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D9CA"/>
          </a:solidFill>
        </a:fill>
      </a:tcStyle>
    </a:wholeTbl>
    <a:band2H>
      <a:tcTxStyle b="def" i="def"/>
      <a:tcStyle>
        <a:tcBdr/>
        <a:fill>
          <a:solidFill>
            <a:srgbClr val="FAED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FCC"/>
          </a:solidFill>
        </a:fill>
      </a:tcStyle>
    </a:wholeTbl>
    <a:band2H>
      <a:tcTxStyle b="def" i="def"/>
      <a:tcStyle>
        <a:tcBdr/>
        <a:fill>
          <a:solidFill>
            <a:srgbClr val="EDE9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BD5"/>
          </a:solidFill>
        </a:fill>
      </a:tcStyle>
    </a:wholeTbl>
    <a:band2H>
      <a:tcTxStyle b="def" i="def"/>
      <a:tcStyle>
        <a:tcBdr/>
        <a:fill>
          <a:solidFill>
            <a:srgbClr val="ECEEEB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6" name="Shape 3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1" y="-32"/>
            <a:ext cx="2356675" cy="6853285"/>
            <a:chOff x="0" y="0"/>
            <a:chExt cx="2356673" cy="6853284"/>
          </a:xfrm>
        </p:grpSpPr>
        <p:sp>
          <p:nvSpPr>
            <p:cNvPr id="52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8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fill="norm" stroke="1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1" y="-32"/>
            <a:ext cx="2356675" cy="6853285"/>
            <a:chOff x="0" y="0"/>
            <a:chExt cx="2356673" cy="6853284"/>
          </a:xfrm>
        </p:grpSpPr>
        <p:sp>
          <p:nvSpPr>
            <p:cNvPr id="217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1" y="-32"/>
            <a:ext cx="2356675" cy="6853285"/>
            <a:chOff x="0" y="0"/>
            <a:chExt cx="2356673" cy="6853284"/>
          </a:xfrm>
        </p:grpSpPr>
        <p:sp>
          <p:nvSpPr>
            <p:cNvPr id="254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Title Tex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2"/>
          <p:cNvSpPr/>
          <p:nvPr>
            <p:ph type="body" sz="quarter" idx="13"/>
          </p:nvPr>
        </p:nvSpPr>
        <p:spPr>
          <a:xfrm>
            <a:off x="2589211" y="4354045"/>
            <a:ext cx="8915400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271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TextBox 13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74" name="TextBox 14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8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27221" y="-32"/>
            <a:ext cx="2356675" cy="6853285"/>
            <a:chOff x="0" y="0"/>
            <a:chExt cx="2356673" cy="6853284"/>
          </a:xfrm>
        </p:grpSpPr>
        <p:sp>
          <p:nvSpPr>
            <p:cNvPr id="294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Title Text"/>
          <p:cNvSpPr txBox="1"/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09" name="Body Level One…"/>
          <p:cNvSpPr txBox="1"/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defRPr>
                <a:solidFill>
                  <a:srgbClr val="595959"/>
                </a:solidFill>
              </a:defRPr>
            </a:lvl2pPr>
            <a:lvl3pPr>
              <a:buClrTx/>
              <a:defRPr>
                <a:solidFill>
                  <a:srgbClr val="595959"/>
                </a:solidFill>
              </a:defRPr>
            </a:lvl3pPr>
            <a:lvl4pPr>
              <a:buClrTx/>
              <a:defRPr>
                <a:solidFill>
                  <a:srgbClr val="595959"/>
                </a:solidFill>
              </a:defRPr>
            </a:lvl4pPr>
            <a:lvl5pPr>
              <a:buClrTx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31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1" y="-32"/>
            <a:ext cx="2356675" cy="6853285"/>
            <a:chOff x="0" y="0"/>
            <a:chExt cx="2356673" cy="6853284"/>
          </a:xfrm>
        </p:grpSpPr>
        <p:sp>
          <p:nvSpPr>
            <p:cNvPr id="331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Title Tex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46" name="Body Level One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Text Placeholder 3"/>
          <p:cNvSpPr/>
          <p:nvPr>
            <p:ph type="body" sz="quarter" idx="13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4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TextBox 16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51" name="TextBox 17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35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1" y="-32"/>
            <a:ext cx="2356675" cy="6853285"/>
            <a:chOff x="0" y="0"/>
            <a:chExt cx="2356673" cy="6853284"/>
          </a:xfrm>
        </p:grpSpPr>
        <p:sp>
          <p:nvSpPr>
            <p:cNvPr id="371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Title Text"/>
          <p:cNvSpPr txBox="1"/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86" name="Body Level One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Text Placeholder 3"/>
          <p:cNvSpPr/>
          <p:nvPr>
            <p:ph type="body" sz="quarter" idx="13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8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8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1" y="-32"/>
            <a:ext cx="2356675" cy="6853285"/>
            <a:chOff x="0" y="0"/>
            <a:chExt cx="2356673" cy="6853284"/>
          </a:xfrm>
        </p:grpSpPr>
        <p:sp>
          <p:nvSpPr>
            <p:cNvPr id="98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4"/>
          <p:cNvSpPr/>
          <p:nvPr>
            <p:ph type="body" sz="quarter" idx="13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3"/>
          <p:cNvSpPr/>
          <p:nvPr>
            <p:ph type="body" sz="quarter" idx="13"/>
          </p:nvPr>
        </p:nvSpPr>
        <p:spPr>
          <a:xfrm>
            <a:off x="2589211" y="1598612"/>
            <a:ext cx="3505199" cy="426243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16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1" y="-32"/>
            <a:ext cx="2356675" cy="6853285"/>
            <a:chOff x="0" y="0"/>
            <a:chExt cx="2356673" cy="6853284"/>
          </a:xfrm>
        </p:grpSpPr>
        <p:sp>
          <p:nvSpPr>
            <p:cNvPr id="179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itle Text"/>
          <p:cNvSpPr txBox="1"/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4" name="Picture Placeholder 2"/>
          <p:cNvSpPr/>
          <p:nvPr>
            <p:ph type="pic" idx="13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5" name="Body Level One…"/>
          <p:cNvSpPr txBox="1"/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1" y="228600"/>
            <a:ext cx="2851517" cy="6638629"/>
            <a:chOff x="0" y="0"/>
            <a:chExt cx="2851516" cy="6638628"/>
          </a:xfrm>
        </p:grpSpPr>
        <p:sp>
          <p:nvSpPr>
            <p:cNvPr id="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1" y="-32"/>
            <a:ext cx="2356675" cy="6853285"/>
            <a:chOff x="0" y="0"/>
            <a:chExt cx="2356673" cy="6853284"/>
          </a:xfrm>
        </p:grpSpPr>
        <p:sp>
          <p:nvSpPr>
            <p:cNvPr id="15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Relationship Id="rId4" Type="http://schemas.openxmlformats.org/officeDocument/2006/relationships/image" Target="../media/image3.jpeg"/><Relationship Id="rId5" Type="http://schemas.openxmlformats.org/officeDocument/2006/relationships/image" Target="../media/image8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jpeg"/><Relationship Id="rId7" Type="http://schemas.openxmlformats.org/officeDocument/2006/relationships/image" Target="../media/image3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Заголовок 1"/>
          <p:cNvSpPr txBox="1"/>
          <p:nvPr>
            <p:ph type="ctrTitle"/>
          </p:nvPr>
        </p:nvSpPr>
        <p:spPr>
          <a:xfrm>
            <a:off x="2373312" y="546099"/>
            <a:ext cx="8915401" cy="226278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АЛГОРИТМЫ РАСПОЗНОВАНИЯ ОБЪЕКТОВ НА СЛОЖНЫХ СЦЕНАХ В ИЗОБРАЖЕНИЯХ</a:t>
            </a:r>
          </a:p>
        </p:txBody>
      </p:sp>
      <p:sp>
        <p:nvSpPr>
          <p:cNvPr id="399" name="Подзаголовок 2"/>
          <p:cNvSpPr txBox="1"/>
          <p:nvPr>
            <p:ph type="subTitle" sz="quarter" idx="1"/>
          </p:nvPr>
        </p:nvSpPr>
        <p:spPr>
          <a:xfrm>
            <a:off x="6096000" y="3278780"/>
            <a:ext cx="5192713" cy="21454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Выполнил:</a:t>
            </a:r>
            <a:endParaRPr sz="700"/>
          </a:p>
          <a:p>
            <a:pPr>
              <a:lnSpc>
                <a:spcPct val="80000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Кадач Алексей Андреевич</a:t>
            </a:r>
            <a:endParaRPr sz="700"/>
          </a:p>
          <a:p>
            <a:pPr>
              <a:lnSpc>
                <a:spcPct val="80000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Магистрант кафедры интеллектуальных систем</a:t>
            </a:r>
            <a:endParaRPr sz="700"/>
          </a:p>
          <a:p>
            <a:pPr>
              <a:lnSpc>
                <a:spcPct val="80000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Специальность: 1-98 80 03 – аппаратное и программно-техническое обеспечение информационной безопасности</a:t>
            </a:r>
            <a:endParaRPr sz="4000"/>
          </a:p>
          <a:p>
            <a:pPr>
              <a:lnSpc>
                <a:spcPct val="80000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Научный руководитель:</a:t>
            </a:r>
            <a:endParaRPr sz="700"/>
          </a:p>
          <a:p>
            <a:pPr>
              <a:lnSpc>
                <a:spcPct val="80000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Лобановский Леонид Сергеевич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Выбор оптимизационного алгорит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Выбор оптимизационного алгоритма</a:t>
            </a:r>
          </a:p>
        </p:txBody>
      </p:sp>
      <p:sp>
        <p:nvSpPr>
          <p:cNvPr id="4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39" name="optim.png" descr="opti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3992" y="1310382"/>
            <a:ext cx="7024016" cy="5163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Выбор оптимизационного алгорит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Выбор оптимизационного алгоритма</a:t>
            </a:r>
          </a:p>
        </p:txBody>
      </p:sp>
      <p:sp>
        <p:nvSpPr>
          <p:cNvPr id="4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43" name="Table"/>
          <p:cNvGraphicFramePr/>
          <p:nvPr/>
        </p:nvGraphicFramePr>
        <p:xfrm>
          <a:off x="1934633" y="2185797"/>
          <a:ext cx="9173502" cy="333032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0200"/>
                <a:gridCol w="2290200"/>
                <a:gridCol w="2290200"/>
                <a:gridCol w="2290200"/>
              </a:tblGrid>
              <a:tr h="6635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F-score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ADAM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0.379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0.450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0.411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ADADELTA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0.317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0.466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0.377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ADAGRAD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0.454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0.426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SGD Momentum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0.574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0.548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Трансферное обуч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Трансферное обучение</a:t>
            </a:r>
          </a:p>
        </p:txBody>
      </p:sp>
      <p:sp>
        <p:nvSpPr>
          <p:cNvPr id="4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7" name="transfer_learning.png" descr="transfer_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2913" y="1363612"/>
            <a:ext cx="7006174" cy="515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Трансферное обуч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Трансферное обучение</a:t>
            </a:r>
          </a:p>
        </p:txBody>
      </p:sp>
      <p:sp>
        <p:nvSpPr>
          <p:cNvPr id="4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51" name="Table"/>
          <p:cNvGraphicFramePr/>
          <p:nvPr/>
        </p:nvGraphicFramePr>
        <p:xfrm>
          <a:off x="1934633" y="2185797"/>
          <a:ext cx="9173502" cy="333032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0200"/>
                <a:gridCol w="2290200"/>
                <a:gridCol w="2290200"/>
                <a:gridCol w="2290200"/>
              </a:tblGrid>
              <a:tr h="6635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F-score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Без трансферного обучения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0.409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0.412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0.41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Обучение последних слоев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0.417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0.451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0.434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Обучение всех слоев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0.574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0.548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Аугментация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Аугментация данных</a:t>
            </a: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5" name="aug.png" descr="au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003" y="1364357"/>
            <a:ext cx="7110699" cy="522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Аугментация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Аугментация данных</a:t>
            </a:r>
          </a:p>
        </p:txBody>
      </p:sp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59" name="Table"/>
          <p:cNvGraphicFramePr/>
          <p:nvPr/>
        </p:nvGraphicFramePr>
        <p:xfrm>
          <a:off x="1921933" y="3027122"/>
          <a:ext cx="9173502" cy="333032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0200"/>
                <a:gridCol w="2290200"/>
                <a:gridCol w="2290200"/>
                <a:gridCol w="2290200"/>
              </a:tblGrid>
              <a:tr h="6635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F-score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С аугментацией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0.549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0.552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0.551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Без аугментации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0.547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0.548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Планировщики скорости обуч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Планировщики скорости обучения</a:t>
            </a:r>
          </a:p>
        </p:txBody>
      </p:sp>
      <p:sp>
        <p:nvSpPr>
          <p:cNvPr id="4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63" name="scheduler.png" descr="schedu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1104" y="1492349"/>
            <a:ext cx="6670497" cy="490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Планировщики скорости обуч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Планировщики скорости обучения</a:t>
            </a: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67" name="Table"/>
          <p:cNvGraphicFramePr/>
          <p:nvPr/>
        </p:nvGraphicFramePr>
        <p:xfrm>
          <a:off x="1909233" y="2566797"/>
          <a:ext cx="9173502" cy="333032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90200"/>
                <a:gridCol w="2290200"/>
                <a:gridCol w="2290200"/>
                <a:gridCol w="2290200"/>
              </a:tblGrid>
              <a:tr h="6635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F-score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Без планировщика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0.549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0.552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0.551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Основанный на шагах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0.532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0.541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0.537</a:t>
                      </a:r>
                    </a:p>
                  </a:txBody>
                  <a:tcPr marL="0" marR="0" marT="0" marB="0" anchor="t" anchorCtr="0" horzOverflow="overflow"/>
                </a:tc>
              </a:tr>
              <a:tr h="663525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Основанный на точности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0.569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0.581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0.575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Поиск гипперпараметр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Поиск гипперпараметров</a:t>
            </a:r>
          </a:p>
        </p:txBody>
      </p:sp>
      <p:sp>
        <p:nvSpPr>
          <p:cNvPr id="4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71" name="Table"/>
          <p:cNvGraphicFramePr/>
          <p:nvPr/>
        </p:nvGraphicFramePr>
        <p:xfrm>
          <a:off x="733242" y="2530161"/>
          <a:ext cx="4848380" cy="23913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08919"/>
                <a:gridCol w="1208919"/>
                <a:gridCol w="1208919"/>
                <a:gridCol w="1208919"/>
              </a:tblGrid>
              <a:tr h="594668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WD 
/ LR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0.0001</a:t>
                      </a:r>
                    </a:p>
                  </a:txBody>
                  <a:tcPr marL="0" marR="0" marT="0" marB="0" anchor="t" anchorCtr="0" horzOverflow="overflow"/>
                </a:tc>
              </a:tr>
              <a:tr h="594668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0.133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0.551</a:t>
                      </a:r>
                    </a:p>
                  </a:txBody>
                  <a:tcPr marL="0" marR="0" marT="0" marB="0" anchor="t" anchorCtr="0" horzOverflow="overflow"/>
                </a:tc>
              </a:tr>
              <a:tr h="594668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0.353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0.587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0.575</a:t>
                      </a:r>
                    </a:p>
                  </a:txBody>
                  <a:tcPr marL="0" marR="0" marT="0" marB="0" anchor="t" anchorCtr="0" horzOverflow="overflow"/>
                </a:tc>
              </a:tr>
              <a:tr h="594668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0.0001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0.331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0.463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72" name="Table"/>
          <p:cNvGraphicFramePr/>
          <p:nvPr/>
        </p:nvGraphicFramePr>
        <p:xfrm>
          <a:off x="6119283" y="2529302"/>
          <a:ext cx="5491742" cy="296073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69760"/>
                <a:gridCol w="1369760"/>
                <a:gridCol w="1369760"/>
                <a:gridCol w="1369760"/>
              </a:tblGrid>
              <a:tr h="666698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Momentum/Step size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0" marR="0" marT="0" marB="0" anchor="t" anchorCtr="0" horzOverflow="overflow"/>
                </a:tc>
              </a:tr>
              <a:tr h="571231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0.608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0.522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0.351</a:t>
                      </a:r>
                    </a:p>
                  </a:txBody>
                  <a:tcPr marL="0" marR="0" marT="0" marB="0" anchor="t" anchorCtr="0" horzOverflow="overflow"/>
                </a:tc>
              </a:tr>
              <a:tr h="571231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0.623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0.587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0.375</a:t>
                      </a:r>
                    </a:p>
                  </a:txBody>
                  <a:tcPr marL="0" marR="0" marT="0" marB="0" anchor="t" anchorCtr="0" horzOverflow="overflow"/>
                </a:tc>
              </a:tr>
              <a:tr h="571231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0.5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0.634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0.581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t>0.379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Гипперпараметры</a:t>
            </a:r>
          </a:p>
        </p:txBody>
      </p:sp>
      <p:sp>
        <p:nvSpPr>
          <p:cNvPr id="475" name="Объект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115000"/>
              </a:lnSpc>
              <a:tabLst>
                <a:tab pos="622300" algn="l"/>
                <a:tab pos="622300" algn="l"/>
                <a:tab pos="889000" algn="l"/>
                <a:tab pos="889000" algn="l"/>
                <a:tab pos="1346200" algn="l"/>
                <a:tab pos="1346200" algn="l"/>
                <a:tab pos="1790700" algn="l"/>
                <a:tab pos="1790700" algn="l"/>
                <a:tab pos="2247900" algn="l"/>
                <a:tab pos="2247900" algn="l"/>
                <a:tab pos="2692400" algn="l"/>
                <a:tab pos="2692400" algn="l"/>
                <a:tab pos="3136900" algn="l"/>
                <a:tab pos="3136900" algn="l"/>
                <a:tab pos="3594100" algn="l"/>
                <a:tab pos="3594100" algn="l"/>
                <a:tab pos="4038600" algn="l"/>
                <a:tab pos="4038600" algn="l"/>
                <a:tab pos="4495800" algn="l"/>
                <a:tab pos="4495800" algn="l"/>
                <a:tab pos="4940300" algn="l"/>
                <a:tab pos="4940300" algn="l"/>
                <a:tab pos="5384800" algn="l"/>
                <a:tab pos="5384800" algn="l"/>
                <a:tab pos="5842000" algn="l"/>
                <a:tab pos="58420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learning rate</a:t>
            </a:r>
            <a:r>
              <a:t> (Скорость обучения)</a:t>
            </a:r>
            <a:r>
              <a:t> = 0.001</a:t>
            </a:r>
            <a:r>
              <a:t>;</a:t>
            </a:r>
          </a:p>
          <a:p>
            <a:pPr algn="just">
              <a:lnSpc>
                <a:spcPct val="115000"/>
              </a:lnSpc>
              <a:tabLst>
                <a:tab pos="622300" algn="l"/>
                <a:tab pos="622300" algn="l"/>
                <a:tab pos="889000" algn="l"/>
                <a:tab pos="889000" algn="l"/>
                <a:tab pos="1346200" algn="l"/>
                <a:tab pos="1346200" algn="l"/>
                <a:tab pos="1790700" algn="l"/>
                <a:tab pos="1790700" algn="l"/>
                <a:tab pos="2247900" algn="l"/>
                <a:tab pos="2247900" algn="l"/>
                <a:tab pos="2692400" algn="l"/>
                <a:tab pos="2692400" algn="l"/>
                <a:tab pos="3136900" algn="l"/>
                <a:tab pos="3136900" algn="l"/>
                <a:tab pos="3594100" algn="l"/>
                <a:tab pos="3594100" algn="l"/>
                <a:tab pos="4038600" algn="l"/>
                <a:tab pos="4038600" algn="l"/>
                <a:tab pos="4495800" algn="l"/>
                <a:tab pos="4495800" algn="l"/>
                <a:tab pos="4940300" algn="l"/>
                <a:tab pos="4940300" algn="l"/>
                <a:tab pos="5384800" algn="l"/>
                <a:tab pos="5384800" algn="l"/>
                <a:tab pos="5842000" algn="l"/>
                <a:tab pos="58420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weight decay</a:t>
            </a:r>
            <a:r>
              <a:t> (Вес регуляризации)</a:t>
            </a:r>
            <a:r>
              <a:t> = 0.001</a:t>
            </a:r>
            <a:r>
              <a:t>;</a:t>
            </a:r>
          </a:p>
          <a:p>
            <a:pPr algn="just">
              <a:lnSpc>
                <a:spcPct val="115000"/>
              </a:lnSpc>
              <a:tabLst>
                <a:tab pos="622300" algn="l"/>
                <a:tab pos="622300" algn="l"/>
                <a:tab pos="889000" algn="l"/>
                <a:tab pos="889000" algn="l"/>
                <a:tab pos="1346200" algn="l"/>
                <a:tab pos="1346200" algn="l"/>
                <a:tab pos="1790700" algn="l"/>
                <a:tab pos="1790700" algn="l"/>
                <a:tab pos="2247900" algn="l"/>
                <a:tab pos="2247900" algn="l"/>
                <a:tab pos="2692400" algn="l"/>
                <a:tab pos="2692400" algn="l"/>
                <a:tab pos="3136900" algn="l"/>
                <a:tab pos="3136900" algn="l"/>
                <a:tab pos="3594100" algn="l"/>
                <a:tab pos="3594100" algn="l"/>
                <a:tab pos="4038600" algn="l"/>
                <a:tab pos="4038600" algn="l"/>
                <a:tab pos="4495800" algn="l"/>
                <a:tab pos="4495800" algn="l"/>
                <a:tab pos="4940300" algn="l"/>
                <a:tab pos="4940300" algn="l"/>
                <a:tab pos="5384800" algn="l"/>
                <a:tab pos="5384800" algn="l"/>
                <a:tab pos="5842000" algn="l"/>
                <a:tab pos="58420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momentum </a:t>
            </a:r>
            <a:r>
              <a:t>(Параметр метода моментов) </a:t>
            </a:r>
            <a:r>
              <a:t>= 0.9</a:t>
            </a:r>
            <a:r>
              <a:t>;</a:t>
            </a:r>
          </a:p>
          <a:p>
            <a:pPr algn="just">
              <a:lnSpc>
                <a:spcPct val="115000"/>
              </a:lnSpc>
              <a:tabLst>
                <a:tab pos="622300" algn="l"/>
                <a:tab pos="622300" algn="l"/>
                <a:tab pos="889000" algn="l"/>
                <a:tab pos="889000" algn="l"/>
                <a:tab pos="1346200" algn="l"/>
                <a:tab pos="1346200" algn="l"/>
                <a:tab pos="1790700" algn="l"/>
                <a:tab pos="1790700" algn="l"/>
                <a:tab pos="2247900" algn="l"/>
                <a:tab pos="2247900" algn="l"/>
                <a:tab pos="2692400" algn="l"/>
                <a:tab pos="2692400" algn="l"/>
                <a:tab pos="3136900" algn="l"/>
                <a:tab pos="3136900" algn="l"/>
                <a:tab pos="3594100" algn="l"/>
                <a:tab pos="3594100" algn="l"/>
                <a:tab pos="4038600" algn="l"/>
                <a:tab pos="4038600" algn="l"/>
                <a:tab pos="4495800" algn="l"/>
                <a:tab pos="4495800" algn="l"/>
                <a:tab pos="4940300" algn="l"/>
                <a:tab pos="4940300" algn="l"/>
                <a:tab pos="5384800" algn="l"/>
                <a:tab pos="5384800" algn="l"/>
                <a:tab pos="5842000" algn="l"/>
                <a:tab pos="58420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gamma </a:t>
            </a:r>
            <a:r>
              <a:t>(Вес планировщика скорости обучения ) </a:t>
            </a:r>
            <a:r>
              <a:t>= 0.5</a:t>
            </a:r>
            <a:r>
              <a:t>.</a:t>
            </a:r>
          </a:p>
        </p:txBody>
      </p:sp>
      <p:sp>
        <p:nvSpPr>
          <p:cNvPr id="476" name="Номер слайда 3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Цель</a:t>
            </a:r>
            <a:r>
              <a:rPr>
                <a:solidFill>
                  <a:srgbClr val="262626"/>
                </a:solidFill>
              </a:rPr>
              <a:t>	</a:t>
            </a:r>
          </a:p>
        </p:txBody>
      </p:sp>
      <p:sp>
        <p:nvSpPr>
          <p:cNvPr id="402" name="Объект 2"/>
          <p:cNvSpPr txBox="1"/>
          <p:nvPr>
            <p:ph type="body" sz="quarter" idx="1"/>
          </p:nvPr>
        </p:nvSpPr>
        <p:spPr>
          <a:xfrm>
            <a:off x="2589211" y="1264554"/>
            <a:ext cx="8915401" cy="12500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Целью данной работы является выбор наиболее эффективного алгоритма из основных алгоритмов компьютерного зрения, для последующей реализации модели поиска логотипов на сложных сценах в изображениях. Под сложными сценами изображений понимаются сцены, на которых присутствуют более двух объектов.</a:t>
            </a:r>
          </a:p>
        </p:txBody>
      </p:sp>
      <p:sp>
        <p:nvSpPr>
          <p:cNvPr id="403" name="Номер слайда 3"/>
          <p:cNvSpPr txBox="1"/>
          <p:nvPr>
            <p:ph type="sldNum" sz="quarter" idx="2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4" name="Объект 2"/>
          <p:cNvSpPr txBox="1"/>
          <p:nvPr/>
        </p:nvSpPr>
        <p:spPr>
          <a:xfrm>
            <a:off x="2634931" y="3199007"/>
            <a:ext cx="8823961" cy="1843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100000"/>
              <a:buChar char="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Обзор существующих алгоритмов компьютерного зрения 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100000"/>
              <a:buChar char="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Выбор наиболее эффективного алгоритма для решения задачи распознавания логотипов на сложных сценах в изображениях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100000"/>
              <a:buChar char="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Проектирование оптимизация и проверка модели для решения задачи распознавания логотипов</a:t>
            </a:r>
          </a:p>
          <a:p>
            <a:pPr marL="342900" indent="-342900" defTabSz="4572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100000"/>
              <a:buChar char="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Создание скрипта для взаимодействия с моделью через командную строку</a:t>
            </a:r>
          </a:p>
        </p:txBody>
      </p:sp>
      <p:sp>
        <p:nvSpPr>
          <p:cNvPr id="405" name="Заголовок 1"/>
          <p:cNvSpPr txBox="1"/>
          <p:nvPr/>
        </p:nvSpPr>
        <p:spPr>
          <a:xfrm>
            <a:off x="2638644" y="2422208"/>
            <a:ext cx="8820248" cy="128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457200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Задачи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Метрики качества модели</a:t>
            </a:r>
          </a:p>
        </p:txBody>
      </p:sp>
      <p:sp>
        <p:nvSpPr>
          <p:cNvPr id="479" name="Объект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Порог для </a:t>
            </a:r>
            <a:r>
              <a:t>IOU </a:t>
            </a:r>
            <a:r>
              <a:t>был выбран равен </a:t>
            </a:r>
            <a:r>
              <a:t>0.5</a:t>
            </a:r>
          </a:p>
          <a:p>
            <a:pPr algn="just">
              <a:lnSpc>
                <a:spcPct val="115000"/>
              </a:lnSpc>
              <a:buFont typeface="Symbol"/>
              <a:buChar char="·"/>
              <a:tabLst>
                <a:tab pos="622300" algn="l"/>
                <a:tab pos="622300" algn="l"/>
                <a:tab pos="889000" algn="l"/>
                <a:tab pos="889000" algn="l"/>
                <a:tab pos="1346200" algn="l"/>
                <a:tab pos="1346200" algn="l"/>
                <a:tab pos="1790700" algn="l"/>
                <a:tab pos="1790700" algn="l"/>
                <a:tab pos="2247900" algn="l"/>
                <a:tab pos="2247900" algn="l"/>
                <a:tab pos="2692400" algn="l"/>
                <a:tab pos="2692400" algn="l"/>
                <a:tab pos="3136900" algn="l"/>
                <a:tab pos="3136900" algn="l"/>
                <a:tab pos="3594100" algn="l"/>
                <a:tab pos="3594100" algn="l"/>
                <a:tab pos="4038600" algn="l"/>
                <a:tab pos="4038600" algn="l"/>
                <a:tab pos="4495800" algn="l"/>
                <a:tab pos="4495800" algn="l"/>
                <a:tab pos="4940300" algn="l"/>
                <a:tab pos="4940300" algn="l"/>
                <a:tab pos="5384800" algn="l"/>
                <a:tab pos="5384800" algn="l"/>
                <a:tab pos="5842000" algn="l"/>
                <a:tab pos="58420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средняя точность = 0.</a:t>
            </a:r>
            <a:r>
              <a:t>7</a:t>
            </a:r>
            <a:r>
              <a:t>4;</a:t>
            </a:r>
          </a:p>
          <a:p>
            <a:pPr algn="just">
              <a:lnSpc>
                <a:spcPct val="115000"/>
              </a:lnSpc>
              <a:buFont typeface="Symbol"/>
              <a:buChar char="·"/>
              <a:tabLst>
                <a:tab pos="622300" algn="l"/>
                <a:tab pos="622300" algn="l"/>
                <a:tab pos="889000" algn="l"/>
                <a:tab pos="889000" algn="l"/>
                <a:tab pos="1346200" algn="l"/>
                <a:tab pos="1346200" algn="l"/>
                <a:tab pos="1790700" algn="l"/>
                <a:tab pos="1790700" algn="l"/>
                <a:tab pos="2247900" algn="l"/>
                <a:tab pos="2247900" algn="l"/>
                <a:tab pos="2692400" algn="l"/>
                <a:tab pos="2692400" algn="l"/>
                <a:tab pos="3136900" algn="l"/>
                <a:tab pos="3136900" algn="l"/>
                <a:tab pos="3594100" algn="l"/>
                <a:tab pos="3594100" algn="l"/>
                <a:tab pos="4038600" algn="l"/>
                <a:tab pos="4038600" algn="l"/>
                <a:tab pos="4495800" algn="l"/>
                <a:tab pos="4495800" algn="l"/>
                <a:tab pos="4940300" algn="l"/>
                <a:tab pos="4940300" algn="l"/>
                <a:tab pos="5384800" algn="l"/>
                <a:tab pos="5384800" algn="l"/>
                <a:tab pos="5842000" algn="l"/>
                <a:tab pos="58420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средняя полнота = 0.7</a:t>
            </a:r>
            <a:r>
              <a:t>1</a:t>
            </a:r>
            <a:r>
              <a:t>;</a:t>
            </a:r>
          </a:p>
          <a:p>
            <a:pPr algn="just">
              <a:lnSpc>
                <a:spcPct val="115000"/>
              </a:lnSpc>
              <a:buFont typeface="Symbol"/>
              <a:buChar char="·"/>
              <a:tabLst>
                <a:tab pos="622300" algn="l"/>
                <a:tab pos="622300" algn="l"/>
                <a:tab pos="889000" algn="l"/>
                <a:tab pos="889000" algn="l"/>
                <a:tab pos="1346200" algn="l"/>
                <a:tab pos="1346200" algn="l"/>
                <a:tab pos="1790700" algn="l"/>
                <a:tab pos="1790700" algn="l"/>
                <a:tab pos="2247900" algn="l"/>
                <a:tab pos="2247900" algn="l"/>
                <a:tab pos="2692400" algn="l"/>
                <a:tab pos="2692400" algn="l"/>
                <a:tab pos="3136900" algn="l"/>
                <a:tab pos="3136900" algn="l"/>
                <a:tab pos="3594100" algn="l"/>
                <a:tab pos="3594100" algn="l"/>
                <a:tab pos="4038600" algn="l"/>
                <a:tab pos="4038600" algn="l"/>
                <a:tab pos="4495800" algn="l"/>
                <a:tab pos="4495800" algn="l"/>
                <a:tab pos="4940300" algn="l"/>
                <a:tab pos="4940300" algn="l"/>
                <a:tab pos="5384800" algn="l"/>
                <a:tab pos="5384800" algn="l"/>
                <a:tab pos="5842000" algn="l"/>
                <a:tab pos="58420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</a:t>
            </a:r>
            <a:r>
              <a:t>-мера = 0.7247</a:t>
            </a:r>
          </a:p>
        </p:txBody>
      </p:sp>
      <p:sp>
        <p:nvSpPr>
          <p:cNvPr id="480" name="Номер слайда 3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Создание скрипта</a:t>
            </a:r>
          </a:p>
        </p:txBody>
      </p:sp>
      <p:sp>
        <p:nvSpPr>
          <p:cNvPr id="483" name="Объект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Скрипт предоставляет 3 режима работы: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Размытие (ключ </a:t>
            </a:r>
            <a:r>
              <a:t>–bl)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Рамка</a:t>
            </a:r>
            <a:r>
              <a:t> (</a:t>
            </a:r>
            <a:r>
              <a:t>ключ </a:t>
            </a:r>
            <a:r>
              <a:t>–bb)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Заполнение</a:t>
            </a:r>
            <a:r>
              <a:t> (</a:t>
            </a:r>
            <a:r>
              <a:t>ключ </a:t>
            </a:r>
            <a:r>
              <a:t>–fl)</a:t>
            </a:r>
          </a:p>
          <a:p>
            <a:pPr marL="0" indent="0">
              <a:buSzTx/>
              <a:buFont typeface="Wingdings 3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Font typeface="Wingdings 3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Пример команды для использования скрипта:</a:t>
            </a:r>
          </a:p>
          <a:p>
            <a:pPr marL="0" indent="0">
              <a:buSzTx/>
              <a:buFont typeface="Wingdings 3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python </a:t>
            </a:r>
            <a:r>
              <a:rPr>
                <a:solidFill>
                  <a:srgbClr val="000000"/>
                </a:solidFill>
              </a:rPr>
              <a:t>model.py </a:t>
            </a:r>
            <a:r>
              <a:t>model -bl test_image.jpg test_image_result.jpg</a:t>
            </a:r>
          </a:p>
        </p:txBody>
      </p:sp>
      <p:sp>
        <p:nvSpPr>
          <p:cNvPr id="484" name="Номер слайда 3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Пример работы в режиме работы размытие</a:t>
            </a:r>
          </a:p>
        </p:txBody>
      </p:sp>
      <p:pic>
        <p:nvPicPr>
          <p:cNvPr id="487" name="Объект 5" descr="Объект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886" y="1903943"/>
            <a:ext cx="2771863" cy="1846104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Номер слайда 3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89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7886" y="4224115"/>
            <a:ext cx="2771862" cy="184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Рисунок 9" descr="Рисунок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7446" y="1902885"/>
            <a:ext cx="3277108" cy="184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Рисунок 11" descr="Рисунок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57446" y="4224115"/>
            <a:ext cx="3277108" cy="184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Рисунок 13" descr="Рисунок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92250" y="1904999"/>
            <a:ext cx="3512363" cy="1843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Рисунок 15" descr="Рисунок 1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92250" y="4226228"/>
            <a:ext cx="3512362" cy="1843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Пример работы в режиме работы рамка</a:t>
            </a:r>
          </a:p>
        </p:txBody>
      </p:sp>
      <p:sp>
        <p:nvSpPr>
          <p:cNvPr id="496" name="Номер слайда 3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7" name="Объект 5" descr="Объект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886" y="1903944"/>
            <a:ext cx="2771863" cy="184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2250" y="1905000"/>
            <a:ext cx="3512363" cy="1843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Рисунок 8" descr="Рисунок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7886" y="4170836"/>
            <a:ext cx="2771863" cy="184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Рисунок 10" descr="Рисунок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57446" y="4171517"/>
            <a:ext cx="3277108" cy="184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Рисунок 12" descr="Рисунок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92250" y="4170836"/>
            <a:ext cx="3512363" cy="1843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Рисунок 13" descr="Рисунок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57446" y="1897523"/>
            <a:ext cx="3277108" cy="1846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Пример работы в режиме работы заполнение</a:t>
            </a:r>
          </a:p>
        </p:txBody>
      </p:sp>
      <p:sp>
        <p:nvSpPr>
          <p:cNvPr id="505" name="Номер слайда 3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6" name="Объект 5" descr="Объект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886" y="1903944"/>
            <a:ext cx="2771863" cy="184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2250" y="1905000"/>
            <a:ext cx="3512363" cy="1843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7446" y="1897523"/>
            <a:ext cx="3277108" cy="184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Рисунок 8" descr="Рисунок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7886" y="4179980"/>
            <a:ext cx="2771862" cy="184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Рисунок 10" descr="Рисунок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57446" y="4179980"/>
            <a:ext cx="3277107" cy="184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Рисунок 12" descr="Рисунок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92250" y="4182093"/>
            <a:ext cx="3512363" cy="1843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Объект 5" descr="Объект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3729" y="308226"/>
            <a:ext cx="4312980" cy="6241547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Номер слайда 3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5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7233" y="154111"/>
            <a:ext cx="4525969" cy="6549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Заголовок 1"/>
          <p:cNvSpPr txBox="1"/>
          <p:nvPr>
            <p:ph type="title"/>
          </p:nvPr>
        </p:nvSpPr>
        <p:spPr>
          <a:xfrm>
            <a:off x="-1" y="2663302"/>
            <a:ext cx="12192001" cy="1280891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Спасибо за внимание</a:t>
            </a:r>
            <a:r>
              <a:t>!</a:t>
            </a:r>
          </a:p>
        </p:txBody>
      </p:sp>
      <p:sp>
        <p:nvSpPr>
          <p:cNvPr id="518" name="Номер слайда 2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Задачи компьютерного зрения</a:t>
            </a:r>
          </a:p>
        </p:txBody>
      </p:sp>
      <p:sp>
        <p:nvSpPr>
          <p:cNvPr id="408" name="Объект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Классификация</a:t>
            </a:r>
          </a:p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Детектирование</a:t>
            </a:r>
          </a:p>
        </p:txBody>
      </p:sp>
      <p:sp>
        <p:nvSpPr>
          <p:cNvPr id="409" name="Номер слайда 3"/>
          <p:cNvSpPr txBox="1"/>
          <p:nvPr>
            <p:ph type="sldNum" sz="quarter" idx="2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Алгоритмы компьютерного зрения</a:t>
            </a:r>
          </a:p>
        </p:txBody>
      </p:sp>
      <p:sp>
        <p:nvSpPr>
          <p:cNvPr id="412" name="Объект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Классические алгоритмы машинного обучения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Алгоритмы детектирования ключевых точек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Алгоритмы класса </a:t>
            </a:r>
            <a:r>
              <a:t>b</a:t>
            </a:r>
            <a:r>
              <a:t>ag-of-words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Алгоритмы </a:t>
            </a:r>
            <a:r>
              <a:t>основанные на извлечении признаков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Алгоритмы поиска по шаблону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Алгоритмы основанные на сверточных нейронных сетях</a:t>
            </a:r>
          </a:p>
        </p:txBody>
      </p:sp>
      <p:sp>
        <p:nvSpPr>
          <p:cNvPr id="413" name="Номер слайда 3"/>
          <p:cNvSpPr txBox="1"/>
          <p:nvPr>
            <p:ph type="sldNum" sz="quarter" idx="2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Faster R-CNN</a:t>
            </a:r>
          </a:p>
        </p:txBody>
      </p:sp>
      <p:pic>
        <p:nvPicPr>
          <p:cNvPr id="416" name="Объект 5" descr="Объект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8915" y="1587047"/>
            <a:ext cx="5300160" cy="4838869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Номер слайда 3"/>
          <p:cNvSpPr txBox="1"/>
          <p:nvPr>
            <p:ph type="sldNum" sz="quarter" idx="2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ResNet</a:t>
            </a:r>
          </a:p>
        </p:txBody>
      </p:sp>
      <p:sp>
        <p:nvSpPr>
          <p:cNvPr id="420" name="Номер слайда 3"/>
          <p:cNvSpPr txBox="1"/>
          <p:nvPr>
            <p:ph type="sldNum" sz="quarter" idx="2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1" name="Объект 11" descr="Объект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490" y="2003266"/>
            <a:ext cx="10593776" cy="3145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Данные для обучения</a:t>
            </a:r>
          </a:p>
        </p:txBody>
      </p:sp>
      <p:sp>
        <p:nvSpPr>
          <p:cNvPr id="424" name="Номер слайда 3"/>
          <p:cNvSpPr txBox="1"/>
          <p:nvPr>
            <p:ph type="sldNum" sz="quarter" idx="2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25" name="Таблица 10"/>
          <p:cNvGraphicFramePr/>
          <p:nvPr/>
        </p:nvGraphicFramePr>
        <p:xfrm>
          <a:off x="2221991" y="2907469"/>
          <a:ext cx="8282783" cy="12935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4016"/>
                <a:gridCol w="1654016"/>
                <a:gridCol w="1654016"/>
                <a:gridCol w="1654016"/>
                <a:gridCol w="1654016"/>
              </a:tblGrid>
              <a:tr h="749788">
                <a:tc>
                  <a:txBody>
                    <a:bodyPr/>
                    <a:lstStyle/>
                    <a:p>
                      <a:pPr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 классов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Обучающий набор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Валидационный набор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Тестовый набор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Всего изображений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31101"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352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15975(59%)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2777(11%)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8331(30%)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27083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26" name="TextBox 13"/>
          <p:cNvSpPr txBox="1"/>
          <p:nvPr/>
        </p:nvSpPr>
        <p:spPr>
          <a:xfrm>
            <a:off x="2221991" y="1905000"/>
            <a:ext cx="8270083" cy="1170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Open Logo Detection </a:t>
            </a:r>
            <a:r>
              <a:t>Dataset </a:t>
            </a:r>
            <a:r>
              <a:t>содержит 27 083 изображений из 352 классов логотипов, созданных путем объединения и уточнения 7 существующих обучающих наборов.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Примеры обучающих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Примеры обучающих данных</a:t>
            </a: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30" name="4028853204.jpg" descr="402885320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116" y="1928663"/>
            <a:ext cx="5332906" cy="3999680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&lt;annotation&gt;…"/>
          <p:cNvSpPr txBox="1"/>
          <p:nvPr/>
        </p:nvSpPr>
        <p:spPr>
          <a:xfrm>
            <a:off x="7371102" y="1258198"/>
            <a:ext cx="3824249" cy="5340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&lt;annotation&gt;</a:t>
            </a:r>
          </a:p>
          <a:p>
            <a:pPr lvl="1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&lt;folder&gt;training&lt;/folder&gt;</a:t>
            </a:r>
          </a:p>
          <a:p>
            <a:pPr lvl="1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&lt;filename&gt;4028853204.jpg&lt;/filename&gt;</a:t>
            </a:r>
          </a:p>
          <a:p>
            <a:pPr lvl="1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&lt;size&gt;</a:t>
            </a:r>
          </a:p>
          <a:p>
            <a:pPr lvl="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&lt;width&gt;1024&lt;/width&gt;</a:t>
            </a:r>
          </a:p>
          <a:p>
            <a:pPr lvl="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&lt;height&gt;768&lt;/height&gt;</a:t>
            </a:r>
          </a:p>
          <a:p>
            <a:pPr lvl="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&lt;depth&gt;3&lt;/depth&gt;</a:t>
            </a:r>
          </a:p>
          <a:p>
            <a:pPr lvl="1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&lt;/size&gt;</a:t>
            </a:r>
          </a:p>
          <a:p>
            <a:pPr lvl="1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&lt;object&gt;</a:t>
            </a:r>
          </a:p>
          <a:p>
            <a:pPr lvl="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&lt;segmented&gt;0&lt;/segmented&gt;</a:t>
            </a:r>
          </a:p>
          <a:p>
            <a:pPr lvl="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&lt;name&gt;starbucks&lt;/name&gt;</a:t>
            </a:r>
          </a:p>
          <a:p>
            <a:pPr lvl="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&lt;pose&gt;Unspecified&lt;/pose&gt;</a:t>
            </a:r>
          </a:p>
          <a:p>
            <a:pPr lvl="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&lt;truncated&gt;0&lt;/truncated&gt;</a:t>
            </a:r>
          </a:p>
          <a:p>
            <a:pPr lvl="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&lt;difficult&gt;0&lt;/difficult&gt;</a:t>
            </a:r>
          </a:p>
          <a:p>
            <a:pPr lvl="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&lt;bndbox&gt;</a:t>
            </a:r>
          </a:p>
          <a:p>
            <a:pPr lvl="4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&lt;xmin&gt;401&lt;/xmin&gt;</a:t>
            </a:r>
          </a:p>
          <a:p>
            <a:pPr lvl="4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&lt;ymin&gt;279&lt;/ymin&gt;</a:t>
            </a:r>
          </a:p>
          <a:p>
            <a:pPr lvl="4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&lt;xmax&gt;602&lt;/xmax&gt;</a:t>
            </a:r>
          </a:p>
          <a:p>
            <a:pPr lvl="4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&lt;ymax&gt;484&lt;/ymax&gt;</a:t>
            </a:r>
          </a:p>
          <a:p>
            <a:pPr lvl="2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&lt;/bndbox&gt;</a:t>
            </a:r>
          </a:p>
          <a:p>
            <a:pPr lvl="1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&lt;/object&gt;</a:t>
            </a:r>
          </a:p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&lt;/annotation&gt;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Метрики качества модели</a:t>
            </a:r>
          </a:p>
        </p:txBody>
      </p:sp>
      <p:sp>
        <p:nvSpPr>
          <p:cNvPr id="434" name="Объект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den>
                  </m:f>
                </m:oMath>
              </m:oMathPara>
            </a14:m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m:rPr>
                      <m:sty m:val="p"/>
                    </m:rP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</m:oMath>
              </m:oMathPara>
            </a14:m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lnSpc>
                <a:spcPct val="90000"/>
              </a:lnSpc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5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𝐹</m:t>
                  </m:r>
                  <m:r>
                    <a:rPr xmlns:a="http://schemas.openxmlformats.org/drawingml/2006/main" sz="185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num>
                    <m:den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5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den>
                  </m:f>
                </m:oMath>
              </m:oMathPara>
            </a14:m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lnSpc>
                <a:spcPct val="90000"/>
              </a:lnSpc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𝐼</m:t>
                  </m:r>
                  <m: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𝑜</m:t>
                  </m:r>
                  <m: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𝑈</m:t>
                  </m:r>
                  <m:r>
                    <a:rPr xmlns:a="http://schemas.openxmlformats.org/drawingml/2006/main" sz="1800" i="1">
                      <a:solidFill>
                        <a:srgbClr val="3F3F3F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den>
                  </m:f>
                </m:oMath>
              </m:oMathPara>
            </a14:m>
          </a:p>
        </p:txBody>
      </p:sp>
      <p:sp>
        <p:nvSpPr>
          <p:cNvPr id="435" name="Номер слайда 3"/>
          <p:cNvSpPr txBox="1"/>
          <p:nvPr>
            <p:ph type="sldNum" sz="quarter" idx="2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FF"/>
      </a:hlink>
      <a:folHlink>
        <a:srgbClr val="FF00FF"/>
      </a:folHlink>
    </a:clrScheme>
    <a:fontScheme name="Легкий дым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Легкий ды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FF"/>
      </a:hlink>
      <a:folHlink>
        <a:srgbClr val="FF00FF"/>
      </a:folHlink>
    </a:clrScheme>
    <a:fontScheme name="Легкий дым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Легкий ды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