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Play"/>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E91ED7-9B33-40A2-B475-4BF08926F9A4}">
  <a:tblStyle styleId="{C4E91ED7-9B33-40A2-B475-4BF08926F9A4}"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a:tcStyle>
        <a:fill>
          <a:solidFill>
            <a:srgbClr val="CAD1D8"/>
          </a:solidFill>
        </a:fill>
      </a:tcStyle>
    </a:band1H>
    <a:band2H>
      <a:tcTxStyle/>
    </a:band2H>
    <a:band1V>
      <a:tcTxStyle/>
      <a:tcStyle>
        <a:fill>
          <a:solidFill>
            <a:srgbClr val="CAD1D8"/>
          </a:solidFill>
        </a:fill>
      </a:tcStyle>
    </a:band1V>
    <a:band2V>
      <a:tcTxStyle/>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lay-bold.fntdata"/><Relationship Id="rId16" Type="http://schemas.openxmlformats.org/officeDocument/2006/relationships/slide" Target="slides/slide11.xml"/><Relationship Id="rId38" Type="http://schemas.openxmlformats.org/officeDocument/2006/relationships/font" Target="fonts/Play-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c70b7698a7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c70b7698a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5" name="Google Shape;3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jacc.org/doi/10.1016/j.jacc.2012.11.002" TargetMode="External"/><Relationship Id="rId4" Type="http://schemas.openxmlformats.org/officeDocument/2006/relationships/hyperlink" Target="https://www.jacc.org/doi/10.1016/j.jacc.2012.11.00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descr="A logo for a company&#10;&#10;Description automatically generated" id="84" name="Google Shape;84;p13"/>
          <p:cNvPicPr preferRelativeResize="0"/>
          <p:nvPr/>
        </p:nvPicPr>
        <p:blipFill rotWithShape="1">
          <a:blip r:embed="rId3">
            <a:alphaModFix/>
          </a:blip>
          <a:srcRect b="0" l="0" r="0" t="0"/>
          <a:stretch/>
        </p:blipFill>
        <p:spPr>
          <a:xfrm>
            <a:off x="197775" y="219025"/>
            <a:ext cx="2155100" cy="1431600"/>
          </a:xfrm>
          <a:prstGeom prst="rect">
            <a:avLst/>
          </a:prstGeom>
          <a:noFill/>
          <a:ln>
            <a:noFill/>
          </a:ln>
        </p:spPr>
      </p:pic>
      <p:graphicFrame>
        <p:nvGraphicFramePr>
          <p:cNvPr id="85" name="Google Shape;85;p13"/>
          <p:cNvGraphicFramePr/>
          <p:nvPr/>
        </p:nvGraphicFramePr>
        <p:xfrm>
          <a:off x="2803537" y="2221753"/>
          <a:ext cx="3000000" cy="3000000"/>
        </p:xfrm>
        <a:graphic>
          <a:graphicData uri="http://schemas.openxmlformats.org/drawingml/2006/table">
            <a:tbl>
              <a:tblPr bandRow="1" firstRow="1">
                <a:noFill/>
                <a:tableStyleId>{C4E91ED7-9B33-40A2-B475-4BF08926F9A4}</a:tableStyleId>
              </a:tblPr>
              <a:tblGrid>
                <a:gridCol w="8597350"/>
              </a:tblGrid>
              <a:tr h="679175">
                <a:tc>
                  <a:txBody>
                    <a:bodyPr/>
                    <a:lstStyle/>
                    <a:p>
                      <a:pPr indent="0" lvl="0" marL="0" marR="0" rtl="0" algn="ctr">
                        <a:spcBef>
                          <a:spcPts val="0"/>
                        </a:spcBef>
                        <a:spcAft>
                          <a:spcPts val="0"/>
                        </a:spcAft>
                        <a:buNone/>
                      </a:pPr>
                      <a:r>
                        <a:t/>
                      </a:r>
                      <a:endParaRPr sz="2000" u="none" cap="none" strike="noStrike">
                        <a:solidFill>
                          <a:srgbClr val="002060"/>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86" name="Google Shape;86;p13"/>
          <p:cNvSpPr txBox="1"/>
          <p:nvPr/>
        </p:nvSpPr>
        <p:spPr>
          <a:xfrm>
            <a:off x="2485936" y="153976"/>
            <a:ext cx="8400000" cy="1616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600" u="none" cap="none" strike="noStrike">
                <a:solidFill>
                  <a:schemeClr val="dk1"/>
                </a:solidFill>
                <a:latin typeface="Arial"/>
                <a:ea typeface="Arial"/>
                <a:cs typeface="Arial"/>
                <a:sym typeface="Arial"/>
              </a:rPr>
              <a:t>           </a:t>
            </a:r>
            <a:r>
              <a:rPr b="1" i="0" lang="en-GB" sz="2400" u="none" cap="none" strike="noStrike">
                <a:solidFill>
                  <a:schemeClr val="dk2"/>
                </a:solidFill>
                <a:latin typeface="Arial"/>
                <a:ea typeface="Arial"/>
                <a:cs typeface="Arial"/>
                <a:sym typeface="Arial"/>
              </a:rPr>
              <a:t>CMR</a:t>
            </a:r>
            <a:r>
              <a:rPr b="1" lang="en-GB" sz="2400">
                <a:solidFill>
                  <a:schemeClr val="dk2"/>
                </a:solidFill>
              </a:rPr>
              <a:t> COLLEGE OF ENGINEERING &amp; TECHNOLOGY</a:t>
            </a:r>
            <a:endParaRPr b="0" i="0" sz="2400" u="none" cap="none" strike="noStrike">
              <a:solidFill>
                <a:schemeClr val="dk2"/>
              </a:solidFill>
              <a:latin typeface="Arial"/>
              <a:ea typeface="Arial"/>
              <a:cs typeface="Arial"/>
              <a:sym typeface="Arial"/>
            </a:endParaRPr>
          </a:p>
          <a:p>
            <a:pPr indent="0" lvl="0" marL="0" marR="0" rtl="0" algn="ctr">
              <a:spcBef>
                <a:spcPts val="600"/>
              </a:spcBef>
              <a:spcAft>
                <a:spcPts val="0"/>
              </a:spcAft>
              <a:buNone/>
            </a:pPr>
            <a:r>
              <a:rPr b="0" i="0" lang="en-GB" sz="1800" u="none" cap="none" strike="noStrike">
                <a:solidFill>
                  <a:schemeClr val="dk1"/>
                </a:solidFill>
                <a:latin typeface="Arial"/>
                <a:ea typeface="Arial"/>
                <a:cs typeface="Arial"/>
                <a:sym typeface="Arial"/>
              </a:rPr>
              <a:t>          </a:t>
            </a:r>
            <a:r>
              <a:rPr b="0" i="0" lang="en-GB" sz="2000" u="none" cap="none" strike="noStrike">
                <a:solidFill>
                  <a:schemeClr val="dk1"/>
                </a:solidFill>
                <a:latin typeface="Arial"/>
                <a:ea typeface="Arial"/>
                <a:cs typeface="Arial"/>
                <a:sym typeface="Arial"/>
              </a:rPr>
              <a:t>  Kandlakoya,Medchal,Hyderabad-501401</a:t>
            </a:r>
            <a:endParaRPr b="0" i="0" sz="2000" u="none" cap="none" strike="noStrike">
              <a:solidFill>
                <a:schemeClr val="dk1"/>
              </a:solidFill>
              <a:latin typeface="Arial"/>
              <a:ea typeface="Arial"/>
              <a:cs typeface="Arial"/>
              <a:sym typeface="Arial"/>
            </a:endParaRPr>
          </a:p>
          <a:p>
            <a:pPr indent="0" lvl="0" marL="0" marR="0" rtl="0" algn="ctr">
              <a:spcBef>
                <a:spcPts val="600"/>
              </a:spcBef>
              <a:spcAft>
                <a:spcPts val="0"/>
              </a:spcAft>
              <a:buNone/>
            </a:pPr>
            <a:r>
              <a:rPr b="0" i="0" lang="en-GB" sz="2000" u="none" cap="none" strike="noStrike">
                <a:solidFill>
                  <a:schemeClr val="dk1"/>
                </a:solidFill>
                <a:latin typeface="Arial"/>
                <a:ea typeface="Arial"/>
                <a:cs typeface="Arial"/>
                <a:sym typeface="Arial"/>
              </a:rPr>
              <a:t>          Department of Computer Science and Engineering</a:t>
            </a:r>
            <a:endParaRPr b="0" i="0" sz="2000" u="none" cap="none" strike="noStrike">
              <a:solidFill>
                <a:schemeClr val="dk1"/>
              </a:solidFill>
              <a:latin typeface="Arial"/>
              <a:ea typeface="Arial"/>
              <a:cs typeface="Arial"/>
              <a:sym typeface="Arial"/>
            </a:endParaRPr>
          </a:p>
          <a:p>
            <a:pPr indent="0" lvl="0" marL="0" marR="0" rtl="0" algn="just">
              <a:spcBef>
                <a:spcPts val="600"/>
              </a:spcBef>
              <a:spcAft>
                <a:spcPts val="0"/>
              </a:spcAft>
              <a:buNone/>
            </a:pPr>
            <a:r>
              <a:rPr b="0" i="0" lang="en-GB" sz="2000" u="none" cap="none" strike="noStrike">
                <a:solidFill>
                  <a:schemeClr val="dk1"/>
                </a:solidFill>
                <a:latin typeface="Arial"/>
                <a:ea typeface="Arial"/>
                <a:cs typeface="Arial"/>
                <a:sym typeface="Arial"/>
              </a:rPr>
              <a:t>                                                          </a:t>
            </a:r>
            <a:endParaRPr sz="2000"/>
          </a:p>
        </p:txBody>
      </p:sp>
      <p:sp>
        <p:nvSpPr>
          <p:cNvPr id="87" name="Google Shape;87;p13"/>
          <p:cNvSpPr txBox="1"/>
          <p:nvPr/>
        </p:nvSpPr>
        <p:spPr>
          <a:xfrm>
            <a:off x="1878650" y="2178275"/>
            <a:ext cx="8900700" cy="175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800" u="none" cap="none" strike="noStrike">
                <a:solidFill>
                  <a:schemeClr val="dk1"/>
                </a:solidFill>
                <a:latin typeface="Arial"/>
                <a:ea typeface="Arial"/>
                <a:cs typeface="Arial"/>
                <a:sym typeface="Arial"/>
              </a:rPr>
              <a:t>            </a:t>
            </a:r>
            <a:r>
              <a:rPr b="1" lang="en-GB" sz="3600">
                <a:solidFill>
                  <a:schemeClr val="dk1"/>
                </a:solidFill>
              </a:rPr>
              <a:t>CardioVascular Disease </a:t>
            </a:r>
            <a:r>
              <a:rPr b="1" lang="en-GB" sz="3600">
                <a:solidFill>
                  <a:schemeClr val="dk1"/>
                </a:solidFill>
              </a:rPr>
              <a:t>Prediction Using Machine Learning Algorithms</a:t>
            </a:r>
            <a:endParaRPr b="0" i="0" sz="3600" u="none" cap="none" strike="noStrike">
              <a:solidFill>
                <a:schemeClr val="dk1"/>
              </a:solidFill>
              <a:latin typeface="Arial"/>
              <a:ea typeface="Arial"/>
              <a:cs typeface="Arial"/>
              <a:sym typeface="Arial"/>
            </a:endParaRPr>
          </a:p>
        </p:txBody>
      </p:sp>
      <p:sp>
        <p:nvSpPr>
          <p:cNvPr id="88" name="Google Shape;88;p13"/>
          <p:cNvSpPr txBox="1"/>
          <p:nvPr/>
        </p:nvSpPr>
        <p:spPr>
          <a:xfrm>
            <a:off x="300986" y="4603255"/>
            <a:ext cx="4605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2400" u="none" cap="none" strike="noStrike">
                <a:solidFill>
                  <a:srgbClr val="FF0000"/>
                </a:solidFill>
                <a:latin typeface="Arial"/>
                <a:ea typeface="Arial"/>
                <a:cs typeface="Arial"/>
                <a:sym typeface="Arial"/>
              </a:rPr>
              <a:t>Under esteemed Guidance of</a:t>
            </a:r>
            <a:endParaRPr sz="2400">
              <a:solidFill>
                <a:srgbClr val="FF0000"/>
              </a:solidFill>
              <a:latin typeface="Arial"/>
              <a:ea typeface="Arial"/>
              <a:cs typeface="Arial"/>
              <a:sym typeface="Arial"/>
            </a:endParaRPr>
          </a:p>
          <a:p>
            <a:pPr indent="0" lvl="0" marL="0" marR="0" rtl="0" algn="l">
              <a:spcBef>
                <a:spcPts val="0"/>
              </a:spcBef>
              <a:spcAft>
                <a:spcPts val="0"/>
              </a:spcAft>
              <a:buNone/>
            </a:pPr>
            <a:r>
              <a:rPr lang="en-GB" sz="2400">
                <a:solidFill>
                  <a:schemeClr val="dk1"/>
                </a:solidFill>
              </a:rPr>
              <a:t>Mr.A.</a:t>
            </a:r>
            <a:r>
              <a:rPr lang="en-GB" sz="2400">
                <a:solidFill>
                  <a:schemeClr val="dk1"/>
                </a:solidFill>
                <a:latin typeface="Arial"/>
                <a:ea typeface="Arial"/>
                <a:cs typeface="Arial"/>
                <a:sym typeface="Arial"/>
              </a:rPr>
              <a:t>Vivekanand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GB" sz="2400">
                <a:solidFill>
                  <a:schemeClr val="dk1"/>
                </a:solidFill>
                <a:latin typeface="Arial"/>
                <a:ea typeface="Arial"/>
                <a:cs typeface="Arial"/>
                <a:sym typeface="Arial"/>
              </a:rPr>
              <a:t>Associate Professor</a:t>
            </a:r>
            <a:endParaRPr sz="2400">
              <a:solidFill>
                <a:schemeClr val="dk1"/>
              </a:solidFill>
              <a:latin typeface="Arial"/>
              <a:ea typeface="Arial"/>
              <a:cs typeface="Arial"/>
              <a:sym typeface="Arial"/>
            </a:endParaRPr>
          </a:p>
        </p:txBody>
      </p:sp>
      <p:sp>
        <p:nvSpPr>
          <p:cNvPr id="89" name="Google Shape;89;p13"/>
          <p:cNvSpPr txBox="1"/>
          <p:nvPr/>
        </p:nvSpPr>
        <p:spPr>
          <a:xfrm>
            <a:off x="8763000" y="4505739"/>
            <a:ext cx="2743200" cy="365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13"/>
          <p:cNvSpPr txBox="1"/>
          <p:nvPr/>
        </p:nvSpPr>
        <p:spPr>
          <a:xfrm>
            <a:off x="8564216" y="4884551"/>
            <a:ext cx="337336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Arial"/>
                <a:ea typeface="Arial"/>
                <a:cs typeface="Arial"/>
                <a:sym typeface="Arial"/>
              </a:rPr>
              <a:t>Prajnaya.B-20H51A0507</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GB" sz="2000">
                <a:solidFill>
                  <a:schemeClr val="dk1"/>
                </a:solidFill>
                <a:latin typeface="Arial"/>
                <a:ea typeface="Arial"/>
                <a:cs typeface="Arial"/>
                <a:sym typeface="Arial"/>
              </a:rPr>
              <a:t>Sri Vidya.V-20H51A0524</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GB" sz="2000">
                <a:solidFill>
                  <a:schemeClr val="dk1"/>
                </a:solidFill>
                <a:latin typeface="Arial"/>
                <a:ea typeface="Arial"/>
                <a:cs typeface="Arial"/>
                <a:sym typeface="Arial"/>
              </a:rPr>
              <a:t>Sharanya.B-20H51A05K2</a:t>
            </a:r>
            <a:endParaRPr sz="2000">
              <a:solidFill>
                <a:schemeClr val="dk1"/>
              </a:solidFill>
              <a:latin typeface="Arial"/>
              <a:ea typeface="Arial"/>
              <a:cs typeface="Arial"/>
              <a:sym typeface="Arial"/>
            </a:endParaRPr>
          </a:p>
        </p:txBody>
      </p:sp>
      <p:sp>
        <p:nvSpPr>
          <p:cNvPr id="91" name="Google Shape;91;p13"/>
          <p:cNvSpPr txBox="1"/>
          <p:nvPr/>
        </p:nvSpPr>
        <p:spPr>
          <a:xfrm>
            <a:off x="278483" y="6239461"/>
            <a:ext cx="23191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Batch:2020-2024</a:t>
            </a:r>
            <a:endParaRPr sz="1800">
              <a:solidFill>
                <a:schemeClr val="dk1"/>
              </a:solidFill>
              <a:latin typeface="Arial"/>
              <a:ea typeface="Arial"/>
              <a:cs typeface="Arial"/>
              <a:sym typeface="Arial"/>
            </a:endParaRPr>
          </a:p>
        </p:txBody>
      </p:sp>
      <p:sp>
        <p:nvSpPr>
          <p:cNvPr id="92" name="Google Shape;92;p13"/>
          <p:cNvSpPr txBox="1"/>
          <p:nvPr/>
        </p:nvSpPr>
        <p:spPr>
          <a:xfrm>
            <a:off x="9375913" y="6195391"/>
            <a:ext cx="24019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Major Project  phase II</a:t>
            </a:r>
            <a:endParaRPr sz="1800">
              <a:solidFill>
                <a:schemeClr val="dk1"/>
              </a:solidFill>
              <a:latin typeface="Arial"/>
              <a:ea typeface="Arial"/>
              <a:cs typeface="Arial"/>
              <a:sym typeface="Arial"/>
            </a:endParaRPr>
          </a:p>
        </p:txBody>
      </p:sp>
      <p:sp>
        <p:nvSpPr>
          <p:cNvPr id="93" name="Google Shape;93;p13"/>
          <p:cNvSpPr txBox="1"/>
          <p:nvPr/>
        </p:nvSpPr>
        <p:spPr>
          <a:xfrm>
            <a:off x="5633250" y="1369875"/>
            <a:ext cx="23193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rPr>
              <a:t>  </a:t>
            </a:r>
            <a:r>
              <a:rPr lang="en-GB" sz="2000">
                <a:solidFill>
                  <a:schemeClr val="dk1"/>
                </a:solidFill>
              </a:rPr>
              <a:t> </a:t>
            </a:r>
            <a:r>
              <a:rPr lang="en-GB" sz="2000">
                <a:solidFill>
                  <a:schemeClr val="dk1"/>
                </a:solidFill>
                <a:latin typeface="Arial"/>
                <a:ea typeface="Arial"/>
                <a:cs typeface="Arial"/>
                <a:sym typeface="Arial"/>
              </a:rPr>
              <a:t>Batch Num: 61</a:t>
            </a:r>
            <a:endParaRPr sz="20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2"/>
          <p:cNvSpPr/>
          <p:nvPr/>
        </p:nvSpPr>
        <p:spPr>
          <a:xfrm>
            <a:off x="3049"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22"/>
          <p:cNvSpPr/>
          <p:nvPr/>
        </p:nvSpPr>
        <p:spPr>
          <a:xfrm>
            <a:off x="-1" y="0"/>
            <a:ext cx="7390263"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22"/>
          <p:cNvSpPr txBox="1"/>
          <p:nvPr/>
        </p:nvSpPr>
        <p:spPr>
          <a:xfrm>
            <a:off x="449300" y="191325"/>
            <a:ext cx="11232300" cy="6530100"/>
          </a:xfrm>
          <a:prstGeom prst="rect">
            <a:avLst/>
          </a:prstGeom>
          <a:noFill/>
          <a:ln>
            <a:noFill/>
          </a:ln>
        </p:spPr>
        <p:txBody>
          <a:bodyPr anchorCtr="0" anchor="t" bIns="45700" lIns="91425" spcFirstLastPara="1" rIns="91425" wrap="square" tIns="45700">
            <a:noAutofit/>
          </a:bodyPr>
          <a:lstStyle/>
          <a:p>
            <a:pPr indent="-355600" lvl="0" marL="457200" marR="0" rtl="0" algn="just">
              <a:lnSpc>
                <a:spcPct val="150000"/>
              </a:lnSpc>
              <a:spcBef>
                <a:spcPts val="0"/>
              </a:spcBef>
              <a:spcAft>
                <a:spcPts val="0"/>
              </a:spcAft>
              <a:buClr>
                <a:schemeClr val="dk1"/>
              </a:buClr>
              <a:buSzPts val="2000"/>
              <a:buChar char="❖"/>
            </a:pPr>
            <a:r>
              <a:rPr i="1" lang="en-GB" sz="2000">
                <a:solidFill>
                  <a:schemeClr val="dk1"/>
                </a:solidFill>
              </a:rPr>
              <a:t>T.M. Nithya et  al[5]</a:t>
            </a:r>
            <a:r>
              <a:rPr lang="en-GB" sz="2000">
                <a:solidFill>
                  <a:schemeClr val="dk1"/>
                </a:solidFill>
              </a:rPr>
              <a:t> , </a:t>
            </a:r>
            <a:r>
              <a:rPr lang="en-GB" sz="2000">
                <a:solidFill>
                  <a:schemeClr val="dk1"/>
                </a:solidFill>
              </a:rPr>
              <a:t>In this proposed research work 14 necessary features were taken into consideration. Also, this paper presents a comparative analysis of machine learning By the comparative analysis, machine learning algorithm Random Forest has proven to be the most accurate and reliable algorithm and hence used in the proposed system. It gives an accuracy  of 84%</a:t>
            </a:r>
            <a:endParaRPr sz="2000">
              <a:solidFill>
                <a:schemeClr val="dk1"/>
              </a:solidFill>
            </a:endParaRPr>
          </a:p>
          <a:p>
            <a:pPr indent="0" lvl="0" marL="457200" marR="0" rtl="0" algn="just">
              <a:lnSpc>
                <a:spcPct val="150000"/>
              </a:lnSpc>
              <a:spcBef>
                <a:spcPts val="0"/>
              </a:spcBef>
              <a:spcAft>
                <a:spcPts val="0"/>
              </a:spcAft>
              <a:buNone/>
            </a:pPr>
            <a:r>
              <a:t/>
            </a:r>
            <a:endParaRPr sz="2000">
              <a:solidFill>
                <a:schemeClr val="dk1"/>
              </a:solidFill>
            </a:endParaRPr>
          </a:p>
          <a:p>
            <a:pPr indent="-355600" lvl="0" marL="457200" marR="0" rtl="0" algn="just">
              <a:lnSpc>
                <a:spcPct val="150000"/>
              </a:lnSpc>
              <a:spcBef>
                <a:spcPts val="0"/>
              </a:spcBef>
              <a:spcAft>
                <a:spcPts val="0"/>
              </a:spcAft>
              <a:buClr>
                <a:schemeClr val="dk1"/>
              </a:buClr>
              <a:buSzPts val="2000"/>
              <a:buChar char="❖"/>
            </a:pPr>
            <a:r>
              <a:rPr i="1" lang="en-GB" sz="2000">
                <a:solidFill>
                  <a:schemeClr val="dk1"/>
                </a:solidFill>
              </a:rPr>
              <a:t>Jasmine et al[6]</a:t>
            </a:r>
            <a:r>
              <a:rPr lang="en-GB" sz="2000">
                <a:solidFill>
                  <a:schemeClr val="dk1"/>
                </a:solidFill>
              </a:rPr>
              <a:t> ,</a:t>
            </a:r>
            <a:r>
              <a:rPr lang="en-GB" sz="2000">
                <a:solidFill>
                  <a:schemeClr val="dk1"/>
                </a:solidFill>
              </a:rPr>
              <a:t>The combination of logistic regression analysis and neural network they  provided a novel approach in predicting the heart disease. Initially logistic regression is applied to select the major risk factors for predicting the disease. It gives 88% accuracy.</a:t>
            </a:r>
            <a:endParaRPr sz="2000">
              <a:solidFill>
                <a:schemeClr val="dk1"/>
              </a:solidFill>
            </a:endParaRPr>
          </a:p>
          <a:p>
            <a:pPr indent="0" lvl="0" marL="457200" marR="0" rtl="0" algn="just">
              <a:lnSpc>
                <a:spcPct val="150000"/>
              </a:lnSpc>
              <a:spcBef>
                <a:spcPts val="0"/>
              </a:spcBef>
              <a:spcAft>
                <a:spcPts val="0"/>
              </a:spcAft>
              <a:buNone/>
            </a:pPr>
            <a:r>
              <a:t/>
            </a:r>
            <a:endParaRPr sz="2000">
              <a:solidFill>
                <a:schemeClr val="dk1"/>
              </a:solidFill>
            </a:endParaRPr>
          </a:p>
          <a:p>
            <a:pPr indent="-355600" lvl="0" marL="457200" marR="0" rtl="0" algn="just">
              <a:lnSpc>
                <a:spcPct val="150000"/>
              </a:lnSpc>
              <a:spcBef>
                <a:spcPts val="0"/>
              </a:spcBef>
              <a:spcAft>
                <a:spcPts val="0"/>
              </a:spcAft>
              <a:buSzPts val="2000"/>
              <a:buChar char="❖"/>
            </a:pPr>
            <a:r>
              <a:rPr i="1" lang="en-GB" sz="2000">
                <a:solidFill>
                  <a:schemeClr val="dk1"/>
                </a:solidFill>
              </a:rPr>
              <a:t>Lucia et al[7]</a:t>
            </a:r>
            <a:r>
              <a:rPr lang="en-GB" sz="2000"/>
              <a:t> , </a:t>
            </a:r>
            <a:r>
              <a:rPr lang="en-GB" sz="2000">
                <a:solidFill>
                  <a:schemeClr val="dk1"/>
                </a:solidFill>
              </a:rPr>
              <a:t>this paper proposes an ensemble-based approach that uses machine learning (ML) and deep learning (DL) models to predict cardiovascular disease. they employed 6 classification algorithms to predict cardiovascular disease. the ML ensemble model achieves the best disease prediction accuracy of 88.70%.</a:t>
            </a:r>
            <a:endParaRPr sz="2000">
              <a:solidFill>
                <a:schemeClr val="dk1"/>
              </a:solidFill>
            </a:endParaRPr>
          </a:p>
          <a:p>
            <a:pPr indent="63500" lvl="0" marL="0" marR="0" rtl="0" algn="just">
              <a:lnSpc>
                <a:spcPct val="150000"/>
              </a:lnSpc>
              <a:spcBef>
                <a:spcPts val="600"/>
              </a:spcBef>
              <a:spcAft>
                <a:spcPts val="0"/>
              </a:spcAft>
              <a:buClr>
                <a:schemeClr val="dk1"/>
              </a:buClr>
              <a:buSzPts val="1000"/>
              <a:buFont typeface="Arial"/>
              <a:buNone/>
            </a:pPr>
            <a:r>
              <a:t/>
            </a:r>
            <a:endParaRPr sz="1000">
              <a:solidFill>
                <a:schemeClr val="dk1"/>
              </a:solidFill>
              <a:latin typeface="Arial"/>
              <a:ea typeface="Arial"/>
              <a:cs typeface="Arial"/>
              <a:sym typeface="Arial"/>
            </a:endParaRPr>
          </a:p>
          <a:p>
            <a:pPr indent="63500" lvl="0" marL="0" marR="0" rtl="0" algn="just">
              <a:lnSpc>
                <a:spcPct val="150000"/>
              </a:lnSpc>
              <a:spcBef>
                <a:spcPts val="600"/>
              </a:spcBef>
              <a:spcAft>
                <a:spcPts val="0"/>
              </a:spcAft>
              <a:buClr>
                <a:schemeClr val="dk1"/>
              </a:buClr>
              <a:buSzPts val="1000"/>
              <a:buFont typeface="Arial"/>
              <a:buNone/>
            </a:pPr>
            <a:r>
              <a:t/>
            </a:r>
            <a:endParaRPr sz="1000">
              <a:solidFill>
                <a:schemeClr val="dk1"/>
              </a:solidFill>
              <a:latin typeface="Arial"/>
              <a:ea typeface="Arial"/>
              <a:cs typeface="Arial"/>
              <a:sym typeface="Arial"/>
            </a:endParaRPr>
          </a:p>
          <a:p>
            <a:pPr indent="63500" lvl="0" marL="0" marR="0" rtl="0" algn="l">
              <a:lnSpc>
                <a:spcPct val="90000"/>
              </a:lnSpc>
              <a:spcBef>
                <a:spcPts val="600"/>
              </a:spcBef>
              <a:spcAft>
                <a:spcPts val="0"/>
              </a:spcAft>
              <a:buClr>
                <a:schemeClr val="dk1"/>
              </a:buClr>
              <a:buSzPts val="1000"/>
              <a:buFont typeface="Arial"/>
              <a:buNone/>
            </a:pPr>
            <a:r>
              <a:t/>
            </a:r>
            <a:endParaRPr sz="1000">
              <a:solidFill>
                <a:schemeClr val="dk1"/>
              </a:solidFill>
              <a:latin typeface="Arial"/>
              <a:ea typeface="Arial"/>
              <a:cs typeface="Arial"/>
              <a:sym typeface="Arial"/>
            </a:endParaRPr>
          </a:p>
          <a:p>
            <a:pPr indent="63500" lvl="0" marL="0" marR="0" rtl="0" algn="l">
              <a:lnSpc>
                <a:spcPct val="90000"/>
              </a:lnSpc>
              <a:spcBef>
                <a:spcPts val="600"/>
              </a:spcBef>
              <a:spcAft>
                <a:spcPts val="0"/>
              </a:spcAft>
              <a:buClr>
                <a:schemeClr val="dk1"/>
              </a:buClr>
              <a:buSzPts val="1000"/>
              <a:buFont typeface="Arial"/>
              <a:buNone/>
            </a:pPr>
            <a:r>
              <a:t/>
            </a:r>
            <a:endParaRPr sz="1000">
              <a:solidFill>
                <a:schemeClr val="dk1"/>
              </a:solidFill>
              <a:latin typeface="Arial"/>
              <a:ea typeface="Arial"/>
              <a:cs typeface="Arial"/>
              <a:sym typeface="Arial"/>
            </a:endParaRPr>
          </a:p>
        </p:txBody>
      </p:sp>
      <p:sp>
        <p:nvSpPr>
          <p:cNvPr id="182" name="Google Shape;18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6</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6.MATERIALS</a:t>
            </a:r>
            <a:endParaRPr/>
          </a:p>
        </p:txBody>
      </p:sp>
      <p:grpSp>
        <p:nvGrpSpPr>
          <p:cNvPr id="188" name="Google Shape;188;p23"/>
          <p:cNvGrpSpPr/>
          <p:nvPr/>
        </p:nvGrpSpPr>
        <p:grpSpPr>
          <a:xfrm>
            <a:off x="838200" y="1826156"/>
            <a:ext cx="10515600" cy="4350274"/>
            <a:chOff x="0" y="531"/>
            <a:chExt cx="10515600" cy="4350274"/>
          </a:xfrm>
        </p:grpSpPr>
        <p:sp>
          <p:nvSpPr>
            <p:cNvPr id="189" name="Google Shape;189;p23"/>
            <p:cNvSpPr/>
            <p:nvPr/>
          </p:nvSpPr>
          <p:spPr>
            <a:xfrm>
              <a:off x="0" y="531"/>
              <a:ext cx="10515600" cy="1242935"/>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a:off x="375988" y="280191"/>
              <a:ext cx="683614" cy="683614"/>
            </a:xfrm>
            <a:prstGeom prst="rect">
              <a:avLst/>
            </a:prstGeom>
            <a:blipFill rotWithShape="1">
              <a:blip r:embed="rId3">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1435590" y="531"/>
              <a:ext cx="9080009" cy="12429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txBox="1"/>
            <p:nvPr/>
          </p:nvSpPr>
          <p:spPr>
            <a:xfrm>
              <a:off x="1435590" y="531"/>
              <a:ext cx="9080009" cy="1242935"/>
            </a:xfrm>
            <a:prstGeom prst="rect">
              <a:avLst/>
            </a:prstGeom>
            <a:noFill/>
            <a:ln>
              <a:noFill/>
            </a:ln>
          </p:spPr>
          <p:txBody>
            <a:bodyPr anchorCtr="0" anchor="ctr" bIns="131525" lIns="131525" spcFirstLastPara="1" rIns="131525" wrap="square" tIns="131525">
              <a:noAutofit/>
            </a:bodyPr>
            <a:lstStyle/>
            <a:p>
              <a:pPr indent="0" lvl="0" marL="0" marR="0" rtl="0" algn="l">
                <a:lnSpc>
                  <a:spcPct val="100000"/>
                </a:lnSpc>
                <a:spcBef>
                  <a:spcPts val="0"/>
                </a:spcBef>
                <a:spcAft>
                  <a:spcPts val="0"/>
                </a:spcAft>
                <a:buClr>
                  <a:schemeClr val="dk1"/>
                </a:buClr>
                <a:buSzPts val="2500"/>
                <a:buFont typeface="Arial"/>
                <a:buNone/>
              </a:pPr>
              <a:r>
                <a:rPr lang="en-GB" sz="2400">
                  <a:solidFill>
                    <a:schemeClr val="dk1"/>
                  </a:solidFill>
                  <a:latin typeface="Arial"/>
                  <a:ea typeface="Arial"/>
                  <a:cs typeface="Arial"/>
                  <a:sym typeface="Arial"/>
                </a:rPr>
                <a:t>We have collected our dataset from Kaggle which is a tabular data.</a:t>
              </a:r>
              <a:endParaRPr sz="2400">
                <a:solidFill>
                  <a:schemeClr val="dk1"/>
                </a:solidFill>
                <a:latin typeface="Arial"/>
                <a:ea typeface="Arial"/>
                <a:cs typeface="Arial"/>
                <a:sym typeface="Arial"/>
              </a:endParaRPr>
            </a:p>
          </p:txBody>
        </p:sp>
        <p:sp>
          <p:nvSpPr>
            <p:cNvPr id="193" name="Google Shape;193;p23"/>
            <p:cNvSpPr/>
            <p:nvPr/>
          </p:nvSpPr>
          <p:spPr>
            <a:xfrm>
              <a:off x="0" y="1554201"/>
              <a:ext cx="10515600" cy="1242935"/>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a:off x="375988" y="1833861"/>
              <a:ext cx="683614" cy="683614"/>
            </a:xfrm>
            <a:prstGeom prst="rect">
              <a:avLst/>
            </a:prstGeom>
            <a:blipFill rotWithShape="1">
              <a:blip r:embed="rId4">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1435590" y="1554201"/>
              <a:ext cx="9080009" cy="12429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txBox="1"/>
            <p:nvPr/>
          </p:nvSpPr>
          <p:spPr>
            <a:xfrm>
              <a:off x="1435590" y="1554201"/>
              <a:ext cx="9080009" cy="1242935"/>
            </a:xfrm>
            <a:prstGeom prst="rect">
              <a:avLst/>
            </a:prstGeom>
            <a:noFill/>
            <a:ln>
              <a:noFill/>
            </a:ln>
          </p:spPr>
          <p:txBody>
            <a:bodyPr anchorCtr="0" anchor="ctr" bIns="131525" lIns="131525" spcFirstLastPara="1" rIns="131525" wrap="square" tIns="131525">
              <a:noAutofit/>
            </a:bodyPr>
            <a:lstStyle/>
            <a:p>
              <a:pPr indent="0" lvl="0" marL="0" marR="0" rtl="0" algn="l">
                <a:lnSpc>
                  <a:spcPct val="100000"/>
                </a:lnSpc>
                <a:spcBef>
                  <a:spcPts val="0"/>
                </a:spcBef>
                <a:spcAft>
                  <a:spcPts val="0"/>
                </a:spcAft>
                <a:buClr>
                  <a:schemeClr val="dk1"/>
                </a:buClr>
                <a:buSzPts val="2500"/>
                <a:buFont typeface="Arial"/>
                <a:buNone/>
              </a:pPr>
              <a:r>
                <a:rPr lang="en-GB" sz="2400">
                  <a:solidFill>
                    <a:schemeClr val="dk1"/>
                  </a:solidFill>
                  <a:latin typeface="Arial"/>
                  <a:ea typeface="Arial"/>
                  <a:cs typeface="Arial"/>
                  <a:sym typeface="Arial"/>
                </a:rPr>
                <a:t>This collected dataset contains 19 variables in which 12 are numerical  and 7 are categorical variables.</a:t>
              </a:r>
              <a:endParaRPr sz="2400">
                <a:solidFill>
                  <a:schemeClr val="dk1"/>
                </a:solidFill>
                <a:latin typeface="Arial"/>
                <a:ea typeface="Arial"/>
                <a:cs typeface="Arial"/>
                <a:sym typeface="Arial"/>
              </a:endParaRPr>
            </a:p>
          </p:txBody>
        </p:sp>
        <p:sp>
          <p:nvSpPr>
            <p:cNvPr id="197" name="Google Shape;197;p23"/>
            <p:cNvSpPr/>
            <p:nvPr/>
          </p:nvSpPr>
          <p:spPr>
            <a:xfrm>
              <a:off x="0" y="3107870"/>
              <a:ext cx="10515600" cy="1242935"/>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a:off x="375988" y="3387531"/>
              <a:ext cx="683614" cy="683614"/>
            </a:xfrm>
            <a:prstGeom prst="rect">
              <a:avLst/>
            </a:prstGeom>
            <a:blipFill rotWithShape="1">
              <a:blip r:embed="rId5">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1435590" y="3107870"/>
              <a:ext cx="9080009" cy="12429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txBox="1"/>
            <p:nvPr/>
          </p:nvSpPr>
          <p:spPr>
            <a:xfrm>
              <a:off x="1435590" y="3107870"/>
              <a:ext cx="9080009" cy="1242935"/>
            </a:xfrm>
            <a:prstGeom prst="rect">
              <a:avLst/>
            </a:prstGeom>
            <a:noFill/>
            <a:ln>
              <a:noFill/>
            </a:ln>
          </p:spPr>
          <p:txBody>
            <a:bodyPr anchorCtr="0" anchor="ctr" bIns="131525" lIns="131525" spcFirstLastPara="1" rIns="131525" wrap="square" tIns="131525">
              <a:noAutofit/>
            </a:bodyPr>
            <a:lstStyle/>
            <a:p>
              <a:pPr indent="0" lvl="0" marL="0" marR="0" rtl="0" algn="l">
                <a:lnSpc>
                  <a:spcPct val="100000"/>
                </a:lnSpc>
                <a:spcBef>
                  <a:spcPts val="0"/>
                </a:spcBef>
                <a:spcAft>
                  <a:spcPts val="0"/>
                </a:spcAft>
                <a:buClr>
                  <a:schemeClr val="dk1"/>
                </a:buClr>
                <a:buSzPts val="2500"/>
                <a:buFont typeface="Arial"/>
                <a:buNone/>
              </a:pPr>
              <a:r>
                <a:rPr lang="en-GB" sz="2400">
                  <a:solidFill>
                    <a:schemeClr val="dk1"/>
                  </a:solidFill>
                  <a:latin typeface="Arial"/>
                  <a:ea typeface="Arial"/>
                  <a:cs typeface="Arial"/>
                  <a:sym typeface="Arial"/>
                </a:rPr>
                <a:t>Number of instances are 308854 and dataset does not contain missing values.</a:t>
              </a:r>
              <a:endParaRPr sz="2400">
                <a:solidFill>
                  <a:schemeClr val="dk1"/>
                </a:solidFill>
                <a:latin typeface="Arial"/>
                <a:ea typeface="Arial"/>
                <a:cs typeface="Arial"/>
                <a:sym typeface="Arial"/>
              </a:endParaRPr>
            </a:p>
          </p:txBody>
        </p:sp>
      </p:grpSp>
      <p:sp>
        <p:nvSpPr>
          <p:cNvPr id="201" name="Google Shape;20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7</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24"/>
          <p:cNvSpPr/>
          <p:nvPr/>
        </p:nvSpPr>
        <p:spPr>
          <a:xfrm>
            <a:off x="-2" y="0"/>
            <a:ext cx="12192001" cy="1696413"/>
          </a:xfrm>
          <a:prstGeom prst="rect">
            <a:avLst/>
          </a:prstGeom>
          <a:solidFill>
            <a:schemeClr val="lt1"/>
          </a:solidFill>
          <a:ln>
            <a:noFill/>
          </a:ln>
          <a:effectLst>
            <a:outerShdw blurRad="304800" sx="92000" rotWithShape="0" algn="t" dir="5460000" dist="114300" sy="92000">
              <a:srgbClr val="000000">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208" name="Google Shape;208;p24"/>
          <p:cNvGraphicFramePr/>
          <p:nvPr/>
        </p:nvGraphicFramePr>
        <p:xfrm>
          <a:off x="86264" y="258792"/>
          <a:ext cx="3000000" cy="3000000"/>
        </p:xfrm>
        <a:graphic>
          <a:graphicData uri="http://schemas.openxmlformats.org/drawingml/2006/table">
            <a:tbl>
              <a:tblPr bandRow="1" firstRow="1">
                <a:solidFill>
                  <a:srgbClr val="F2F2F2">
                    <a:alpha val="44705"/>
                  </a:srgbClr>
                </a:solidFill>
                <a:tableStyleId>{C4E91ED7-9B33-40A2-B475-4BF08926F9A4}</a:tableStyleId>
              </a:tblPr>
              <a:tblGrid>
                <a:gridCol w="2208075"/>
                <a:gridCol w="2000625"/>
                <a:gridCol w="7354550"/>
              </a:tblGrid>
              <a:tr h="974450">
                <a:tc>
                  <a:txBody>
                    <a:bodyPr/>
                    <a:lstStyle/>
                    <a:p>
                      <a:pPr indent="0" lvl="0" marL="0" marR="0" rtl="0" algn="l">
                        <a:spcBef>
                          <a:spcPts val="0"/>
                        </a:spcBef>
                        <a:spcAft>
                          <a:spcPts val="0"/>
                        </a:spcAft>
                        <a:buNone/>
                      </a:pPr>
                      <a:r>
                        <a:t/>
                      </a:r>
                      <a:endParaRPr b="0" sz="1700" u="none" cap="none" strike="noStrike">
                        <a:solidFill>
                          <a:schemeClr val="lt1"/>
                        </a:solidFill>
                      </a:endParaRPr>
                    </a:p>
                    <a:p>
                      <a:pPr indent="0" lvl="0" marL="0" marR="0" rtl="0" algn="just">
                        <a:spcBef>
                          <a:spcPts val="0"/>
                        </a:spcBef>
                        <a:spcAft>
                          <a:spcPts val="0"/>
                        </a:spcAft>
                        <a:buNone/>
                      </a:pPr>
                      <a:r>
                        <a:rPr b="0" i="0" lang="en-GB" sz="1700" u="none" cap="none" strike="noStrike">
                          <a:solidFill>
                            <a:schemeClr val="lt1"/>
                          </a:solidFill>
                          <a:latin typeface="Times New Roman"/>
                          <a:ea typeface="Times New Roman"/>
                          <a:cs typeface="Times New Roman"/>
                          <a:sym typeface="Times New Roman"/>
                        </a:rPr>
                        <a:t>Serial Number </a:t>
                      </a:r>
                      <a:endParaRPr/>
                    </a:p>
                  </a:txBody>
                  <a:tcPr marT="110100" marB="55050" marR="68825" marL="68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t/>
                      </a:r>
                      <a:endParaRPr b="0" sz="1700" u="none" cap="none" strike="noStrike">
                        <a:solidFill>
                          <a:schemeClr val="lt1"/>
                        </a:solidFill>
                      </a:endParaRPr>
                    </a:p>
                    <a:p>
                      <a:pPr indent="0" lvl="0" marL="0" marR="0" rtl="0" algn="just">
                        <a:spcBef>
                          <a:spcPts val="0"/>
                        </a:spcBef>
                        <a:spcAft>
                          <a:spcPts val="0"/>
                        </a:spcAft>
                        <a:buNone/>
                      </a:pPr>
                      <a:r>
                        <a:rPr b="0" i="0" lang="en-GB" sz="1700" u="none" cap="none" strike="noStrike">
                          <a:solidFill>
                            <a:schemeClr val="lt1"/>
                          </a:solidFill>
                          <a:latin typeface="Times New Roman"/>
                          <a:ea typeface="Times New Roman"/>
                          <a:cs typeface="Times New Roman"/>
                          <a:sym typeface="Times New Roman"/>
                        </a:rPr>
                        <a:t>Attribute </a:t>
                      </a:r>
                      <a:endParaRPr/>
                    </a:p>
                  </a:txBody>
                  <a:tcPr marT="110100" marB="55050" marR="68825" marL="68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t/>
                      </a:r>
                      <a:endParaRPr b="0" sz="1700" u="none" cap="none" strike="noStrike">
                        <a:solidFill>
                          <a:schemeClr val="lt1"/>
                        </a:solidFill>
                      </a:endParaRPr>
                    </a:p>
                    <a:p>
                      <a:pPr indent="0" lvl="0" marL="0" marR="0" rtl="0" algn="just">
                        <a:spcBef>
                          <a:spcPts val="0"/>
                        </a:spcBef>
                        <a:spcAft>
                          <a:spcPts val="0"/>
                        </a:spcAft>
                        <a:buNone/>
                      </a:pPr>
                      <a:r>
                        <a:rPr b="0" i="0" lang="en-GB" sz="1700" u="none" cap="none" strike="noStrike">
                          <a:solidFill>
                            <a:schemeClr val="lt1"/>
                          </a:solidFill>
                          <a:latin typeface="Times New Roman"/>
                          <a:ea typeface="Times New Roman"/>
                          <a:cs typeface="Times New Roman"/>
                          <a:sym typeface="Times New Roman"/>
                        </a:rPr>
                        <a:t>Description </a:t>
                      </a:r>
                      <a:endParaRPr/>
                    </a:p>
                  </a:txBody>
                  <a:tcPr marT="110100" marB="55050" marR="68825" marL="68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1061050">
                <a:tc>
                  <a:txBody>
                    <a:bodyPr/>
                    <a:lstStyle/>
                    <a:p>
                      <a:pPr indent="0" lvl="0" marL="0" marR="0" rtl="0" algn="l">
                        <a:spcBef>
                          <a:spcPts val="0"/>
                        </a:spcBef>
                        <a:spcAft>
                          <a:spcPts val="0"/>
                        </a:spcAft>
                        <a:buNone/>
                      </a:pPr>
                      <a:r>
                        <a:t/>
                      </a:r>
                      <a:endParaRPr sz="1400" u="none" cap="none" strike="noStrike">
                        <a:solidFill>
                          <a:schemeClr val="dk1"/>
                        </a:solidFill>
                      </a:endParaRPr>
                    </a:p>
                    <a:p>
                      <a:pPr indent="0" lvl="0" marL="0" marR="0" rtl="0" algn="just">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alpha val="44705"/>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alpha val="44705"/>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alpha val="44705"/>
                      </a:srgbClr>
                    </a:solidFill>
                  </a:tcPr>
                </a:tc>
              </a:tr>
              <a:tr h="1061050">
                <a:tc>
                  <a:txBody>
                    <a:bodyPr/>
                    <a:lstStyle/>
                    <a:p>
                      <a:pPr indent="0" lvl="0" marL="0" marR="0" rtl="0" algn="l">
                        <a:spcBef>
                          <a:spcPts val="0"/>
                        </a:spcBef>
                        <a:spcAft>
                          <a:spcPts val="0"/>
                        </a:spcAft>
                        <a:buNone/>
                      </a:pPr>
                      <a:r>
                        <a:t/>
                      </a:r>
                      <a:endParaRPr sz="1400" u="none" cap="none" strike="noStrike">
                        <a:solidFill>
                          <a:schemeClr val="dk1"/>
                        </a:solidFill>
                      </a:endParaRPr>
                    </a:p>
                    <a:p>
                      <a:pPr indent="0" lvl="0" marL="0" marR="0" rtl="0" algn="just">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alpha val="34901"/>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alpha val="34901"/>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alpha val="34901"/>
                      </a:srgbClr>
                    </a:solidFill>
                  </a:tcPr>
                </a:tc>
              </a:tr>
              <a:tr h="1061050">
                <a:tc>
                  <a:txBody>
                    <a:bodyPr/>
                    <a:lstStyle/>
                    <a:p>
                      <a:pPr indent="0" lvl="0" marL="0" marR="0" rtl="0" algn="l">
                        <a:spcBef>
                          <a:spcPts val="0"/>
                        </a:spcBef>
                        <a:spcAft>
                          <a:spcPts val="0"/>
                        </a:spcAft>
                        <a:buNone/>
                      </a:pPr>
                      <a:r>
                        <a:t/>
                      </a:r>
                      <a:endParaRPr sz="1400" u="none" cap="none" strike="noStrike">
                        <a:solidFill>
                          <a:schemeClr val="dk1"/>
                        </a:solidFill>
                      </a:endParaRPr>
                    </a:p>
                    <a:p>
                      <a:pPr indent="0" lvl="0" marL="0" marR="0" rtl="0" algn="just">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alpha val="44705"/>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alpha val="44705"/>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alpha val="44705"/>
                      </a:srgbClr>
                    </a:solidFill>
                  </a:tcPr>
                </a:tc>
              </a:tr>
              <a:tr h="1061050">
                <a:tc>
                  <a:txBody>
                    <a:bodyPr/>
                    <a:lstStyle/>
                    <a:p>
                      <a:pPr indent="0" lvl="0" marL="0" marR="0" rtl="0" algn="l">
                        <a:spcBef>
                          <a:spcPts val="0"/>
                        </a:spcBef>
                        <a:spcAft>
                          <a:spcPts val="0"/>
                        </a:spcAft>
                        <a:buNone/>
                      </a:pPr>
                      <a:r>
                        <a:t/>
                      </a:r>
                      <a:endParaRPr sz="1400" u="none" cap="none" strike="noStrike">
                        <a:solidFill>
                          <a:schemeClr val="dk1"/>
                        </a:solidFill>
                      </a:endParaRPr>
                    </a:p>
                    <a:p>
                      <a:pPr indent="0" lvl="0" marL="0" marR="0" rtl="0" algn="just">
                        <a:spcBef>
                          <a:spcPts val="0"/>
                        </a:spcBef>
                        <a:spcAft>
                          <a:spcPts val="0"/>
                        </a:spcAft>
                        <a:buNone/>
                      </a:pPr>
                      <a:r>
                        <a:t/>
                      </a:r>
                      <a:endParaRPr b="1" i="0" sz="1400" u="none" cap="none" strike="noStrike">
                        <a:solidFill>
                          <a:schemeClr val="dk1"/>
                        </a:solidFill>
                        <a:latin typeface="Times New Roman"/>
                        <a:ea typeface="Times New Roman"/>
                        <a:cs typeface="Times New Roman"/>
                        <a:sym typeface="Times New Roman"/>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alpha val="34901"/>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alpha val="34901"/>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alpha val="34901"/>
                      </a:srgbClr>
                    </a:solidFill>
                  </a:tcPr>
                </a:tc>
              </a:tr>
              <a:tr h="1061050">
                <a:tc>
                  <a:txBody>
                    <a:bodyPr/>
                    <a:lstStyle/>
                    <a:p>
                      <a:pPr indent="0" lvl="0" marL="0" marR="0" rtl="0" algn="l">
                        <a:spcBef>
                          <a:spcPts val="0"/>
                        </a:spcBef>
                        <a:spcAft>
                          <a:spcPts val="0"/>
                        </a:spcAft>
                        <a:buNone/>
                      </a:pPr>
                      <a:r>
                        <a:t/>
                      </a:r>
                      <a:endParaRPr sz="1400" u="none" cap="none" strike="noStrike">
                        <a:solidFill>
                          <a:schemeClr val="dk1"/>
                        </a:solidFill>
                      </a:endParaRPr>
                    </a:p>
                    <a:p>
                      <a:pPr indent="0" lvl="0" marL="0" marR="0" rtl="0" algn="just">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alpha val="44705"/>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alpha val="44705"/>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alpha val="44705"/>
                      </a:srgbClr>
                    </a:solidFill>
                  </a:tcPr>
                </a:tc>
              </a:tr>
            </a:tbl>
          </a:graphicData>
        </a:graphic>
      </p:graphicFrame>
      <p:sp>
        <p:nvSpPr>
          <p:cNvPr id="209" name="Google Shape;20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8</a:t>
            </a:r>
            <a:endParaRPr/>
          </a:p>
        </p:txBody>
      </p:sp>
      <p:graphicFrame>
        <p:nvGraphicFramePr>
          <p:cNvPr id="210" name="Google Shape;210;p24"/>
          <p:cNvGraphicFramePr/>
          <p:nvPr/>
        </p:nvGraphicFramePr>
        <p:xfrm>
          <a:off x="86264" y="1250830"/>
          <a:ext cx="3000000" cy="3000000"/>
        </p:xfrm>
        <a:graphic>
          <a:graphicData uri="http://schemas.openxmlformats.org/drawingml/2006/table">
            <a:tbl>
              <a:tblPr bandRow="1">
                <a:noFill/>
                <a:tableStyleId>{C4E91ED7-9B33-40A2-B475-4BF08926F9A4}</a:tableStyleId>
              </a:tblPr>
              <a:tblGrid>
                <a:gridCol w="2118575"/>
                <a:gridCol w="3122125"/>
                <a:gridCol w="6355750"/>
              </a:tblGrid>
              <a:tr h="540825">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latin typeface="Times New Roman"/>
                          <a:ea typeface="Times New Roman"/>
                          <a:cs typeface="Times New Roman"/>
                          <a:sym typeface="Times New Roman"/>
                        </a:rPr>
                        <a:t>1</a:t>
                      </a:r>
                      <a:r>
                        <a:rPr b="0" i="0" lang="en-GB" sz="900" u="none" cap="none" strike="noStrike">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latin typeface="Times New Roman"/>
                          <a:ea typeface="Times New Roman"/>
                          <a:cs typeface="Times New Roman"/>
                          <a:sym typeface="Times New Roman"/>
                        </a:rPr>
                        <a:t>General Health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D0D0D"/>
                          </a:solidFill>
                          <a:latin typeface="Times New Roman"/>
                          <a:ea typeface="Times New Roman"/>
                          <a:cs typeface="Times New Roman"/>
                          <a:sym typeface="Times New Roman"/>
                        </a:rPr>
                        <a:t>Well-being, fitness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00925">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latin typeface="Times New Roman"/>
                          <a:ea typeface="Times New Roman"/>
                          <a:cs typeface="Times New Roman"/>
                          <a:sym typeface="Times New Roman"/>
                        </a:rPr>
                        <a:t>2</a:t>
                      </a:r>
                      <a:r>
                        <a:rPr b="0" i="0" lang="en-GB" sz="900" u="none" cap="none" strike="noStrike">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latin typeface="Times New Roman"/>
                          <a:ea typeface="Times New Roman"/>
                          <a:cs typeface="Times New Roman"/>
                          <a:sym typeface="Times New Roman"/>
                        </a:rPr>
                        <a:t>Check-up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D0D0D"/>
                          </a:solidFill>
                          <a:latin typeface="Times New Roman"/>
                          <a:ea typeface="Times New Roman"/>
                          <a:cs typeface="Times New Roman"/>
                          <a:sym typeface="Times New Roman"/>
                        </a:rPr>
                        <a:t>Examination to ensure health or wellness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00925">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latin typeface="Times New Roman"/>
                          <a:ea typeface="Times New Roman"/>
                          <a:cs typeface="Times New Roman"/>
                          <a:sym typeface="Times New Roman"/>
                        </a:rPr>
                        <a:t>3</a:t>
                      </a:r>
                      <a:r>
                        <a:rPr b="0" i="0" lang="en-GB" sz="900" u="none" cap="none" strike="noStrike">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latin typeface="Times New Roman"/>
                          <a:ea typeface="Times New Roman"/>
                          <a:cs typeface="Times New Roman"/>
                          <a:sym typeface="Times New Roman"/>
                        </a:rPr>
                        <a:t> </a:t>
                      </a:r>
                      <a:r>
                        <a:rPr b="0" i="0" lang="en-GB" sz="900" u="none" cap="none" strike="noStrike">
                          <a:latin typeface="Times New Roman"/>
                          <a:ea typeface="Times New Roman"/>
                          <a:cs typeface="Times New Roman"/>
                          <a:sym typeface="Times New Roman"/>
                        </a:rPr>
                        <a:t>Exercise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D0D0D"/>
                          </a:solidFill>
                          <a:latin typeface="Times New Roman"/>
                          <a:ea typeface="Times New Roman"/>
                          <a:cs typeface="Times New Roman"/>
                          <a:sym typeface="Times New Roman"/>
                        </a:rPr>
                        <a:t>Activity for fitness and health.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00925">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latin typeface="Times New Roman"/>
                          <a:ea typeface="Times New Roman"/>
                          <a:cs typeface="Times New Roman"/>
                          <a:sym typeface="Times New Roman"/>
                        </a:rPr>
                        <a:t>4</a:t>
                      </a:r>
                      <a:r>
                        <a:rPr b="0" i="0" lang="en-GB" sz="900" u="none" cap="none" strike="noStrike">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latin typeface="Times New Roman"/>
                          <a:ea typeface="Times New Roman"/>
                          <a:cs typeface="Times New Roman"/>
                          <a:sym typeface="Times New Roman"/>
                        </a:rPr>
                        <a:t>Heart Disease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D0D0D"/>
                          </a:solidFill>
                          <a:latin typeface="Times New Roman"/>
                          <a:ea typeface="Times New Roman"/>
                          <a:cs typeface="Times New Roman"/>
                          <a:sym typeface="Times New Roman"/>
                        </a:rPr>
                        <a:t>Cardiac condition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00925">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latin typeface="Times New Roman"/>
                          <a:ea typeface="Times New Roman"/>
                          <a:cs typeface="Times New Roman"/>
                          <a:sym typeface="Times New Roman"/>
                        </a:rPr>
                        <a:t>5</a:t>
                      </a:r>
                      <a:r>
                        <a:rPr b="0" i="0" lang="en-GB" sz="900" u="none" cap="none" strike="noStrike">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latin typeface="Times New Roman"/>
                          <a:ea typeface="Times New Roman"/>
                          <a:cs typeface="Times New Roman"/>
                          <a:sym typeface="Times New Roman"/>
                        </a:rPr>
                        <a:t>Skin_cancer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D0D0D"/>
                          </a:solidFill>
                          <a:latin typeface="Times New Roman"/>
                          <a:ea typeface="Times New Roman"/>
                          <a:cs typeface="Times New Roman"/>
                          <a:sym typeface="Times New Roman"/>
                        </a:rPr>
                        <a:t>Describe different parts of your skin or conditions that can affect it.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20950">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latin typeface="Times New Roman"/>
                          <a:ea typeface="Times New Roman"/>
                          <a:cs typeface="Times New Roman"/>
                          <a:sym typeface="Times New Roman"/>
                        </a:rPr>
                        <a:t>6</a:t>
                      </a:r>
                      <a:r>
                        <a:rPr b="0" i="0" lang="en-GB" sz="900" u="none" cap="none" strike="noStrike">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latin typeface="Times New Roman"/>
                          <a:ea typeface="Times New Roman"/>
                          <a:cs typeface="Times New Roman"/>
                          <a:sym typeface="Times New Roman"/>
                        </a:rPr>
                        <a:t>Other_Cancer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1000" u="none" cap="none" strike="noStrike">
                          <a:latin typeface="Times New Roman"/>
                          <a:ea typeface="Times New Roman"/>
                          <a:cs typeface="Times New Roman"/>
                          <a:sym typeface="Times New Roman"/>
                        </a:rPr>
                        <a:t>Those who indicated they have experienced any other forms of cancer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00925">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latin typeface="Times New Roman"/>
                          <a:ea typeface="Times New Roman"/>
                          <a:cs typeface="Times New Roman"/>
                          <a:sym typeface="Times New Roman"/>
                        </a:rPr>
                        <a:t>7</a:t>
                      </a:r>
                      <a:r>
                        <a:rPr b="0" i="0" lang="en-GB" sz="900" u="none" cap="none" strike="noStrike">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latin typeface="Times New Roman"/>
                          <a:ea typeface="Times New Roman"/>
                          <a:cs typeface="Times New Roman"/>
                          <a:sym typeface="Times New Roman"/>
                        </a:rPr>
                        <a:t>Depression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D0D0D"/>
                          </a:solidFill>
                          <a:latin typeface="Times New Roman"/>
                          <a:ea typeface="Times New Roman"/>
                          <a:cs typeface="Times New Roman"/>
                          <a:sym typeface="Times New Roman"/>
                        </a:rPr>
                        <a:t>Feeling sad, hopeless, or down for a long time.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00925">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latin typeface="Times New Roman"/>
                          <a:ea typeface="Times New Roman"/>
                          <a:cs typeface="Times New Roman"/>
                          <a:sym typeface="Times New Roman"/>
                        </a:rPr>
                        <a:t>8</a:t>
                      </a:r>
                      <a:r>
                        <a:rPr b="0" i="0" lang="en-GB" sz="900" u="none" cap="none" strike="noStrike">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latin typeface="Times New Roman"/>
                          <a:ea typeface="Times New Roman"/>
                          <a:cs typeface="Times New Roman"/>
                          <a:sym typeface="Times New Roman"/>
                        </a:rPr>
                        <a:t>Diabetics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D0D0D"/>
                          </a:solidFill>
                          <a:latin typeface="Times New Roman"/>
                          <a:ea typeface="Times New Roman"/>
                          <a:cs typeface="Times New Roman"/>
                          <a:sym typeface="Times New Roman"/>
                        </a:rPr>
                        <a:t>Having too much sugar in your blood for a long time.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00925">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latin typeface="Times New Roman"/>
                          <a:ea typeface="Times New Roman"/>
                          <a:cs typeface="Times New Roman"/>
                          <a:sym typeface="Times New Roman"/>
                        </a:rPr>
                        <a:t>9</a:t>
                      </a:r>
                      <a:r>
                        <a:rPr b="0" i="0" lang="en-GB" sz="900" u="none" cap="none" strike="noStrike">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latin typeface="Times New Roman"/>
                          <a:ea typeface="Times New Roman"/>
                          <a:cs typeface="Times New Roman"/>
                          <a:sym typeface="Times New Roman"/>
                        </a:rPr>
                        <a:t>Arthritis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D0D0D"/>
                          </a:solidFill>
                          <a:latin typeface="Times New Roman"/>
                          <a:ea typeface="Times New Roman"/>
                          <a:cs typeface="Times New Roman"/>
                          <a:sym typeface="Times New Roman"/>
                        </a:rPr>
                        <a:t>Pain and swelling in your joints that makes it hard to move.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25"/>
          <p:cNvSpPr/>
          <p:nvPr/>
        </p:nvSpPr>
        <p:spPr>
          <a:xfrm>
            <a:off x="-2" y="0"/>
            <a:ext cx="12192001" cy="1696413"/>
          </a:xfrm>
          <a:prstGeom prst="rect">
            <a:avLst/>
          </a:prstGeom>
          <a:solidFill>
            <a:schemeClr val="lt1"/>
          </a:solidFill>
          <a:ln>
            <a:noFill/>
          </a:ln>
          <a:effectLst>
            <a:outerShdw blurRad="304800" sx="92000" rotWithShape="0" algn="t" dir="5460000" dist="114300" sy="92000">
              <a:srgbClr val="000000">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217" name="Google Shape;217;p25"/>
          <p:cNvGraphicFramePr/>
          <p:nvPr/>
        </p:nvGraphicFramePr>
        <p:xfrm>
          <a:off x="86264" y="258792"/>
          <a:ext cx="3000000" cy="3000000"/>
        </p:xfrm>
        <a:graphic>
          <a:graphicData uri="http://schemas.openxmlformats.org/drawingml/2006/table">
            <a:tbl>
              <a:tblPr bandRow="1" firstRow="1">
                <a:solidFill>
                  <a:srgbClr val="F2F2F2">
                    <a:alpha val="44705"/>
                  </a:srgbClr>
                </a:solidFill>
                <a:tableStyleId>{C4E91ED7-9B33-40A2-B475-4BF08926F9A4}</a:tableStyleId>
              </a:tblPr>
              <a:tblGrid>
                <a:gridCol w="2169025"/>
                <a:gridCol w="1965250"/>
                <a:gridCol w="7224525"/>
              </a:tblGrid>
              <a:tr h="909225">
                <a:tc>
                  <a:txBody>
                    <a:bodyPr/>
                    <a:lstStyle/>
                    <a:p>
                      <a:pPr indent="0" lvl="0" marL="0" marR="0" rtl="0" algn="l">
                        <a:spcBef>
                          <a:spcPts val="0"/>
                        </a:spcBef>
                        <a:spcAft>
                          <a:spcPts val="0"/>
                        </a:spcAft>
                        <a:buNone/>
                      </a:pPr>
                      <a:r>
                        <a:t/>
                      </a:r>
                      <a:endParaRPr b="0" sz="1700" u="none" cap="none" strike="noStrike">
                        <a:solidFill>
                          <a:schemeClr val="lt1"/>
                        </a:solidFill>
                      </a:endParaRPr>
                    </a:p>
                    <a:p>
                      <a:pPr indent="0" lvl="0" marL="0" marR="0" rtl="0" algn="just">
                        <a:spcBef>
                          <a:spcPts val="0"/>
                        </a:spcBef>
                        <a:spcAft>
                          <a:spcPts val="0"/>
                        </a:spcAft>
                        <a:buNone/>
                      </a:pPr>
                      <a:r>
                        <a:rPr b="0" i="0" lang="en-GB" sz="1700" u="none" cap="none" strike="noStrike">
                          <a:solidFill>
                            <a:schemeClr val="lt1"/>
                          </a:solidFill>
                          <a:latin typeface="Times New Roman"/>
                          <a:ea typeface="Times New Roman"/>
                          <a:cs typeface="Times New Roman"/>
                          <a:sym typeface="Times New Roman"/>
                        </a:rPr>
                        <a:t>Serial Number </a:t>
                      </a:r>
                      <a:endParaRPr/>
                    </a:p>
                  </a:txBody>
                  <a:tcPr marT="110100" marB="55050" marR="68825" marL="68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t/>
                      </a:r>
                      <a:endParaRPr b="0" sz="1700" u="none" cap="none" strike="noStrike">
                        <a:solidFill>
                          <a:schemeClr val="lt1"/>
                        </a:solidFill>
                      </a:endParaRPr>
                    </a:p>
                    <a:p>
                      <a:pPr indent="0" lvl="0" marL="0" marR="0" rtl="0" algn="just">
                        <a:spcBef>
                          <a:spcPts val="0"/>
                        </a:spcBef>
                        <a:spcAft>
                          <a:spcPts val="0"/>
                        </a:spcAft>
                        <a:buNone/>
                      </a:pPr>
                      <a:r>
                        <a:rPr b="0" lang="en-GB" sz="1700">
                          <a:latin typeface="Times New Roman"/>
                          <a:ea typeface="Times New Roman"/>
                          <a:cs typeface="Times New Roman"/>
                          <a:sym typeface="Times New Roman"/>
                        </a:rPr>
                        <a:t>    </a:t>
                      </a:r>
                      <a:r>
                        <a:rPr b="0" i="0" lang="en-GB" sz="1700" u="none" cap="none" strike="noStrike">
                          <a:solidFill>
                            <a:schemeClr val="lt1"/>
                          </a:solidFill>
                          <a:latin typeface="Times New Roman"/>
                          <a:ea typeface="Times New Roman"/>
                          <a:cs typeface="Times New Roman"/>
                          <a:sym typeface="Times New Roman"/>
                        </a:rPr>
                        <a:t>Attribute </a:t>
                      </a:r>
                      <a:endParaRPr/>
                    </a:p>
                  </a:txBody>
                  <a:tcPr marT="110100" marB="55050" marR="68825" marL="68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t/>
                      </a:r>
                      <a:endParaRPr b="0" sz="1700" u="none" cap="none" strike="noStrike">
                        <a:solidFill>
                          <a:schemeClr val="lt1"/>
                        </a:solidFill>
                      </a:endParaRPr>
                    </a:p>
                    <a:p>
                      <a:pPr indent="0" lvl="0" marL="0" marR="0" rtl="0" algn="just">
                        <a:spcBef>
                          <a:spcPts val="0"/>
                        </a:spcBef>
                        <a:spcAft>
                          <a:spcPts val="0"/>
                        </a:spcAft>
                        <a:buNone/>
                      </a:pPr>
                      <a:r>
                        <a:rPr b="0" lang="en-GB" sz="1700">
                          <a:latin typeface="Times New Roman"/>
                          <a:ea typeface="Times New Roman"/>
                          <a:cs typeface="Times New Roman"/>
                          <a:sym typeface="Times New Roman"/>
                        </a:rPr>
                        <a:t>                             </a:t>
                      </a:r>
                      <a:r>
                        <a:rPr b="0" i="0" lang="en-GB" sz="1700" u="none" cap="none" strike="noStrike">
                          <a:solidFill>
                            <a:schemeClr val="lt1"/>
                          </a:solidFill>
                          <a:latin typeface="Times New Roman"/>
                          <a:ea typeface="Times New Roman"/>
                          <a:cs typeface="Times New Roman"/>
                          <a:sym typeface="Times New Roman"/>
                        </a:rPr>
                        <a:t>Description </a:t>
                      </a:r>
                      <a:endParaRPr/>
                    </a:p>
                  </a:txBody>
                  <a:tcPr marT="110100" marB="55050" marR="68825" marL="68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996650">
                <a:tc>
                  <a:txBody>
                    <a:bodyPr/>
                    <a:lstStyle/>
                    <a:p>
                      <a:pPr indent="0" lvl="0" marL="0" marR="0" rtl="0" algn="l">
                        <a:spcBef>
                          <a:spcPts val="0"/>
                        </a:spcBef>
                        <a:spcAft>
                          <a:spcPts val="0"/>
                        </a:spcAft>
                        <a:buNone/>
                      </a:pPr>
                      <a:r>
                        <a:t/>
                      </a:r>
                      <a:endParaRPr sz="1400" u="none" cap="none" strike="noStrike">
                        <a:solidFill>
                          <a:schemeClr val="dk1"/>
                        </a:solidFill>
                      </a:endParaRPr>
                    </a:p>
                    <a:p>
                      <a:pPr indent="0" lvl="0" marL="0" marR="0" rtl="0" algn="just">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alpha val="44705"/>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alpha val="44705"/>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alpha val="44705"/>
                      </a:srgbClr>
                    </a:solidFill>
                  </a:tcPr>
                </a:tc>
              </a:tr>
              <a:tr h="996650">
                <a:tc>
                  <a:txBody>
                    <a:bodyPr/>
                    <a:lstStyle/>
                    <a:p>
                      <a:pPr indent="0" lvl="0" marL="0" marR="0" rtl="0" algn="l">
                        <a:spcBef>
                          <a:spcPts val="0"/>
                        </a:spcBef>
                        <a:spcAft>
                          <a:spcPts val="0"/>
                        </a:spcAft>
                        <a:buNone/>
                      </a:pPr>
                      <a:r>
                        <a:t/>
                      </a:r>
                      <a:endParaRPr sz="1400" u="none" cap="none" strike="noStrike">
                        <a:solidFill>
                          <a:schemeClr val="dk1"/>
                        </a:solidFill>
                      </a:endParaRPr>
                    </a:p>
                    <a:p>
                      <a:pPr indent="0" lvl="0" marL="0" marR="0" rtl="0" algn="just">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alpha val="34901"/>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alpha val="34901"/>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alpha val="34901"/>
                      </a:srgbClr>
                    </a:solidFill>
                  </a:tcPr>
                </a:tc>
              </a:tr>
              <a:tr h="996650">
                <a:tc>
                  <a:txBody>
                    <a:bodyPr/>
                    <a:lstStyle/>
                    <a:p>
                      <a:pPr indent="0" lvl="0" marL="0" marR="0" rtl="0" algn="l">
                        <a:spcBef>
                          <a:spcPts val="0"/>
                        </a:spcBef>
                        <a:spcAft>
                          <a:spcPts val="0"/>
                        </a:spcAft>
                        <a:buNone/>
                      </a:pPr>
                      <a:r>
                        <a:t/>
                      </a:r>
                      <a:endParaRPr sz="1400" u="none" cap="none" strike="noStrike">
                        <a:solidFill>
                          <a:schemeClr val="dk1"/>
                        </a:solidFill>
                      </a:endParaRPr>
                    </a:p>
                    <a:p>
                      <a:pPr indent="0" lvl="0" marL="0" marR="0" rtl="0" algn="just">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alpha val="44705"/>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alpha val="44705"/>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alpha val="44705"/>
                      </a:srgbClr>
                    </a:solidFill>
                  </a:tcPr>
                </a:tc>
              </a:tr>
              <a:tr h="996650">
                <a:tc>
                  <a:txBody>
                    <a:bodyPr/>
                    <a:lstStyle/>
                    <a:p>
                      <a:pPr indent="0" lvl="0" marL="0" marR="0" rtl="0" algn="l">
                        <a:spcBef>
                          <a:spcPts val="0"/>
                        </a:spcBef>
                        <a:spcAft>
                          <a:spcPts val="0"/>
                        </a:spcAft>
                        <a:buNone/>
                      </a:pPr>
                      <a:r>
                        <a:t/>
                      </a:r>
                      <a:endParaRPr sz="1400" u="none" cap="none" strike="noStrike">
                        <a:solidFill>
                          <a:schemeClr val="dk1"/>
                        </a:solidFill>
                      </a:endParaRPr>
                    </a:p>
                    <a:p>
                      <a:pPr indent="0" lvl="0" marL="0" marR="0" rtl="0" algn="just">
                        <a:spcBef>
                          <a:spcPts val="0"/>
                        </a:spcBef>
                        <a:spcAft>
                          <a:spcPts val="0"/>
                        </a:spcAft>
                        <a:buNone/>
                      </a:pPr>
                      <a:r>
                        <a:t/>
                      </a:r>
                      <a:endParaRPr b="1" i="0" sz="1400" u="none" cap="none" strike="noStrike">
                        <a:solidFill>
                          <a:schemeClr val="dk1"/>
                        </a:solidFill>
                        <a:latin typeface="Times New Roman"/>
                        <a:ea typeface="Times New Roman"/>
                        <a:cs typeface="Times New Roman"/>
                        <a:sym typeface="Times New Roman"/>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alpha val="34901"/>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alpha val="34901"/>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FBFBF">
                        <a:alpha val="34901"/>
                      </a:srgbClr>
                    </a:solidFill>
                  </a:tcPr>
                </a:tc>
              </a:tr>
              <a:tr h="996650">
                <a:tc>
                  <a:txBody>
                    <a:bodyPr/>
                    <a:lstStyle/>
                    <a:p>
                      <a:pPr indent="0" lvl="0" marL="0" marR="0" rtl="0" algn="l">
                        <a:spcBef>
                          <a:spcPts val="0"/>
                        </a:spcBef>
                        <a:spcAft>
                          <a:spcPts val="0"/>
                        </a:spcAft>
                        <a:buNone/>
                      </a:pPr>
                      <a:r>
                        <a:t/>
                      </a:r>
                      <a:endParaRPr sz="1400" u="none" cap="none" strike="noStrike">
                        <a:solidFill>
                          <a:schemeClr val="dk1"/>
                        </a:solidFill>
                      </a:endParaRPr>
                    </a:p>
                    <a:p>
                      <a:pPr indent="0" lvl="0" marL="0" marR="0" rtl="0" algn="just">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alpha val="44705"/>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alpha val="44705"/>
                      </a:srgbClr>
                    </a:solidFill>
                  </a:tcPr>
                </a:tc>
                <a:tc>
                  <a:txBody>
                    <a:bodyPr/>
                    <a:lstStyle/>
                    <a:p>
                      <a:pPr indent="0" lvl="0" marL="0" marR="0" rtl="0" algn="l">
                        <a:spcBef>
                          <a:spcPts val="0"/>
                        </a:spcBef>
                        <a:spcAft>
                          <a:spcPts val="0"/>
                        </a:spcAft>
                        <a:buClr>
                          <a:schemeClr val="dk1"/>
                        </a:buClr>
                        <a:buSzPts val="1400"/>
                        <a:buFont typeface="Arial"/>
                        <a:buNone/>
                      </a:pPr>
                      <a:r>
                        <a:t/>
                      </a:r>
                      <a:endParaRPr b="0" i="0" sz="1400" u="none" cap="none" strike="noStrike">
                        <a:solidFill>
                          <a:schemeClr val="dk1"/>
                        </a:solidFill>
                      </a:endParaRPr>
                    </a:p>
                  </a:txBody>
                  <a:tcPr marT="110100" marB="55050" marR="68825" marL="68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alpha val="44705"/>
                      </a:srgbClr>
                    </a:solidFill>
                  </a:tcPr>
                </a:tc>
              </a:tr>
            </a:tbl>
          </a:graphicData>
        </a:graphic>
      </p:graphicFrame>
      <p:sp>
        <p:nvSpPr>
          <p:cNvPr id="218" name="Google Shape;21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9</a:t>
            </a:r>
            <a:endParaRPr/>
          </a:p>
        </p:txBody>
      </p:sp>
      <p:graphicFrame>
        <p:nvGraphicFramePr>
          <p:cNvPr id="219" name="Google Shape;219;p25"/>
          <p:cNvGraphicFramePr/>
          <p:nvPr/>
        </p:nvGraphicFramePr>
        <p:xfrm>
          <a:off x="115018" y="1265207"/>
          <a:ext cx="3000000" cy="3000000"/>
        </p:xfrm>
        <a:graphic>
          <a:graphicData uri="http://schemas.openxmlformats.org/drawingml/2006/table">
            <a:tbl>
              <a:tblPr bandRow="1">
                <a:noFill/>
                <a:tableStyleId>{C4E91ED7-9B33-40A2-B475-4BF08926F9A4}</a:tableStyleId>
              </a:tblPr>
              <a:tblGrid>
                <a:gridCol w="2128775"/>
                <a:gridCol w="3137125"/>
                <a:gridCol w="6162175"/>
              </a:tblGrid>
              <a:tr h="531550">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latin typeface="Times New Roman"/>
                          <a:ea typeface="Times New Roman"/>
                          <a:cs typeface="Times New Roman"/>
                          <a:sym typeface="Times New Roman"/>
                        </a:rPr>
                        <a:t>10</a:t>
                      </a:r>
                      <a:r>
                        <a:rPr b="0" i="0" lang="en-GB" sz="900" u="none" cap="none" strike="noStrike">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latin typeface="Times New Roman"/>
                          <a:ea typeface="Times New Roman"/>
                          <a:cs typeface="Times New Roman"/>
                          <a:sym typeface="Times New Roman"/>
                        </a:rPr>
                        <a:t>Gender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latin typeface="Times New Roman"/>
                          <a:ea typeface="Times New Roman"/>
                          <a:cs typeface="Times New Roman"/>
                          <a:sym typeface="Times New Roman"/>
                        </a:rPr>
                        <a:t>0-Female,1-Male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31550">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latin typeface="Times New Roman"/>
                          <a:ea typeface="Times New Roman"/>
                          <a:cs typeface="Times New Roman"/>
                          <a:sym typeface="Times New Roman"/>
                        </a:rPr>
                        <a:t>11</a:t>
                      </a:r>
                      <a:r>
                        <a:rPr b="0" i="0" lang="en-GB" sz="900" u="none" cap="none" strike="noStrike">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latin typeface="Times New Roman"/>
                          <a:ea typeface="Times New Roman"/>
                          <a:cs typeface="Times New Roman"/>
                          <a:sym typeface="Times New Roman"/>
                        </a:rPr>
                        <a:t>Age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latin typeface="Times New Roman"/>
                          <a:ea typeface="Times New Roman"/>
                          <a:cs typeface="Times New Roman"/>
                          <a:sym typeface="Times New Roman"/>
                        </a:rPr>
                        <a:t>In days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31550">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latin typeface="Times New Roman"/>
                          <a:ea typeface="Times New Roman"/>
                          <a:cs typeface="Times New Roman"/>
                          <a:sym typeface="Times New Roman"/>
                        </a:rPr>
                        <a:t>12</a:t>
                      </a:r>
                      <a:r>
                        <a:rPr b="0" i="0" lang="en-GB" sz="900" u="none" cap="none" strike="noStrike">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latin typeface="Times New Roman"/>
                          <a:ea typeface="Times New Roman"/>
                          <a:cs typeface="Times New Roman"/>
                          <a:sym typeface="Times New Roman"/>
                        </a:rPr>
                        <a:t>Height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latin typeface="Times New Roman"/>
                          <a:ea typeface="Times New Roman"/>
                          <a:cs typeface="Times New Roman"/>
                          <a:sym typeface="Times New Roman"/>
                        </a:rPr>
                        <a:t>In Cent Meter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31550">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solidFill>
                            <a:srgbClr val="000000"/>
                          </a:solidFill>
                          <a:latin typeface="Times New Roman"/>
                          <a:ea typeface="Times New Roman"/>
                          <a:cs typeface="Times New Roman"/>
                          <a:sym typeface="Times New Roman"/>
                        </a:rPr>
                        <a:t>13</a:t>
                      </a:r>
                      <a:r>
                        <a:rPr b="0" i="0" lang="en-GB" sz="900" u="none" cap="none" strike="noStrike">
                          <a:solidFill>
                            <a:srgbClr val="000000"/>
                          </a:solidFill>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00000"/>
                          </a:solidFill>
                          <a:latin typeface="Times New Roman"/>
                          <a:ea typeface="Times New Roman"/>
                          <a:cs typeface="Times New Roman"/>
                          <a:sym typeface="Times New Roman"/>
                        </a:rPr>
                        <a:t>Weight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00000"/>
                          </a:solidFill>
                          <a:latin typeface="Times New Roman"/>
                          <a:ea typeface="Times New Roman"/>
                          <a:cs typeface="Times New Roman"/>
                          <a:sym typeface="Times New Roman"/>
                        </a:rPr>
                        <a:t>Kilo Grams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31550">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solidFill>
                            <a:srgbClr val="000000"/>
                          </a:solidFill>
                          <a:latin typeface="Times New Roman"/>
                          <a:ea typeface="Times New Roman"/>
                          <a:cs typeface="Times New Roman"/>
                          <a:sym typeface="Times New Roman"/>
                        </a:rPr>
                        <a:t>14</a:t>
                      </a:r>
                      <a:r>
                        <a:rPr b="0" i="0" lang="en-GB" sz="900" u="none" cap="none" strike="noStrike">
                          <a:solidFill>
                            <a:srgbClr val="000000"/>
                          </a:solidFill>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00000"/>
                          </a:solidFill>
                          <a:latin typeface="Times New Roman"/>
                          <a:ea typeface="Times New Roman"/>
                          <a:cs typeface="Times New Roman"/>
                          <a:sym typeface="Times New Roman"/>
                        </a:rPr>
                        <a:t>BMI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D0D0D"/>
                          </a:solidFill>
                          <a:latin typeface="Times New Roman"/>
                          <a:ea typeface="Times New Roman"/>
                          <a:cs typeface="Times New Roman"/>
                          <a:sym typeface="Times New Roman"/>
                        </a:rPr>
                        <a:t>It is a number that shows if a person is a healthy weight for their height.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31550">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solidFill>
                            <a:srgbClr val="000000"/>
                          </a:solidFill>
                          <a:latin typeface="Times New Roman"/>
                          <a:ea typeface="Times New Roman"/>
                          <a:cs typeface="Times New Roman"/>
                          <a:sym typeface="Times New Roman"/>
                        </a:rPr>
                        <a:t>15</a:t>
                      </a:r>
                      <a:r>
                        <a:rPr b="0" i="0" lang="en-GB" sz="900" u="none" cap="none" strike="noStrike">
                          <a:solidFill>
                            <a:srgbClr val="000000"/>
                          </a:solidFill>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00000"/>
                          </a:solidFill>
                          <a:latin typeface="Times New Roman"/>
                          <a:ea typeface="Times New Roman"/>
                          <a:cs typeface="Times New Roman"/>
                          <a:sym typeface="Times New Roman"/>
                        </a:rPr>
                        <a:t>Smoking History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00000"/>
                          </a:solidFill>
                          <a:latin typeface="Times New Roman"/>
                          <a:ea typeface="Times New Roman"/>
                          <a:cs typeface="Times New Roman"/>
                          <a:sym typeface="Times New Roman"/>
                        </a:rPr>
                        <a:t>Whether Patient Smokes or Not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31550">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solidFill>
                            <a:srgbClr val="000000"/>
                          </a:solidFill>
                          <a:latin typeface="Times New Roman"/>
                          <a:ea typeface="Times New Roman"/>
                          <a:cs typeface="Times New Roman"/>
                          <a:sym typeface="Times New Roman"/>
                        </a:rPr>
                        <a:t>16</a:t>
                      </a:r>
                      <a:r>
                        <a:rPr b="0" i="0" lang="en-GB" sz="900" u="none" cap="none" strike="noStrike">
                          <a:solidFill>
                            <a:srgbClr val="000000"/>
                          </a:solidFill>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00000"/>
                          </a:solidFill>
                          <a:latin typeface="Times New Roman"/>
                          <a:ea typeface="Times New Roman"/>
                          <a:cs typeface="Times New Roman"/>
                          <a:sym typeface="Times New Roman"/>
                        </a:rPr>
                        <a:t>Alcohol consumption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00000"/>
                          </a:solidFill>
                          <a:latin typeface="Times New Roman"/>
                          <a:ea typeface="Times New Roman"/>
                          <a:cs typeface="Times New Roman"/>
                          <a:sym typeface="Times New Roman"/>
                        </a:rPr>
                        <a:t>Whether patient smokes or not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31550">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solidFill>
                            <a:srgbClr val="000000"/>
                          </a:solidFill>
                          <a:latin typeface="Times New Roman"/>
                          <a:ea typeface="Times New Roman"/>
                          <a:cs typeface="Times New Roman"/>
                          <a:sym typeface="Times New Roman"/>
                        </a:rPr>
                        <a:t>17</a:t>
                      </a:r>
                      <a:r>
                        <a:rPr b="0" i="0" lang="en-GB" sz="900" u="none" cap="none" strike="noStrike">
                          <a:solidFill>
                            <a:srgbClr val="000000"/>
                          </a:solidFill>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00000"/>
                          </a:solidFill>
                          <a:latin typeface="Times New Roman"/>
                          <a:ea typeface="Times New Roman"/>
                          <a:cs typeface="Times New Roman"/>
                          <a:sym typeface="Times New Roman"/>
                        </a:rPr>
                        <a:t>Fruit Consumption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D0D0D"/>
                          </a:solidFill>
                          <a:latin typeface="Times New Roman"/>
                          <a:ea typeface="Times New Roman"/>
                          <a:cs typeface="Times New Roman"/>
                          <a:sym typeface="Times New Roman"/>
                        </a:rPr>
                        <a:t>Recording patients' fruit intake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31550">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solidFill>
                            <a:srgbClr val="000000"/>
                          </a:solidFill>
                          <a:latin typeface="Times New Roman"/>
                          <a:ea typeface="Times New Roman"/>
                          <a:cs typeface="Times New Roman"/>
                          <a:sym typeface="Times New Roman"/>
                        </a:rPr>
                        <a:t>18</a:t>
                      </a:r>
                      <a:r>
                        <a:rPr b="0" i="0" lang="en-GB" sz="900" u="none" cap="none" strike="noStrike">
                          <a:solidFill>
                            <a:srgbClr val="000000"/>
                          </a:solidFill>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00000"/>
                          </a:solidFill>
                          <a:latin typeface="Times New Roman"/>
                          <a:ea typeface="Times New Roman"/>
                          <a:cs typeface="Times New Roman"/>
                          <a:sym typeface="Times New Roman"/>
                        </a:rPr>
                        <a:t>Green Vegetables Consumption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D0D0D"/>
                          </a:solidFill>
                          <a:latin typeface="Times New Roman"/>
                          <a:ea typeface="Times New Roman"/>
                          <a:cs typeface="Times New Roman"/>
                          <a:sym typeface="Times New Roman"/>
                        </a:rPr>
                        <a:t>Recording patients' green vegetables intake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88500">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1" i="0" lang="en-GB" sz="900" u="none" cap="none" strike="noStrike">
                          <a:solidFill>
                            <a:srgbClr val="000000"/>
                          </a:solidFill>
                          <a:latin typeface="Times New Roman"/>
                          <a:ea typeface="Times New Roman"/>
                          <a:cs typeface="Times New Roman"/>
                          <a:sym typeface="Times New Roman"/>
                        </a:rPr>
                        <a:t>19</a:t>
                      </a:r>
                      <a:r>
                        <a:rPr b="0" i="0" lang="en-GB" sz="900" u="none" cap="none" strike="noStrike">
                          <a:solidFill>
                            <a:srgbClr val="000000"/>
                          </a:solidFill>
                          <a:latin typeface="Times New Roman"/>
                          <a:ea typeface="Times New Roman"/>
                          <a:cs typeface="Times New Roman"/>
                          <a:sym typeface="Times New Roman"/>
                        </a:rPr>
                        <a:t>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00000"/>
                          </a:solidFill>
                          <a:latin typeface="Times New Roman"/>
                          <a:ea typeface="Times New Roman"/>
                          <a:cs typeface="Times New Roman"/>
                          <a:sym typeface="Times New Roman"/>
                        </a:rPr>
                        <a:t>Friedpotato Vegetables Consumption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just">
                        <a:spcBef>
                          <a:spcPts val="0"/>
                        </a:spcBef>
                        <a:spcAft>
                          <a:spcPts val="0"/>
                        </a:spcAft>
                        <a:buNone/>
                      </a:pPr>
                      <a:r>
                        <a:rPr b="0" i="0" lang="en-GB" sz="900" u="none" cap="none" strike="noStrike">
                          <a:solidFill>
                            <a:srgbClr val="0D0D0D"/>
                          </a:solidFill>
                          <a:latin typeface="Times New Roman"/>
                          <a:ea typeface="Times New Roman"/>
                          <a:cs typeface="Times New Roman"/>
                          <a:sym typeface="Times New Roman"/>
                        </a:rPr>
                        <a:t>Recording patients' potato intake </a:t>
                      </a:r>
                      <a:endParaRPr b="0" i="0" sz="1800" u="none" cap="none" strike="noStrike"/>
                    </a:p>
                  </a:txBody>
                  <a:tcPr marT="45725" marB="45725" marR="57150" marL="5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20" name="Google Shape;220;p25"/>
          <p:cNvSpPr txBox="1"/>
          <p:nvPr/>
        </p:nvSpPr>
        <p:spPr>
          <a:xfrm>
            <a:off x="82407" y="6464901"/>
            <a:ext cx="42718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1800">
                <a:solidFill>
                  <a:schemeClr val="dk1"/>
                </a:solidFill>
                <a:latin typeface="Times New Roman"/>
                <a:ea typeface="Times New Roman"/>
                <a:cs typeface="Times New Roman"/>
                <a:sym typeface="Times New Roman"/>
              </a:rPr>
              <a:t>Table1: CVD Dataset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26"/>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7" name="Google Shape;227;p26"/>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8" name="Google Shape;228;p2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7.METHODS</a:t>
            </a:r>
            <a:endParaRPr/>
          </a:p>
        </p:txBody>
      </p:sp>
      <p:sp>
        <p:nvSpPr>
          <p:cNvPr id="229" name="Google Shape;229;p26"/>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0" name="Google Shape;230;p26"/>
          <p:cNvSpPr txBox="1"/>
          <p:nvPr>
            <p:ph idx="1" type="body"/>
          </p:nvPr>
        </p:nvSpPr>
        <p:spPr>
          <a:xfrm>
            <a:off x="626725" y="2011675"/>
            <a:ext cx="10455600" cy="43809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t/>
            </a:r>
            <a:endParaRPr sz="2400">
              <a:solidFill>
                <a:srgbClr val="000000"/>
              </a:solidFill>
            </a:endParaRPr>
          </a:p>
          <a:p>
            <a:pPr indent="-203200" lvl="0" marL="228600" rtl="0" algn="just">
              <a:lnSpc>
                <a:spcPct val="150000"/>
              </a:lnSpc>
              <a:spcBef>
                <a:spcPts val="0"/>
              </a:spcBef>
              <a:spcAft>
                <a:spcPts val="0"/>
              </a:spcAft>
              <a:buClr>
                <a:srgbClr val="000000"/>
              </a:buClr>
              <a:buSzPts val="2000"/>
              <a:buChar char="•"/>
            </a:pPr>
            <a:r>
              <a:rPr lang="en-GB" sz="2000">
                <a:solidFill>
                  <a:srgbClr val="000000"/>
                </a:solidFill>
                <a:latin typeface="Arial"/>
                <a:ea typeface="Arial"/>
                <a:cs typeface="Arial"/>
                <a:sym typeface="Arial"/>
              </a:rPr>
              <a:t>Supervised learning trains algorithms on labelled  datasets, used for tasks like classification (e.g., logistic regression) and regression (e.g., linear regression).</a:t>
            </a:r>
            <a:endParaRPr sz="2000"/>
          </a:p>
          <a:p>
            <a:pPr indent="-203200" lvl="0" marL="228600" rtl="0" algn="just">
              <a:lnSpc>
                <a:spcPct val="150000"/>
              </a:lnSpc>
              <a:spcBef>
                <a:spcPts val="1000"/>
              </a:spcBef>
              <a:spcAft>
                <a:spcPts val="0"/>
              </a:spcAft>
              <a:buClr>
                <a:srgbClr val="000000"/>
              </a:buClr>
              <a:buSzPts val="2000"/>
              <a:buChar char="•"/>
            </a:pPr>
            <a:r>
              <a:rPr lang="en-GB" sz="2000">
                <a:solidFill>
                  <a:srgbClr val="000000"/>
                </a:solidFill>
                <a:latin typeface="Arial"/>
                <a:ea typeface="Arial"/>
                <a:cs typeface="Arial"/>
                <a:sym typeface="Arial"/>
              </a:rPr>
              <a:t>Unsupervised learning discovers patterns in unlabelled data, with techniques like clustering (e.g., k-means)</a:t>
            </a:r>
            <a:r>
              <a:rPr lang="en-GB" sz="2000">
                <a:solidFill>
                  <a:srgbClr val="000000"/>
                </a:solidFill>
              </a:rPr>
              <a:t> .</a:t>
            </a:r>
            <a:endParaRPr sz="2000"/>
          </a:p>
          <a:p>
            <a:pPr indent="-203200" lvl="0" marL="228600" rtl="0" algn="just">
              <a:lnSpc>
                <a:spcPct val="150000"/>
              </a:lnSpc>
              <a:spcBef>
                <a:spcPts val="1000"/>
              </a:spcBef>
              <a:spcAft>
                <a:spcPts val="0"/>
              </a:spcAft>
              <a:buClr>
                <a:srgbClr val="000000"/>
              </a:buClr>
              <a:buSzPts val="2000"/>
              <a:buChar char="•"/>
            </a:pPr>
            <a:r>
              <a:rPr lang="en-GB" sz="2000">
                <a:solidFill>
                  <a:srgbClr val="000000"/>
                </a:solidFill>
                <a:latin typeface="Arial"/>
                <a:ea typeface="Arial"/>
                <a:cs typeface="Arial"/>
                <a:sym typeface="Arial"/>
              </a:rPr>
              <a:t>Reinforcement learning teaches agents to interact with environments to maximize rewards (e.g., Q-learning).</a:t>
            </a:r>
            <a:endParaRPr sz="2000"/>
          </a:p>
          <a:p>
            <a:pPr indent="-76200" lvl="0" marL="228600" rtl="0" algn="l">
              <a:lnSpc>
                <a:spcPct val="90000"/>
              </a:lnSpc>
              <a:spcBef>
                <a:spcPts val="1000"/>
              </a:spcBef>
              <a:spcAft>
                <a:spcPts val="0"/>
              </a:spcAft>
              <a:buClr>
                <a:schemeClr val="dk1"/>
              </a:buClr>
              <a:buSzPts val="2400"/>
              <a:buNone/>
            </a:pPr>
            <a:r>
              <a:t/>
            </a:r>
            <a:endParaRPr sz="2400">
              <a:solidFill>
                <a:srgbClr val="000000"/>
              </a:solidFill>
            </a:endParaRPr>
          </a:p>
          <a:p>
            <a:pPr indent="-76200" lvl="0" marL="228600" rtl="0" algn="l">
              <a:lnSpc>
                <a:spcPct val="90000"/>
              </a:lnSpc>
              <a:spcBef>
                <a:spcPts val="1000"/>
              </a:spcBef>
              <a:spcAft>
                <a:spcPts val="0"/>
              </a:spcAft>
              <a:buClr>
                <a:schemeClr val="dk1"/>
              </a:buClr>
              <a:buSzPts val="2400"/>
              <a:buNone/>
            </a:pPr>
            <a:r>
              <a:t/>
            </a:r>
            <a:endParaRPr sz="2400">
              <a:solidFill>
                <a:srgbClr val="000000"/>
              </a:solidFill>
            </a:endParaRPr>
          </a:p>
        </p:txBody>
      </p:sp>
      <p:sp>
        <p:nvSpPr>
          <p:cNvPr id="231" name="Google Shape;23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10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pic>
        <p:nvPicPr>
          <p:cNvPr descr="A diagram of a software development&#10;&#10;Description automatically generated" id="236" name="Google Shape;236;p27"/>
          <p:cNvPicPr preferRelativeResize="0"/>
          <p:nvPr>
            <p:ph idx="1" type="body"/>
          </p:nvPr>
        </p:nvPicPr>
        <p:blipFill rotWithShape="1">
          <a:blip r:embed="rId3">
            <a:alphaModFix/>
          </a:blip>
          <a:srcRect b="0" l="0" r="0" t="0"/>
          <a:stretch/>
        </p:blipFill>
        <p:spPr>
          <a:xfrm>
            <a:off x="2788800" y="0"/>
            <a:ext cx="7434000" cy="6228600"/>
          </a:xfrm>
          <a:prstGeom prst="rect">
            <a:avLst/>
          </a:prstGeom>
          <a:noFill/>
          <a:ln>
            <a:noFill/>
          </a:ln>
        </p:spPr>
      </p:pic>
      <p:sp>
        <p:nvSpPr>
          <p:cNvPr id="237" name="Google Shape;237;p27"/>
          <p:cNvSpPr txBox="1"/>
          <p:nvPr/>
        </p:nvSpPr>
        <p:spPr>
          <a:xfrm>
            <a:off x="3957857" y="6308065"/>
            <a:ext cx="4885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2400">
                <a:solidFill>
                  <a:schemeClr val="dk1"/>
                </a:solidFill>
                <a:latin typeface="Times New Roman"/>
                <a:ea typeface="Times New Roman"/>
                <a:cs typeface="Times New Roman"/>
                <a:sym typeface="Times New Roman"/>
              </a:rPr>
              <a:t>Fig2: Architecture Diagram</a:t>
            </a:r>
            <a:endParaRPr sz="1800">
              <a:solidFill>
                <a:schemeClr val="dk1"/>
              </a:solidFill>
              <a:latin typeface="Arial"/>
              <a:ea typeface="Arial"/>
              <a:cs typeface="Arial"/>
              <a:sym typeface="Arial"/>
            </a:endParaRPr>
          </a:p>
        </p:txBody>
      </p:sp>
      <p:sp>
        <p:nvSpPr>
          <p:cNvPr id="238" name="Google Shape;23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11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4" name="Google Shape;244;p28"/>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5" name="Google Shape;245;p28"/>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6" name="Google Shape;246;p2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GB" sz="4000"/>
              <a:t>7.1 Solo machine learning </a:t>
            </a:r>
            <a:endParaRPr/>
          </a:p>
        </p:txBody>
      </p:sp>
      <p:sp>
        <p:nvSpPr>
          <p:cNvPr id="247" name="Google Shape;247;p28"/>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8" name="Google Shape;248;p28"/>
          <p:cNvSpPr txBox="1"/>
          <p:nvPr>
            <p:ph idx="1" type="body"/>
          </p:nvPr>
        </p:nvSpPr>
        <p:spPr>
          <a:xfrm>
            <a:off x="497350" y="2093750"/>
            <a:ext cx="11228400" cy="4528800"/>
          </a:xfrm>
          <a:prstGeom prst="rect">
            <a:avLst/>
          </a:prstGeom>
          <a:noFill/>
          <a:ln>
            <a:noFill/>
          </a:ln>
        </p:spPr>
        <p:txBody>
          <a:bodyPr anchorCtr="0" anchor="t" bIns="45700" lIns="91425" spcFirstLastPara="1" rIns="91425" wrap="square" tIns="45700">
            <a:noAutofit/>
          </a:bodyPr>
          <a:lstStyle/>
          <a:p>
            <a:pPr indent="-203200" lvl="0" marL="228600" rtl="0" algn="just">
              <a:lnSpc>
                <a:spcPct val="150000"/>
              </a:lnSpc>
              <a:spcBef>
                <a:spcPts val="0"/>
              </a:spcBef>
              <a:spcAft>
                <a:spcPts val="0"/>
              </a:spcAft>
              <a:buClr>
                <a:srgbClr val="000000"/>
              </a:buClr>
              <a:buSzPts val="2000"/>
              <a:buChar char="•"/>
            </a:pPr>
            <a:r>
              <a:rPr lang="en-GB" sz="2000">
                <a:solidFill>
                  <a:srgbClr val="000000"/>
                </a:solidFill>
              </a:rPr>
              <a:t>Logistic Regression used for binary classification tasks, predicts the probability of occurrence of a categorical outcome based on one or more independent variables, applying a logistic function to linear regression.</a:t>
            </a:r>
            <a:endParaRPr sz="2000"/>
          </a:p>
          <a:p>
            <a:pPr indent="-203200" lvl="0" marL="228600" rtl="0" algn="just">
              <a:lnSpc>
                <a:spcPct val="150000"/>
              </a:lnSpc>
              <a:spcBef>
                <a:spcPts val="1000"/>
              </a:spcBef>
              <a:spcAft>
                <a:spcPts val="0"/>
              </a:spcAft>
              <a:buClr>
                <a:srgbClr val="000000"/>
              </a:buClr>
              <a:buSzPts val="2000"/>
              <a:buChar char="•"/>
            </a:pPr>
            <a:r>
              <a:rPr lang="en-GB" sz="2000">
                <a:solidFill>
                  <a:srgbClr val="000000"/>
                </a:solidFill>
              </a:rPr>
              <a:t>Decision trees are hierarchical structures that recursively partition data into subsets based on the values of input features, facilitating classification or regression tasks by making decisions at each node.</a:t>
            </a:r>
            <a:endParaRPr sz="2000"/>
          </a:p>
          <a:p>
            <a:pPr indent="-203200" lvl="0" marL="228600" rtl="0" algn="just">
              <a:lnSpc>
                <a:spcPct val="150000"/>
              </a:lnSpc>
              <a:spcBef>
                <a:spcPts val="1000"/>
              </a:spcBef>
              <a:spcAft>
                <a:spcPts val="0"/>
              </a:spcAft>
              <a:buClr>
                <a:srgbClr val="000000"/>
              </a:buClr>
              <a:buSzPts val="2000"/>
              <a:buChar char="•"/>
            </a:pPr>
            <a:r>
              <a:rPr lang="en-GB" sz="2000">
                <a:solidFill>
                  <a:srgbClr val="000000"/>
                </a:solidFill>
              </a:rPr>
              <a:t>SVMs are  supervised learning models used for classification and regression tasks, particularly effective in high-dimensional spaces by finding the hyperplane that best separates classes or approximates a function.</a:t>
            </a:r>
            <a:endParaRPr sz="2000"/>
          </a:p>
          <a:p>
            <a:pPr indent="0" lvl="0" marL="0" rtl="0" algn="just">
              <a:lnSpc>
                <a:spcPct val="115000"/>
              </a:lnSpc>
              <a:spcBef>
                <a:spcPts val="1000"/>
              </a:spcBef>
              <a:spcAft>
                <a:spcPts val="0"/>
              </a:spcAft>
              <a:buNone/>
            </a:pPr>
            <a:r>
              <a:t/>
            </a:r>
            <a:endParaRPr sz="2400">
              <a:solidFill>
                <a:srgbClr val="000000"/>
              </a:solidFill>
            </a:endParaRPr>
          </a:p>
        </p:txBody>
      </p:sp>
      <p:sp>
        <p:nvSpPr>
          <p:cNvPr id="249" name="Google Shape;2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12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5" name="Google Shape;255;p29"/>
          <p:cNvSpPr/>
          <p:nvPr/>
        </p:nvSpPr>
        <p:spPr>
          <a:xfrm>
            <a:off x="558200" y="0"/>
            <a:ext cx="11167500" cy="1728300"/>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6" name="Google Shape;256;p29"/>
          <p:cNvSpPr/>
          <p:nvPr/>
        </p:nvSpPr>
        <p:spPr>
          <a:xfrm>
            <a:off x="566925" y="548650"/>
            <a:ext cx="11155800" cy="1088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7" name="Google Shape;257;p2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GB" sz="4000"/>
              <a:t>7.2 Ensemble learning </a:t>
            </a:r>
            <a:endParaRPr/>
          </a:p>
        </p:txBody>
      </p:sp>
      <p:sp>
        <p:nvSpPr>
          <p:cNvPr id="258" name="Google Shape;258;p29"/>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59" name="Google Shape;259;p29"/>
          <p:cNvSpPr txBox="1"/>
          <p:nvPr>
            <p:ph idx="1" type="body"/>
          </p:nvPr>
        </p:nvSpPr>
        <p:spPr>
          <a:xfrm>
            <a:off x="401825" y="1961025"/>
            <a:ext cx="11320800" cy="4661400"/>
          </a:xfrm>
          <a:prstGeom prst="rect">
            <a:avLst/>
          </a:prstGeom>
          <a:noFill/>
          <a:ln>
            <a:noFill/>
          </a:ln>
        </p:spPr>
        <p:txBody>
          <a:bodyPr anchorCtr="0" anchor="t" bIns="45700" lIns="91425" spcFirstLastPara="1" rIns="91425" wrap="square" tIns="45700">
            <a:noAutofit/>
          </a:bodyPr>
          <a:lstStyle/>
          <a:p>
            <a:pPr indent="-203200" lvl="0" marL="228600" rtl="0" algn="just">
              <a:lnSpc>
                <a:spcPct val="150000"/>
              </a:lnSpc>
              <a:spcBef>
                <a:spcPts val="0"/>
              </a:spcBef>
              <a:spcAft>
                <a:spcPts val="0"/>
              </a:spcAft>
              <a:buClr>
                <a:schemeClr val="dk1"/>
              </a:buClr>
              <a:buSzPts val="2000"/>
              <a:buChar char="•"/>
            </a:pPr>
            <a:r>
              <a:rPr lang="en-GB" sz="2000"/>
              <a:t>Ensemble learning combines multiple models to enhance predictive accuracy and robustness. </a:t>
            </a:r>
            <a:endParaRPr sz="2000"/>
          </a:p>
          <a:p>
            <a:pPr indent="-203200" lvl="0" marL="228600" rtl="0" algn="just">
              <a:lnSpc>
                <a:spcPct val="150000"/>
              </a:lnSpc>
              <a:spcBef>
                <a:spcPts val="1000"/>
              </a:spcBef>
              <a:spcAft>
                <a:spcPts val="0"/>
              </a:spcAft>
              <a:buClr>
                <a:schemeClr val="dk1"/>
              </a:buClr>
              <a:buSzPts val="2000"/>
              <a:buChar char="•"/>
            </a:pPr>
            <a:r>
              <a:rPr lang="en-GB" sz="2000"/>
              <a:t>Gradient Boosting is a powerful technique that iteratively improves weak models by minimizing errors.</a:t>
            </a:r>
            <a:endParaRPr sz="2000"/>
          </a:p>
          <a:p>
            <a:pPr indent="-203200" lvl="0" marL="228600" rtl="0" algn="just">
              <a:lnSpc>
                <a:spcPct val="150000"/>
              </a:lnSpc>
              <a:spcBef>
                <a:spcPts val="1000"/>
              </a:spcBef>
              <a:spcAft>
                <a:spcPts val="0"/>
              </a:spcAft>
              <a:buClr>
                <a:schemeClr val="dk1"/>
              </a:buClr>
              <a:buSzPts val="2000"/>
              <a:buChar char="•"/>
            </a:pPr>
            <a:r>
              <a:rPr lang="en-GB" sz="2000"/>
              <a:t>Random Forest constructs multiple decision trees and aggregates their predictions.</a:t>
            </a:r>
            <a:endParaRPr sz="2000"/>
          </a:p>
          <a:p>
            <a:pPr indent="-203200" lvl="0" marL="228600" rtl="0" algn="just">
              <a:lnSpc>
                <a:spcPct val="150000"/>
              </a:lnSpc>
              <a:spcBef>
                <a:spcPts val="1000"/>
              </a:spcBef>
              <a:spcAft>
                <a:spcPts val="0"/>
              </a:spcAft>
              <a:buClr>
                <a:schemeClr val="dk1"/>
              </a:buClr>
              <a:buSzPts val="2000"/>
              <a:buChar char="•"/>
            </a:pPr>
            <a:r>
              <a:rPr lang="en-GB" sz="2000"/>
              <a:t>XGBoost, based on gradient boosting, handles classification, regression, and  ranking tasks efficiently, with built-in cross-validation.</a:t>
            </a:r>
            <a:endParaRPr sz="2000"/>
          </a:p>
          <a:p>
            <a:pPr indent="-203200" lvl="0" marL="228600" rtl="0" algn="just">
              <a:lnSpc>
                <a:spcPct val="150000"/>
              </a:lnSpc>
              <a:spcBef>
                <a:spcPts val="1000"/>
              </a:spcBef>
              <a:spcAft>
                <a:spcPts val="0"/>
              </a:spcAft>
              <a:buClr>
                <a:schemeClr val="dk1"/>
              </a:buClr>
              <a:buSzPts val="2000"/>
              <a:buChar char="•"/>
            </a:pPr>
            <a:r>
              <a:rPr lang="en-GB" sz="2000"/>
              <a:t> LightGBM, with its leaf-wise tree growth and gradient-based sampling, efficiently trains models, particularly for large datasets and distributed environments.</a:t>
            </a:r>
            <a:endParaRPr sz="2000"/>
          </a:p>
        </p:txBody>
      </p:sp>
      <p:sp>
        <p:nvSpPr>
          <p:cNvPr id="260" name="Google Shape;2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13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6" name="Google Shape;266;p30"/>
          <p:cNvSpPr/>
          <p:nvPr/>
        </p:nvSpPr>
        <p:spPr>
          <a:xfrm>
            <a:off x="558200" y="0"/>
            <a:ext cx="11167500" cy="1699500"/>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7" name="Google Shape;267;p30"/>
          <p:cNvSpPr/>
          <p:nvPr/>
        </p:nvSpPr>
        <p:spPr>
          <a:xfrm>
            <a:off x="566925" y="0"/>
            <a:ext cx="11155800" cy="1214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8" name="Google Shape;268;p30"/>
          <p:cNvSpPr txBox="1"/>
          <p:nvPr>
            <p:ph type="title"/>
          </p:nvPr>
        </p:nvSpPr>
        <p:spPr>
          <a:xfrm>
            <a:off x="1115575" y="548649"/>
            <a:ext cx="10168200" cy="1020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GB" sz="4000"/>
              <a:t>7.3 Ensemble Methods</a:t>
            </a:r>
            <a:endParaRPr/>
          </a:p>
        </p:txBody>
      </p:sp>
      <p:sp>
        <p:nvSpPr>
          <p:cNvPr id="269" name="Google Shape;269;p30"/>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0" name="Google Shape;270;p30"/>
          <p:cNvSpPr txBox="1"/>
          <p:nvPr>
            <p:ph idx="1" type="body"/>
          </p:nvPr>
        </p:nvSpPr>
        <p:spPr>
          <a:xfrm>
            <a:off x="498825" y="1830300"/>
            <a:ext cx="11304900" cy="4605300"/>
          </a:xfrm>
          <a:prstGeom prst="rect">
            <a:avLst/>
          </a:prstGeom>
          <a:noFill/>
          <a:ln>
            <a:noFill/>
          </a:ln>
        </p:spPr>
        <p:txBody>
          <a:bodyPr anchorCtr="0" anchor="t" bIns="45700" lIns="91425" spcFirstLastPara="1" rIns="91425" wrap="square" tIns="45700">
            <a:noAutofit/>
          </a:bodyPr>
          <a:lstStyle/>
          <a:p>
            <a:pPr indent="-203200" lvl="0" marL="228600" rtl="0" algn="l">
              <a:lnSpc>
                <a:spcPct val="150000"/>
              </a:lnSpc>
              <a:spcBef>
                <a:spcPts val="0"/>
              </a:spcBef>
              <a:spcAft>
                <a:spcPts val="0"/>
              </a:spcAft>
              <a:buClr>
                <a:srgbClr val="000000"/>
              </a:buClr>
              <a:buSzPts val="2000"/>
              <a:buChar char="•"/>
            </a:pPr>
            <a:r>
              <a:rPr lang="en-GB" sz="2000">
                <a:solidFill>
                  <a:srgbClr val="000000"/>
                </a:solidFill>
              </a:rPr>
              <a:t>Bagging involves creating subsets of the original dataset through bootstrap sampling, training a base model on each subset, and combining predictions to mitigate overfitting and improve accuracy.</a:t>
            </a:r>
            <a:endParaRPr sz="2000"/>
          </a:p>
          <a:p>
            <a:pPr indent="-203200" lvl="0" marL="228600" rtl="0" algn="l">
              <a:lnSpc>
                <a:spcPct val="150000"/>
              </a:lnSpc>
              <a:spcBef>
                <a:spcPts val="1000"/>
              </a:spcBef>
              <a:spcAft>
                <a:spcPts val="0"/>
              </a:spcAft>
              <a:buClr>
                <a:srgbClr val="000000"/>
              </a:buClr>
              <a:buSzPts val="2000"/>
              <a:buChar char="•"/>
            </a:pPr>
            <a:r>
              <a:rPr lang="en-GB" sz="2000">
                <a:solidFill>
                  <a:srgbClr val="000000"/>
                </a:solidFill>
              </a:rPr>
              <a:t>Stacking, on the other hand, trains a meta-model to optimize the combination of predictions from underlying models, advancing beyond simple averaging or majority voting. </a:t>
            </a:r>
            <a:endParaRPr sz="2000"/>
          </a:p>
          <a:p>
            <a:pPr indent="-203200" lvl="0" marL="228600" rtl="0" algn="l">
              <a:lnSpc>
                <a:spcPct val="150000"/>
              </a:lnSpc>
              <a:spcBef>
                <a:spcPts val="1000"/>
              </a:spcBef>
              <a:spcAft>
                <a:spcPts val="0"/>
              </a:spcAft>
              <a:buClr>
                <a:srgbClr val="000000"/>
              </a:buClr>
              <a:buSzPts val="2000"/>
              <a:buChar char="•"/>
            </a:pPr>
            <a:r>
              <a:rPr lang="en-GB" sz="2000">
                <a:solidFill>
                  <a:srgbClr val="000000"/>
                </a:solidFill>
              </a:rPr>
              <a:t>Boosting iteratively trains weak learners, like shallow decision trees, to create a strong predictive model, often surpassing single models or bagging in accuracy.</a:t>
            </a:r>
            <a:endParaRPr sz="2000"/>
          </a:p>
          <a:p>
            <a:pPr indent="-203200" lvl="0" marL="228600" rtl="0" algn="l">
              <a:lnSpc>
                <a:spcPct val="150000"/>
              </a:lnSpc>
              <a:spcBef>
                <a:spcPts val="1000"/>
              </a:spcBef>
              <a:spcAft>
                <a:spcPts val="0"/>
              </a:spcAft>
              <a:buClr>
                <a:schemeClr val="dk1"/>
              </a:buClr>
              <a:buSzPts val="2000"/>
              <a:buChar char="•"/>
            </a:pPr>
            <a:r>
              <a:rPr lang="en-GB" sz="2000"/>
              <a:t> </a:t>
            </a:r>
            <a:r>
              <a:rPr lang="en-GB" sz="2000">
                <a:solidFill>
                  <a:srgbClr val="000000"/>
                </a:solidFill>
              </a:rPr>
              <a:t>Hyperparameter tuning, crucial for maximizing model performance, involves adjusting predetermined variables to balance model quality with computational resources .</a:t>
            </a:r>
            <a:endParaRPr sz="2400"/>
          </a:p>
        </p:txBody>
      </p:sp>
      <p:sp>
        <p:nvSpPr>
          <p:cNvPr id="271" name="Google Shape;27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14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31"/>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Graph on document with pen" id="277" name="Google Shape;277;p31"/>
          <p:cNvPicPr preferRelativeResize="0"/>
          <p:nvPr>
            <p:ph idx="1" type="body"/>
          </p:nvPr>
        </p:nvPicPr>
        <p:blipFill rotWithShape="1">
          <a:blip r:embed="rId3">
            <a:alphaModFix/>
          </a:blip>
          <a:srcRect b="-1" l="5884" r="-1" t="0"/>
          <a:stretch/>
        </p:blipFill>
        <p:spPr>
          <a:xfrm>
            <a:off x="1" y="10"/>
            <a:ext cx="9669642" cy="6857990"/>
          </a:xfrm>
          <a:prstGeom prst="rect">
            <a:avLst/>
          </a:prstGeom>
          <a:noFill/>
          <a:ln>
            <a:noFill/>
          </a:ln>
        </p:spPr>
      </p:pic>
      <p:sp>
        <p:nvSpPr>
          <p:cNvPr id="278" name="Google Shape;278;p31"/>
          <p:cNvSpPr/>
          <p:nvPr/>
        </p:nvSpPr>
        <p:spPr>
          <a:xfrm flipH="1">
            <a:off x="5125019" y="0"/>
            <a:ext cx="7066978" cy="6858000"/>
          </a:xfrm>
          <a:prstGeom prst="rect">
            <a:avLst/>
          </a:prstGeom>
          <a:gradFill>
            <a:gsLst>
              <a:gs pos="0">
                <a:srgbClr val="000000">
                  <a:alpha val="0"/>
                </a:srgbClr>
              </a:gs>
              <a:gs pos="19000">
                <a:srgbClr val="000000">
                  <a:alpha val="37647"/>
                </a:srgbClr>
              </a:gs>
              <a:gs pos="35000">
                <a:srgbClr val="000000">
                  <a:alpha val="76862"/>
                </a:srgbClr>
              </a:gs>
              <a:gs pos="4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9" name="Google Shape;279;p31"/>
          <p:cNvSpPr txBox="1"/>
          <p:nvPr>
            <p:ph type="title"/>
          </p:nvPr>
        </p:nvSpPr>
        <p:spPr>
          <a:xfrm>
            <a:off x="8302624" y="1045375"/>
            <a:ext cx="3653700" cy="3692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200"/>
              <a:buFont typeface="Play"/>
              <a:buNone/>
            </a:pPr>
            <a:r>
              <a:rPr lang="en-GB" sz="5200">
                <a:solidFill>
                  <a:schemeClr val="lt1"/>
                </a:solidFill>
              </a:rPr>
              <a:t>8.RESULTS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14"/>
          <p:cNvSpPr/>
          <p:nvPr/>
        </p:nvSpPr>
        <p:spPr>
          <a:xfrm>
            <a:off x="512284" y="-555750"/>
            <a:ext cx="11167500" cy="2018700"/>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0" name="Google Shape;100;p14"/>
          <p:cNvSpPr/>
          <p:nvPr/>
        </p:nvSpPr>
        <p:spPr>
          <a:xfrm>
            <a:off x="566925" y="0"/>
            <a:ext cx="11155800" cy="1568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1" name="Google Shape;101;p1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GB" sz="4000"/>
              <a:t>OVERVIEW OF PRESENTATION</a:t>
            </a:r>
            <a:endParaRPr/>
          </a:p>
        </p:txBody>
      </p:sp>
      <p:sp>
        <p:nvSpPr>
          <p:cNvPr id="102" name="Google Shape;102;p14"/>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3" name="Google Shape;103;p14"/>
          <p:cNvSpPr txBox="1"/>
          <p:nvPr>
            <p:ph idx="1" type="body"/>
          </p:nvPr>
        </p:nvSpPr>
        <p:spPr>
          <a:xfrm>
            <a:off x="565025" y="1568700"/>
            <a:ext cx="11248800" cy="51258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dk1"/>
              </a:buClr>
              <a:buSzPct val="100000"/>
              <a:buNone/>
            </a:pPr>
            <a:r>
              <a:t/>
            </a:r>
            <a:endParaRPr/>
          </a:p>
          <a:p>
            <a:pPr indent="0" lvl="0" marL="0" rtl="0" algn="l">
              <a:lnSpc>
                <a:spcPct val="150000"/>
              </a:lnSpc>
              <a:spcBef>
                <a:spcPts val="0"/>
              </a:spcBef>
              <a:spcAft>
                <a:spcPts val="0"/>
              </a:spcAft>
              <a:buClr>
                <a:schemeClr val="dk1"/>
              </a:buClr>
              <a:buSzPct val="35000"/>
              <a:buNone/>
            </a:pPr>
            <a:r>
              <a:rPr lang="en-GB" sz="8000"/>
              <a:t>  1.MOTIVATION                                                                                                      </a:t>
            </a:r>
            <a:endParaRPr sz="8000"/>
          </a:p>
          <a:p>
            <a:pPr indent="0" lvl="0" marL="0" rtl="0" algn="l">
              <a:lnSpc>
                <a:spcPct val="150000"/>
              </a:lnSpc>
              <a:spcBef>
                <a:spcPts val="1000"/>
              </a:spcBef>
              <a:spcAft>
                <a:spcPts val="0"/>
              </a:spcAft>
              <a:buClr>
                <a:schemeClr val="dk1"/>
              </a:buClr>
              <a:buSzPct val="35000"/>
              <a:buNone/>
            </a:pPr>
            <a:r>
              <a:rPr lang="en-GB" sz="8000"/>
              <a:t>  2.PROBLEM DEFINITION                                                                                     </a:t>
            </a:r>
            <a:endParaRPr sz="8000"/>
          </a:p>
          <a:p>
            <a:pPr indent="0" lvl="0" marL="0" rtl="0" algn="l">
              <a:lnSpc>
                <a:spcPct val="150000"/>
              </a:lnSpc>
              <a:spcBef>
                <a:spcPts val="1000"/>
              </a:spcBef>
              <a:spcAft>
                <a:spcPts val="0"/>
              </a:spcAft>
              <a:buClr>
                <a:schemeClr val="dk1"/>
              </a:buClr>
              <a:buSzPct val="35000"/>
              <a:buNone/>
            </a:pPr>
            <a:r>
              <a:rPr lang="en-GB" sz="8000"/>
              <a:t>  3. SCOPE                                                                                                                     </a:t>
            </a:r>
            <a:endParaRPr sz="8000"/>
          </a:p>
          <a:p>
            <a:pPr indent="0" lvl="0" marL="0" rtl="0" algn="l">
              <a:lnSpc>
                <a:spcPct val="150000"/>
              </a:lnSpc>
              <a:spcBef>
                <a:spcPts val="1000"/>
              </a:spcBef>
              <a:spcAft>
                <a:spcPts val="0"/>
              </a:spcAft>
              <a:buClr>
                <a:schemeClr val="dk1"/>
              </a:buClr>
              <a:buSzPct val="35000"/>
              <a:buNone/>
            </a:pPr>
            <a:r>
              <a:rPr lang="en-GB" sz="8000"/>
              <a:t>  4.INTRODUCTION                                                                                                    </a:t>
            </a:r>
            <a:endParaRPr sz="8000"/>
          </a:p>
          <a:p>
            <a:pPr indent="0" lvl="0" marL="0" rtl="0" algn="l">
              <a:lnSpc>
                <a:spcPct val="150000"/>
              </a:lnSpc>
              <a:spcBef>
                <a:spcPts val="1000"/>
              </a:spcBef>
              <a:spcAft>
                <a:spcPts val="0"/>
              </a:spcAft>
              <a:buClr>
                <a:schemeClr val="dk1"/>
              </a:buClr>
              <a:buSzPct val="35000"/>
              <a:buNone/>
            </a:pPr>
            <a:r>
              <a:rPr lang="en-GB" sz="8000"/>
              <a:t>  5.LITERATURE REVIEW                                                                                          </a:t>
            </a:r>
            <a:endParaRPr sz="8000"/>
          </a:p>
          <a:p>
            <a:pPr indent="0" lvl="0" marL="0" rtl="0" algn="l">
              <a:lnSpc>
                <a:spcPct val="150000"/>
              </a:lnSpc>
              <a:spcBef>
                <a:spcPts val="1000"/>
              </a:spcBef>
              <a:spcAft>
                <a:spcPts val="0"/>
              </a:spcAft>
              <a:buClr>
                <a:schemeClr val="dk1"/>
              </a:buClr>
              <a:buSzPct val="35000"/>
              <a:buNone/>
            </a:pPr>
            <a:r>
              <a:rPr lang="en-GB" sz="8000"/>
              <a:t>  6.MATERIALS                                                                                                            </a:t>
            </a:r>
            <a:endParaRPr sz="8000"/>
          </a:p>
          <a:p>
            <a:pPr indent="0" lvl="0" marL="0" rtl="0" algn="l">
              <a:lnSpc>
                <a:spcPct val="150000"/>
              </a:lnSpc>
              <a:spcBef>
                <a:spcPts val="1000"/>
              </a:spcBef>
              <a:spcAft>
                <a:spcPts val="0"/>
              </a:spcAft>
              <a:buClr>
                <a:schemeClr val="dk1"/>
              </a:buClr>
              <a:buSzPct val="35000"/>
              <a:buNone/>
            </a:pPr>
            <a:r>
              <a:rPr lang="en-GB" sz="8000"/>
              <a:t>  7.METHODS </a:t>
            </a:r>
            <a:endParaRPr sz="8000"/>
          </a:p>
          <a:p>
            <a:pPr indent="0" lvl="0" marL="0" rtl="0" algn="l">
              <a:lnSpc>
                <a:spcPct val="150000"/>
              </a:lnSpc>
              <a:spcBef>
                <a:spcPts val="1000"/>
              </a:spcBef>
              <a:spcAft>
                <a:spcPts val="0"/>
              </a:spcAft>
              <a:buClr>
                <a:schemeClr val="dk1"/>
              </a:buClr>
              <a:buSzPct val="35000"/>
              <a:buNone/>
            </a:pPr>
            <a:r>
              <a:rPr lang="en-GB" sz="8000"/>
              <a:t>       ARCHITECTURE                                                                                                 </a:t>
            </a:r>
            <a:endParaRPr sz="8000"/>
          </a:p>
          <a:p>
            <a:pPr indent="0" lvl="0" marL="0" rtl="0" algn="l">
              <a:lnSpc>
                <a:spcPct val="150000"/>
              </a:lnSpc>
              <a:spcBef>
                <a:spcPts val="1000"/>
              </a:spcBef>
              <a:spcAft>
                <a:spcPts val="0"/>
              </a:spcAft>
              <a:buClr>
                <a:schemeClr val="dk1"/>
              </a:buClr>
              <a:buSzPct val="35000"/>
              <a:buNone/>
            </a:pPr>
            <a:r>
              <a:rPr lang="en-GB" sz="8000"/>
              <a:t>       7.1 Solo machine learning    </a:t>
            </a:r>
            <a:r>
              <a:rPr lang="en-GB" sz="6250"/>
              <a:t> </a:t>
            </a:r>
            <a:r>
              <a:rPr lang="en-GB" sz="3600"/>
              <a:t> </a:t>
            </a:r>
            <a:r>
              <a:rPr lang="en-GB"/>
              <a:t>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3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5" name="Google Shape;285;p32"/>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6" name="Google Shape;286;p32"/>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7" name="Google Shape;287;p3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GB" sz="4000"/>
              <a:t>8.1 Data Preprocessing</a:t>
            </a:r>
            <a:endParaRPr/>
          </a:p>
        </p:txBody>
      </p:sp>
      <p:sp>
        <p:nvSpPr>
          <p:cNvPr id="288" name="Google Shape;288;p32"/>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9" name="Google Shape;289;p32"/>
          <p:cNvSpPr txBox="1"/>
          <p:nvPr>
            <p:ph idx="1" type="body"/>
          </p:nvPr>
        </p:nvSpPr>
        <p:spPr>
          <a:xfrm>
            <a:off x="497350" y="2434862"/>
            <a:ext cx="11030700" cy="2980200"/>
          </a:xfrm>
          <a:prstGeom prst="rect">
            <a:avLst/>
          </a:prstGeom>
          <a:noFill/>
          <a:ln>
            <a:noFill/>
          </a:ln>
        </p:spPr>
        <p:txBody>
          <a:bodyPr anchorCtr="0" anchor="t" bIns="45700" lIns="91425" spcFirstLastPara="1" rIns="91425" wrap="square" tIns="45700">
            <a:noAutofit/>
          </a:bodyPr>
          <a:lstStyle/>
          <a:p>
            <a:pPr indent="-406400" lvl="0" marL="457200" rtl="0" algn="l">
              <a:lnSpc>
                <a:spcPct val="150000"/>
              </a:lnSpc>
              <a:spcBef>
                <a:spcPts val="0"/>
              </a:spcBef>
              <a:spcAft>
                <a:spcPts val="0"/>
              </a:spcAft>
              <a:buClr>
                <a:srgbClr val="000000"/>
              </a:buClr>
              <a:buSzPts val="2000"/>
              <a:buChar char="•"/>
            </a:pPr>
            <a:r>
              <a:rPr lang="en-GB" sz="2000">
                <a:solidFill>
                  <a:srgbClr val="000000"/>
                </a:solidFill>
                <a:latin typeface="Arial"/>
                <a:ea typeface="Arial"/>
                <a:cs typeface="Arial"/>
                <a:sym typeface="Arial"/>
              </a:rPr>
              <a:t>Dataset Contain 12 Categorical values so we used Label Encoder to convert Categorical to Numerical values</a:t>
            </a:r>
            <a:endParaRPr sz="2000">
              <a:solidFill>
                <a:srgbClr val="000000"/>
              </a:solidFill>
              <a:latin typeface="Arial"/>
              <a:ea typeface="Arial"/>
              <a:cs typeface="Arial"/>
              <a:sym typeface="Arial"/>
            </a:endParaRPr>
          </a:p>
          <a:p>
            <a:pPr indent="-406400" lvl="0" marL="457200" rtl="0" algn="l">
              <a:lnSpc>
                <a:spcPct val="150000"/>
              </a:lnSpc>
              <a:spcBef>
                <a:spcPts val="1000"/>
              </a:spcBef>
              <a:spcAft>
                <a:spcPts val="0"/>
              </a:spcAft>
              <a:buClr>
                <a:srgbClr val="000000"/>
              </a:buClr>
              <a:buSzPts val="2000"/>
              <a:buChar char="•"/>
            </a:pPr>
            <a:r>
              <a:rPr lang="en-GB" sz="2000">
                <a:solidFill>
                  <a:srgbClr val="000000"/>
                </a:solidFill>
                <a:latin typeface="Arial"/>
                <a:ea typeface="Arial"/>
                <a:cs typeface="Arial"/>
                <a:sym typeface="Arial"/>
              </a:rPr>
              <a:t>We used MIN MAX Scaler to proportionate the nominal value from 0 to 1. </a:t>
            </a:r>
            <a:endParaRPr sz="2000">
              <a:solidFill>
                <a:srgbClr val="000000"/>
              </a:solidFill>
              <a:latin typeface="Arial"/>
              <a:ea typeface="Arial"/>
              <a:cs typeface="Arial"/>
              <a:sym typeface="Arial"/>
            </a:endParaRPr>
          </a:p>
          <a:p>
            <a:pPr indent="-406400" lvl="0" marL="457200" rtl="0" algn="l">
              <a:lnSpc>
                <a:spcPct val="150000"/>
              </a:lnSpc>
              <a:spcBef>
                <a:spcPts val="1000"/>
              </a:spcBef>
              <a:spcAft>
                <a:spcPts val="0"/>
              </a:spcAft>
              <a:buClr>
                <a:srgbClr val="000000"/>
              </a:buClr>
              <a:buSzPts val="2000"/>
              <a:buChar char="•"/>
            </a:pPr>
            <a:r>
              <a:rPr lang="en-GB" sz="2000">
                <a:solidFill>
                  <a:srgbClr val="000000"/>
                </a:solidFill>
                <a:latin typeface="Arial"/>
                <a:ea typeface="Arial"/>
                <a:cs typeface="Arial"/>
                <a:sym typeface="Arial"/>
              </a:rPr>
              <a:t>In handling imbalanced data, we experimented with two techniques, SMOTE and ADASYN.</a:t>
            </a:r>
            <a:endParaRPr sz="2000"/>
          </a:p>
          <a:p>
            <a:pPr indent="-76200" lvl="0" marL="228600" rtl="0" algn="l">
              <a:lnSpc>
                <a:spcPct val="150000"/>
              </a:lnSpc>
              <a:spcBef>
                <a:spcPts val="1000"/>
              </a:spcBef>
              <a:spcAft>
                <a:spcPts val="0"/>
              </a:spcAft>
              <a:buClr>
                <a:schemeClr val="dk1"/>
              </a:buClr>
              <a:buSzPts val="2400"/>
              <a:buNone/>
            </a:pPr>
            <a:r>
              <a:t/>
            </a:r>
            <a:endParaRPr sz="2000"/>
          </a:p>
        </p:txBody>
      </p:sp>
      <p:sp>
        <p:nvSpPr>
          <p:cNvPr id="290" name="Google Shape;29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15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descr="A graph showing a number of heart disease&#10;&#10;Description automatically generated" id="295" name="Google Shape;295;p33"/>
          <p:cNvPicPr preferRelativeResize="0"/>
          <p:nvPr/>
        </p:nvPicPr>
        <p:blipFill rotWithShape="1">
          <a:blip r:embed="rId3">
            <a:alphaModFix/>
          </a:blip>
          <a:srcRect b="0" l="0" r="0" t="0"/>
          <a:stretch/>
        </p:blipFill>
        <p:spPr>
          <a:xfrm>
            <a:off x="933825" y="92025"/>
            <a:ext cx="10234701" cy="5828425"/>
          </a:xfrm>
          <a:prstGeom prst="rect">
            <a:avLst/>
          </a:prstGeom>
          <a:noFill/>
          <a:ln>
            <a:noFill/>
          </a:ln>
        </p:spPr>
      </p:pic>
      <p:sp>
        <p:nvSpPr>
          <p:cNvPr id="296" name="Google Shape;296;p33"/>
          <p:cNvSpPr txBox="1"/>
          <p:nvPr/>
        </p:nvSpPr>
        <p:spPr>
          <a:xfrm>
            <a:off x="2558675" y="6069850"/>
            <a:ext cx="7806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2000">
                <a:solidFill>
                  <a:schemeClr val="dk1"/>
                </a:solidFill>
                <a:latin typeface="Times New Roman"/>
                <a:ea typeface="Times New Roman"/>
                <a:cs typeface="Times New Roman"/>
                <a:sym typeface="Times New Roman"/>
              </a:rPr>
              <a:t>Fig3:</a:t>
            </a:r>
            <a:r>
              <a:rPr lang="en-GB" sz="2000">
                <a:solidFill>
                  <a:schemeClr val="dk1"/>
                </a:solidFill>
                <a:latin typeface="Times New Roman"/>
                <a:ea typeface="Times New Roman"/>
                <a:cs typeface="Times New Roman"/>
                <a:sym typeface="Times New Roman"/>
              </a:rPr>
              <a:t> </a:t>
            </a:r>
            <a:r>
              <a:rPr i="1" lang="en-GB" sz="2000">
                <a:solidFill>
                  <a:schemeClr val="dk1"/>
                </a:solidFill>
                <a:latin typeface="Times New Roman"/>
                <a:ea typeface="Times New Roman"/>
                <a:cs typeface="Times New Roman"/>
                <a:sym typeface="Times New Roman"/>
              </a:rPr>
              <a:t>Target Variable distribution before using </a:t>
            </a:r>
            <a:r>
              <a:rPr i="1" lang="en-GB" sz="2000">
                <a:solidFill>
                  <a:schemeClr val="dk1"/>
                </a:solidFill>
                <a:latin typeface="Times New Roman"/>
                <a:ea typeface="Times New Roman"/>
                <a:cs typeface="Times New Roman"/>
                <a:sym typeface="Times New Roman"/>
              </a:rPr>
              <a:t>imbalance</a:t>
            </a:r>
            <a:r>
              <a:rPr i="1" lang="en-GB" sz="2000">
                <a:solidFill>
                  <a:schemeClr val="dk1"/>
                </a:solidFill>
                <a:latin typeface="Times New Roman"/>
                <a:ea typeface="Times New Roman"/>
                <a:cs typeface="Times New Roman"/>
                <a:sym typeface="Times New Roman"/>
              </a:rPr>
              <a:t> techniques</a:t>
            </a:r>
            <a:endParaRPr i="1" sz="2000">
              <a:solidFill>
                <a:schemeClr val="dk1"/>
              </a:solidFill>
              <a:latin typeface="Times New Roman"/>
              <a:ea typeface="Times New Roman"/>
              <a:cs typeface="Times New Roman"/>
              <a:sym typeface="Times New Roman"/>
            </a:endParaRPr>
          </a:p>
        </p:txBody>
      </p:sp>
      <p:sp>
        <p:nvSpPr>
          <p:cNvPr id="297" name="Google Shape;29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16</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nvSpPr>
        <p:spPr>
          <a:xfrm>
            <a:off x="3156325" y="6133175"/>
            <a:ext cx="61632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Times New Roman"/>
                <a:ea typeface="Times New Roman"/>
                <a:cs typeface="Times New Roman"/>
                <a:sym typeface="Times New Roman"/>
              </a:rPr>
              <a:t>  </a:t>
            </a:r>
            <a:r>
              <a:rPr i="1" lang="en-GB" sz="2000">
                <a:solidFill>
                  <a:schemeClr val="dk1"/>
                </a:solidFill>
              </a:rPr>
              <a:t>Fig4:</a:t>
            </a:r>
            <a:r>
              <a:rPr lang="en-GB" sz="2000">
                <a:solidFill>
                  <a:schemeClr val="dk1"/>
                </a:solidFill>
              </a:rPr>
              <a:t> </a:t>
            </a:r>
            <a:r>
              <a:rPr i="1" lang="en-GB" sz="2000">
                <a:solidFill>
                  <a:schemeClr val="dk1"/>
                </a:solidFill>
              </a:rPr>
              <a:t>Target Variable distribution after using smote</a:t>
            </a:r>
            <a:endParaRPr i="1" sz="2000">
              <a:solidFill>
                <a:schemeClr val="dk1"/>
              </a:solidFill>
            </a:endParaRPr>
          </a:p>
        </p:txBody>
      </p:sp>
      <p:sp>
        <p:nvSpPr>
          <p:cNvPr id="303" name="Google Shape;30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17</a:t>
            </a:r>
            <a:endParaRPr/>
          </a:p>
        </p:txBody>
      </p:sp>
      <p:pic>
        <p:nvPicPr>
          <p:cNvPr id="304" name="Google Shape;304;p34"/>
          <p:cNvPicPr preferRelativeResize="0"/>
          <p:nvPr/>
        </p:nvPicPr>
        <p:blipFill>
          <a:blip r:embed="rId3">
            <a:alphaModFix/>
          </a:blip>
          <a:stretch>
            <a:fillRect/>
          </a:stretch>
        </p:blipFill>
        <p:spPr>
          <a:xfrm>
            <a:off x="1064550" y="152400"/>
            <a:ext cx="10384126" cy="571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0" name="Google Shape;310;p35"/>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1" name="Google Shape;311;p35"/>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2" name="Google Shape;312;p3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GB" sz="4000"/>
              <a:t>8.2 Data Splitting</a:t>
            </a:r>
            <a:endParaRPr/>
          </a:p>
        </p:txBody>
      </p:sp>
      <p:sp>
        <p:nvSpPr>
          <p:cNvPr id="313" name="Google Shape;313;p35"/>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14" name="Google Shape;314;p35"/>
          <p:cNvSpPr txBox="1"/>
          <p:nvPr>
            <p:ph idx="1" type="body"/>
          </p:nvPr>
        </p:nvSpPr>
        <p:spPr>
          <a:xfrm>
            <a:off x="569225" y="2726775"/>
            <a:ext cx="11066100" cy="3953400"/>
          </a:xfrm>
          <a:prstGeom prst="rect">
            <a:avLst/>
          </a:prstGeom>
          <a:noFill/>
          <a:ln>
            <a:noFill/>
          </a:ln>
        </p:spPr>
        <p:txBody>
          <a:bodyPr anchorCtr="0" anchor="t" bIns="45700" lIns="91425" spcFirstLastPara="1" rIns="91425" wrap="square" tIns="45700">
            <a:noAutofit/>
          </a:bodyPr>
          <a:lstStyle/>
          <a:p>
            <a:pPr indent="-177800" lvl="0" marL="228600" rtl="0" algn="just">
              <a:lnSpc>
                <a:spcPct val="150000"/>
              </a:lnSpc>
              <a:spcBef>
                <a:spcPts val="0"/>
              </a:spcBef>
              <a:spcAft>
                <a:spcPts val="0"/>
              </a:spcAft>
              <a:buClr>
                <a:srgbClr val="000000"/>
              </a:buClr>
              <a:buSzPts val="2400"/>
              <a:buChar char="•"/>
            </a:pPr>
            <a:r>
              <a:rPr lang="en-GB" sz="2000">
                <a:solidFill>
                  <a:srgbClr val="000000"/>
                </a:solidFill>
              </a:rPr>
              <a:t>We</a:t>
            </a:r>
            <a:r>
              <a:rPr lang="en-GB" sz="2000">
                <a:solidFill>
                  <a:srgbClr val="000000"/>
                </a:solidFill>
              </a:rPr>
              <a:t> </a:t>
            </a:r>
            <a:r>
              <a:rPr lang="en-GB" sz="2000">
                <a:solidFill>
                  <a:srgbClr val="000000"/>
                </a:solidFill>
              </a:rPr>
              <a:t>used K fold Cross Validation technique and test our set of results with 10 folds,4 folds,2folds,</a:t>
            </a:r>
            <a:r>
              <a:rPr lang="en-GB" sz="2000">
                <a:solidFill>
                  <a:srgbClr val="000000"/>
                </a:solidFill>
              </a:rPr>
              <a:t>5 folds</a:t>
            </a:r>
            <a:r>
              <a:rPr lang="en-GB" sz="2000">
                <a:solidFill>
                  <a:srgbClr val="000000"/>
                </a:solidFill>
              </a:rPr>
              <a:t>.</a:t>
            </a:r>
            <a:endParaRPr sz="2000">
              <a:solidFill>
                <a:srgbClr val="000000"/>
              </a:solidFill>
            </a:endParaRPr>
          </a:p>
          <a:p>
            <a:pPr indent="-177800" lvl="0" marL="228600" rtl="0" algn="just">
              <a:lnSpc>
                <a:spcPct val="150000"/>
              </a:lnSpc>
              <a:spcBef>
                <a:spcPts val="1000"/>
              </a:spcBef>
              <a:spcAft>
                <a:spcPts val="0"/>
              </a:spcAft>
              <a:buClr>
                <a:srgbClr val="000000"/>
              </a:buClr>
              <a:buSzPts val="2400"/>
              <a:buChar char="•"/>
            </a:pPr>
            <a:r>
              <a:rPr lang="en-GB" sz="2000">
                <a:solidFill>
                  <a:srgbClr val="000000"/>
                </a:solidFill>
              </a:rPr>
              <a:t> Took the model with the validation that gives more performance metrics and k=10 with Extreme Gradient Boosting gives superlative rightness .</a:t>
            </a:r>
            <a:endParaRPr sz="2000">
              <a:solidFill>
                <a:srgbClr val="000000"/>
              </a:solidFill>
            </a:endParaRPr>
          </a:p>
          <a:p>
            <a:pPr indent="-76200" lvl="0" marL="228600" rtl="0" algn="l">
              <a:lnSpc>
                <a:spcPct val="150000"/>
              </a:lnSpc>
              <a:spcBef>
                <a:spcPts val="1000"/>
              </a:spcBef>
              <a:spcAft>
                <a:spcPts val="0"/>
              </a:spcAft>
              <a:buClr>
                <a:schemeClr val="dk1"/>
              </a:buClr>
              <a:buSzPts val="2400"/>
              <a:buNone/>
            </a:pPr>
            <a:r>
              <a:t/>
            </a:r>
            <a:endParaRPr sz="2000"/>
          </a:p>
        </p:txBody>
      </p:sp>
      <p:sp>
        <p:nvSpPr>
          <p:cNvPr id="315" name="Google Shape;315;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18</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sp>
        <p:nvSpPr>
          <p:cNvPr id="320" name="Google Shape;320;p3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1" name="Google Shape;321;p36"/>
          <p:cNvSpPr/>
          <p:nvPr/>
        </p:nvSpPr>
        <p:spPr>
          <a:xfrm flipH="1">
            <a:off x="10208496" y="0"/>
            <a:ext cx="1983504" cy="6858000"/>
          </a:xfrm>
          <a:custGeom>
            <a:rect b="b" l="l" r="r" t="t"/>
            <a:pathLst>
              <a:path extrusionOk="0" h="6858000" w="1983504">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l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322" name="Google Shape;322;p36"/>
          <p:cNvGraphicFramePr/>
          <p:nvPr/>
        </p:nvGraphicFramePr>
        <p:xfrm>
          <a:off x="115018" y="-1"/>
          <a:ext cx="3000000" cy="3000000"/>
        </p:xfrm>
        <a:graphic>
          <a:graphicData uri="http://schemas.openxmlformats.org/drawingml/2006/table">
            <a:tbl>
              <a:tblPr bandRow="1" firstRow="1">
                <a:solidFill>
                  <a:schemeClr val="lt1"/>
                </a:solidFill>
                <a:tableStyleId>{C4E91ED7-9B33-40A2-B475-4BF08926F9A4}</a:tableStyleId>
              </a:tblPr>
              <a:tblGrid>
                <a:gridCol w="2424050"/>
                <a:gridCol w="1942775"/>
                <a:gridCol w="1607000"/>
                <a:gridCol w="1607000"/>
                <a:gridCol w="1931900"/>
                <a:gridCol w="1790500"/>
              </a:tblGrid>
              <a:tr h="492800">
                <a:tc>
                  <a:txBody>
                    <a:bodyPr/>
                    <a:lstStyle/>
                    <a:p>
                      <a:pPr indent="0" lvl="0" marL="0" marR="0" rtl="0" algn="l">
                        <a:spcBef>
                          <a:spcPts val="0"/>
                        </a:spcBef>
                        <a:spcAft>
                          <a:spcPts val="0"/>
                        </a:spcAft>
                        <a:buNone/>
                      </a:pPr>
                      <a:r>
                        <a:t/>
                      </a:r>
                      <a:endParaRPr b="0" sz="1000" u="none" cap="none" strike="noStrike">
                        <a:solidFill>
                          <a:schemeClr val="lt1"/>
                        </a:solidFill>
                      </a:endParaRPr>
                    </a:p>
                    <a:p>
                      <a:pPr indent="0" lvl="0" marL="0" marR="0" rtl="0" algn="ctr">
                        <a:spcBef>
                          <a:spcPts val="0"/>
                        </a:spcBef>
                        <a:spcAft>
                          <a:spcPts val="0"/>
                        </a:spcAft>
                        <a:buNone/>
                      </a:pPr>
                      <a:r>
                        <a:rPr b="0" lang="en-GB" sz="1000" u="none" cap="none" strike="noStrike">
                          <a:solidFill>
                            <a:schemeClr val="lt1"/>
                          </a:solidFill>
                        </a:rPr>
                        <a:t>Model </a:t>
                      </a:r>
                      <a:endParaRPr b="0" i="0" sz="1000" u="none" cap="none" strike="noStrike">
                        <a:solidFill>
                          <a:schemeClr val="lt1"/>
                        </a:solidFill>
                      </a:endParaRPr>
                    </a:p>
                  </a:txBody>
                  <a:tcPr marT="59250" marB="59250" marR="27325" marL="770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t/>
                      </a:r>
                      <a:endParaRPr b="0" sz="1000" u="none" cap="none" strike="noStrike">
                        <a:solidFill>
                          <a:schemeClr val="lt1"/>
                        </a:solidFill>
                      </a:endParaRPr>
                    </a:p>
                    <a:p>
                      <a:pPr indent="0" lvl="0" marL="0" marR="0" rtl="0" algn="ctr">
                        <a:spcBef>
                          <a:spcPts val="0"/>
                        </a:spcBef>
                        <a:spcAft>
                          <a:spcPts val="0"/>
                        </a:spcAft>
                        <a:buNone/>
                      </a:pPr>
                      <a:r>
                        <a:rPr b="0" lang="en-GB" sz="1000" u="none" cap="none" strike="noStrike">
                          <a:solidFill>
                            <a:schemeClr val="lt1"/>
                          </a:solidFill>
                        </a:rPr>
                        <a:t>Accuracy </a:t>
                      </a:r>
                      <a:endParaRPr b="0" i="0" sz="1000" u="none" cap="none" strike="noStrike">
                        <a:solidFill>
                          <a:schemeClr val="lt1"/>
                        </a:solidFill>
                      </a:endParaRPr>
                    </a:p>
                  </a:txBody>
                  <a:tcPr marT="59250" marB="59250" marR="27325" marL="770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t/>
                      </a:r>
                      <a:endParaRPr b="0" sz="1000" u="none" cap="none" strike="noStrike">
                        <a:solidFill>
                          <a:schemeClr val="lt1"/>
                        </a:solidFill>
                      </a:endParaRPr>
                    </a:p>
                    <a:p>
                      <a:pPr indent="0" lvl="0" marL="0" marR="0" rtl="0" algn="ctr">
                        <a:spcBef>
                          <a:spcPts val="0"/>
                        </a:spcBef>
                        <a:spcAft>
                          <a:spcPts val="0"/>
                        </a:spcAft>
                        <a:buNone/>
                      </a:pPr>
                      <a:r>
                        <a:rPr b="0" lang="en-GB" sz="1000" u="none" cap="none" strike="noStrike">
                          <a:solidFill>
                            <a:schemeClr val="lt1"/>
                          </a:solidFill>
                        </a:rPr>
                        <a:t>AUC </a:t>
                      </a:r>
                      <a:endParaRPr b="0" i="0" sz="1000" u="none" cap="none" strike="noStrike">
                        <a:solidFill>
                          <a:schemeClr val="lt1"/>
                        </a:solidFill>
                      </a:endParaRPr>
                    </a:p>
                  </a:txBody>
                  <a:tcPr marT="59250" marB="59250" marR="27325" marL="770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t/>
                      </a:r>
                      <a:endParaRPr b="0" sz="1000" u="none" cap="none" strike="noStrike">
                        <a:solidFill>
                          <a:schemeClr val="lt1"/>
                        </a:solidFill>
                      </a:endParaRPr>
                    </a:p>
                    <a:p>
                      <a:pPr indent="0" lvl="0" marL="0" marR="0" rtl="0" algn="ctr">
                        <a:spcBef>
                          <a:spcPts val="0"/>
                        </a:spcBef>
                        <a:spcAft>
                          <a:spcPts val="0"/>
                        </a:spcAft>
                        <a:buNone/>
                      </a:pPr>
                      <a:r>
                        <a:rPr b="0" lang="en-GB" sz="1000" u="none" cap="none" strike="noStrike">
                          <a:solidFill>
                            <a:schemeClr val="lt1"/>
                          </a:solidFill>
                        </a:rPr>
                        <a:t>Recall </a:t>
                      </a:r>
                      <a:endParaRPr b="0" i="0" sz="1000" u="none" cap="none" strike="noStrike">
                        <a:solidFill>
                          <a:schemeClr val="lt1"/>
                        </a:solidFill>
                      </a:endParaRPr>
                    </a:p>
                  </a:txBody>
                  <a:tcPr marT="59250" marB="59250" marR="27325" marL="770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t/>
                      </a:r>
                      <a:endParaRPr b="0" sz="1000" u="none" cap="none" strike="noStrike">
                        <a:solidFill>
                          <a:schemeClr val="lt1"/>
                        </a:solidFill>
                      </a:endParaRPr>
                    </a:p>
                    <a:p>
                      <a:pPr indent="0" lvl="0" marL="0" marR="0" rtl="0" algn="ctr">
                        <a:spcBef>
                          <a:spcPts val="0"/>
                        </a:spcBef>
                        <a:spcAft>
                          <a:spcPts val="0"/>
                        </a:spcAft>
                        <a:buNone/>
                      </a:pPr>
                      <a:r>
                        <a:rPr b="0" lang="en-GB" sz="1000" u="none" cap="none" strike="noStrike">
                          <a:solidFill>
                            <a:schemeClr val="lt1"/>
                          </a:solidFill>
                        </a:rPr>
                        <a:t>Precision </a:t>
                      </a:r>
                      <a:endParaRPr b="0" i="0" sz="1000" u="none" cap="none" strike="noStrike">
                        <a:solidFill>
                          <a:schemeClr val="lt1"/>
                        </a:solidFill>
                      </a:endParaRPr>
                    </a:p>
                  </a:txBody>
                  <a:tcPr marT="59250" marB="59250" marR="27325" marL="770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t/>
                      </a:r>
                      <a:endParaRPr b="0" sz="1000" u="none" cap="none" strike="noStrike">
                        <a:solidFill>
                          <a:schemeClr val="lt1"/>
                        </a:solidFill>
                      </a:endParaRPr>
                    </a:p>
                    <a:p>
                      <a:pPr indent="0" lvl="0" marL="0" marR="0" rtl="0" algn="ctr">
                        <a:spcBef>
                          <a:spcPts val="0"/>
                        </a:spcBef>
                        <a:spcAft>
                          <a:spcPts val="0"/>
                        </a:spcAft>
                        <a:buNone/>
                      </a:pPr>
                      <a:r>
                        <a:rPr b="0" lang="en-GB" sz="1000" u="none" cap="none" strike="noStrike">
                          <a:solidFill>
                            <a:schemeClr val="lt1"/>
                          </a:solidFill>
                        </a:rPr>
                        <a:t>F1Score </a:t>
                      </a:r>
                      <a:endParaRPr b="0" i="0" sz="1000" u="none" cap="none" strike="noStrike">
                        <a:solidFill>
                          <a:schemeClr val="lt1"/>
                        </a:solidFill>
                      </a:endParaRPr>
                    </a:p>
                  </a:txBody>
                  <a:tcPr marT="59250" marB="59250" marR="27325" marL="77000" anchor="ctr">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492800">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xgboost </a:t>
                      </a:r>
                      <a:endParaRPr b="0" i="0" sz="1000" u="none" cap="none" strike="noStrike">
                        <a:solidFill>
                          <a:schemeClr val="dk1"/>
                        </a:solidFill>
                      </a:endParaRPr>
                    </a:p>
                  </a:txBody>
                  <a:tcPr marT="59250" marB="59250" marR="27325" marL="77000">
                    <a:lnL cap="flat" cmpd="sng" w="19050">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0.917 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0.8288 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0.9013 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0.8858 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0.883 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r>
              <a:tr h="492800">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lightgbm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0.9003 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0.8182 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0.836 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0.8884 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0.8863 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492800">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random forest </a:t>
                      </a:r>
                      <a:endParaRPr b="0" i="0" sz="1000" u="none" cap="none" strike="noStrike">
                        <a:solidFill>
                          <a:schemeClr val="dk1"/>
                        </a:solidFill>
                      </a:endParaRPr>
                    </a:p>
                  </a:txBody>
                  <a:tcPr marT="59250" marB="59250" marR="27325" marL="77000">
                    <a:lnL cap="flat" cmpd="sng" w="19050">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0.8832 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0.8064 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0.9171 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0.8805 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0.8865 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r>
              <a:tr h="492800">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ada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0.8502 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0.8065 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0.9 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0.8801 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0.8835 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492800">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et </a:t>
                      </a:r>
                      <a:endParaRPr b="0" i="0" sz="1000" u="none" cap="none" strike="noStrike">
                        <a:solidFill>
                          <a:schemeClr val="dk1"/>
                        </a:solidFill>
                      </a:endParaRPr>
                    </a:p>
                  </a:txBody>
                  <a:tcPr marT="59250" marB="59250" marR="27325" marL="77000">
                    <a:lnL cap="flat" cmpd="sng" w="19050">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0.8256 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0.7929 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0.854 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0.8781 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0.8883 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r>
              <a:tr h="492800">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gbc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0.8256 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0.8304 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0.8456 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0.8894 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0.8883 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492800">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dt </a:t>
                      </a:r>
                      <a:endParaRPr b="0" i="0" sz="1000" u="none" cap="none" strike="noStrike">
                        <a:solidFill>
                          <a:schemeClr val="dk1"/>
                        </a:solidFill>
                      </a:endParaRPr>
                    </a:p>
                  </a:txBody>
                  <a:tcPr marT="59250" marB="59250" marR="27325" marL="77000">
                    <a:lnL cap="flat" cmpd="sng" w="19050">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0.8613 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0.5739 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0.8613 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0.8719 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0.897 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r>
              <a:tr h="492800">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dummy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0.7892 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0.6595 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0.7892 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0.8448 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0.8664 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492800">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svm </a:t>
                      </a:r>
                      <a:endParaRPr b="0" i="0" sz="1000" u="none" cap="none" strike="noStrike">
                        <a:solidFill>
                          <a:schemeClr val="dk1"/>
                        </a:solidFill>
                      </a:endParaRPr>
                    </a:p>
                  </a:txBody>
                  <a:tcPr marT="59250" marB="59250" marR="27325" marL="77000">
                    <a:lnL cap="flat" cmpd="sng" w="19050">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0.7508 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0.7592 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0.9074 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0.8804 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r>
              <a:tr h="492800">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lr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0.7476 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0.8358 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0.7508 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0.9125 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0.7951 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492800">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ridge </a:t>
                      </a:r>
                      <a:endParaRPr b="0" i="0" sz="1000" u="none" cap="none" strike="noStrike">
                        <a:solidFill>
                          <a:schemeClr val="dk1"/>
                        </a:solidFill>
                      </a:endParaRPr>
                    </a:p>
                  </a:txBody>
                  <a:tcPr marT="59250" marB="59250" marR="27325" marL="77000">
                    <a:lnL cap="flat" cmpd="sng" w="19050">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0.7413 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0.7476 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0.9127 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0" u="none" cap="none" strike="noStrike">
                        <a:solidFill>
                          <a:schemeClr val="dk1"/>
                        </a:solidFill>
                      </a:endParaRPr>
                    </a:p>
                    <a:p>
                      <a:pPr indent="0" lvl="0" marL="0" marR="0" rtl="0" algn="ctr">
                        <a:spcBef>
                          <a:spcPts val="0"/>
                        </a:spcBef>
                        <a:spcAft>
                          <a:spcPts val="0"/>
                        </a:spcAft>
                        <a:buNone/>
                      </a:pPr>
                      <a:r>
                        <a:rPr b="0" lang="en-GB" sz="1000" u="none" cap="none" strike="noStrike">
                          <a:solidFill>
                            <a:schemeClr val="dk1"/>
                          </a:solidFill>
                        </a:rPr>
                        <a:t>0.803 </a:t>
                      </a:r>
                      <a:endParaRPr b="0" i="0" sz="1000" u="none" cap="none" strike="noStrike">
                        <a:solidFill>
                          <a:schemeClr val="dk1"/>
                        </a:solidFill>
                      </a:endParaRPr>
                    </a:p>
                  </a:txBody>
                  <a:tcPr marT="59250" marB="59250" marR="27325" marL="77000">
                    <a:lnL cap="flat" cmpd="sng" w="9525">
                      <a:solidFill>
                        <a:srgbClr val="7F7F7F"/>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323" name="Google Shape;323;p36"/>
          <p:cNvSpPr txBox="1"/>
          <p:nvPr/>
        </p:nvSpPr>
        <p:spPr>
          <a:xfrm>
            <a:off x="2353225" y="6151750"/>
            <a:ext cx="7855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2000">
                <a:solidFill>
                  <a:schemeClr val="dk1"/>
                </a:solidFill>
              </a:rPr>
              <a:t>Table2: Performance Metrics of different algorithms(k=10 folds)</a:t>
            </a:r>
            <a:endParaRPr sz="2000">
              <a:solidFill>
                <a:schemeClr val="dk1"/>
              </a:solidFill>
            </a:endParaRPr>
          </a:p>
        </p:txBody>
      </p:sp>
      <p:sp>
        <p:nvSpPr>
          <p:cNvPr id="324" name="Google Shape;32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19</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0" name="Google Shape;330;p37"/>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1" name="Google Shape;331;p37"/>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2" name="Google Shape;332;p3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GB" sz="4000"/>
              <a:t>8.3 Model Selection</a:t>
            </a:r>
            <a:endParaRPr/>
          </a:p>
        </p:txBody>
      </p:sp>
      <p:sp>
        <p:nvSpPr>
          <p:cNvPr id="333" name="Google Shape;333;p37"/>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4" name="Google Shape;334;p37"/>
          <p:cNvSpPr txBox="1"/>
          <p:nvPr>
            <p:ph idx="1" type="body"/>
          </p:nvPr>
        </p:nvSpPr>
        <p:spPr>
          <a:xfrm>
            <a:off x="569225" y="2151275"/>
            <a:ext cx="11155800" cy="4528800"/>
          </a:xfrm>
          <a:prstGeom prst="rect">
            <a:avLst/>
          </a:prstGeom>
          <a:noFill/>
          <a:ln>
            <a:noFill/>
          </a:ln>
        </p:spPr>
        <p:txBody>
          <a:bodyPr anchorCtr="0" anchor="t" bIns="45700" lIns="91425" spcFirstLastPara="1" rIns="91425" wrap="square" tIns="45700">
            <a:noAutofit/>
          </a:bodyPr>
          <a:lstStyle/>
          <a:p>
            <a:pPr indent="-177800" lvl="0" marL="228600" rtl="0" algn="just">
              <a:lnSpc>
                <a:spcPct val="150000"/>
              </a:lnSpc>
              <a:spcBef>
                <a:spcPts val="0"/>
              </a:spcBef>
              <a:spcAft>
                <a:spcPts val="0"/>
              </a:spcAft>
              <a:buClr>
                <a:srgbClr val="000000"/>
              </a:buClr>
              <a:buSzPts val="2000"/>
              <a:buChar char="•"/>
            </a:pPr>
            <a:r>
              <a:rPr lang="en-GB" sz="2000">
                <a:solidFill>
                  <a:srgbClr val="000000"/>
                </a:solidFill>
                <a:latin typeface="Arial"/>
                <a:ea typeface="Arial"/>
                <a:cs typeface="Arial"/>
                <a:sym typeface="Arial"/>
              </a:rPr>
              <a:t>We divided our data into training and testing sets and decided to use XGBoost as our main model due to its accuracy and reliability. </a:t>
            </a:r>
            <a:endParaRPr sz="2000">
              <a:solidFill>
                <a:srgbClr val="000000"/>
              </a:solidFill>
              <a:latin typeface="Arial"/>
              <a:ea typeface="Arial"/>
              <a:cs typeface="Arial"/>
              <a:sym typeface="Arial"/>
            </a:endParaRPr>
          </a:p>
          <a:p>
            <a:pPr indent="-177800" lvl="0" marL="228600" rtl="0" algn="just">
              <a:lnSpc>
                <a:spcPct val="150000"/>
              </a:lnSpc>
              <a:spcBef>
                <a:spcPts val="1000"/>
              </a:spcBef>
              <a:spcAft>
                <a:spcPts val="0"/>
              </a:spcAft>
              <a:buClr>
                <a:srgbClr val="000000"/>
              </a:buClr>
              <a:buSzPts val="2000"/>
              <a:buChar char="•"/>
            </a:pPr>
            <a:r>
              <a:rPr lang="en-GB" sz="2000">
                <a:solidFill>
                  <a:srgbClr val="000000"/>
                </a:solidFill>
                <a:latin typeface="Arial"/>
                <a:ea typeface="Arial"/>
                <a:cs typeface="Arial"/>
                <a:sym typeface="Arial"/>
              </a:rPr>
              <a:t> We're using K-Fold Cross-Validation to ensure our model works well across different parts of the data.</a:t>
            </a:r>
            <a:endParaRPr sz="2000">
              <a:solidFill>
                <a:srgbClr val="000000"/>
              </a:solidFill>
              <a:latin typeface="Arial"/>
              <a:ea typeface="Arial"/>
              <a:cs typeface="Arial"/>
              <a:sym typeface="Arial"/>
            </a:endParaRPr>
          </a:p>
          <a:p>
            <a:pPr indent="-177800" lvl="0" marL="228600" rtl="0" algn="just">
              <a:lnSpc>
                <a:spcPct val="150000"/>
              </a:lnSpc>
              <a:spcBef>
                <a:spcPts val="1000"/>
              </a:spcBef>
              <a:spcAft>
                <a:spcPts val="0"/>
              </a:spcAft>
              <a:buClr>
                <a:srgbClr val="000000"/>
              </a:buClr>
              <a:buSzPts val="2000"/>
              <a:buChar char="•"/>
            </a:pPr>
            <a:r>
              <a:rPr lang="en-GB" sz="2000">
                <a:solidFill>
                  <a:srgbClr val="000000"/>
                </a:solidFill>
                <a:latin typeface="Arial"/>
                <a:ea typeface="Arial"/>
                <a:cs typeface="Arial"/>
                <a:sym typeface="Arial"/>
              </a:rPr>
              <a:t> To make our XGBoost model even better, we're doing things like adjusting its settings through hyperparameter tuning, training multiple models on different parts of the data to reduce overfitting (Bagging), teaching the model to learn from its mistakes (Boosting).</a:t>
            </a:r>
            <a:endParaRPr sz="2000">
              <a:solidFill>
                <a:srgbClr val="000000"/>
              </a:solidFill>
              <a:latin typeface="Arial"/>
              <a:ea typeface="Arial"/>
              <a:cs typeface="Arial"/>
              <a:sym typeface="Arial"/>
            </a:endParaRPr>
          </a:p>
          <a:p>
            <a:pPr indent="-177800" lvl="0" marL="228600" rtl="0" algn="just">
              <a:lnSpc>
                <a:spcPct val="150000"/>
              </a:lnSpc>
              <a:spcBef>
                <a:spcPts val="1000"/>
              </a:spcBef>
              <a:spcAft>
                <a:spcPts val="0"/>
              </a:spcAft>
              <a:buClr>
                <a:srgbClr val="000000"/>
              </a:buClr>
              <a:buSzPts val="2000"/>
              <a:buChar char="•"/>
            </a:pPr>
            <a:r>
              <a:rPr lang="en-GB" sz="2000">
                <a:solidFill>
                  <a:srgbClr val="000000"/>
                </a:solidFill>
                <a:latin typeface="Arial"/>
                <a:ea typeface="Arial"/>
                <a:cs typeface="Arial"/>
                <a:sym typeface="Arial"/>
              </a:rPr>
              <a:t> Each step we take is aimed at improving the performance of our XGBoost model for our    specific problem.</a:t>
            </a:r>
            <a:endParaRPr sz="2000"/>
          </a:p>
          <a:p>
            <a:pPr indent="-25400" lvl="0" marL="228600" rtl="0" algn="l">
              <a:lnSpc>
                <a:spcPct val="90000"/>
              </a:lnSpc>
              <a:spcBef>
                <a:spcPts val="1000"/>
              </a:spcBef>
              <a:spcAft>
                <a:spcPts val="0"/>
              </a:spcAft>
              <a:buClr>
                <a:schemeClr val="dk1"/>
              </a:buClr>
              <a:buSzPts val="3200"/>
              <a:buNone/>
            </a:pPr>
            <a:r>
              <a:t/>
            </a:r>
            <a:endParaRPr sz="3200">
              <a:solidFill>
                <a:srgbClr val="000000"/>
              </a:solidFill>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335" name="Google Shape;335;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20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descr="feature.png" id="340" name="Google Shape;340;p38"/>
          <p:cNvPicPr preferRelativeResize="0"/>
          <p:nvPr/>
        </p:nvPicPr>
        <p:blipFill rotWithShape="1">
          <a:blip r:embed="rId3">
            <a:alphaModFix/>
          </a:blip>
          <a:srcRect b="0" l="0" r="0" t="0"/>
          <a:stretch/>
        </p:blipFill>
        <p:spPr>
          <a:xfrm>
            <a:off x="185110" y="0"/>
            <a:ext cx="11951177" cy="6024113"/>
          </a:xfrm>
          <a:prstGeom prst="rect">
            <a:avLst/>
          </a:prstGeom>
          <a:noFill/>
          <a:ln>
            <a:noFill/>
          </a:ln>
        </p:spPr>
      </p:pic>
      <p:sp>
        <p:nvSpPr>
          <p:cNvPr id="341" name="Google Shape;341;p38"/>
          <p:cNvSpPr txBox="1"/>
          <p:nvPr/>
        </p:nvSpPr>
        <p:spPr>
          <a:xfrm>
            <a:off x="4403075" y="5894650"/>
            <a:ext cx="44412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2000">
                <a:solidFill>
                  <a:schemeClr val="dk1"/>
                </a:solidFill>
              </a:rPr>
              <a:t>Fig 5: Feature importance</a:t>
            </a:r>
            <a:endParaRPr i="1" sz="2000">
              <a:solidFill>
                <a:schemeClr val="dk1"/>
              </a:solidFill>
            </a:endParaRPr>
          </a:p>
        </p:txBody>
      </p:sp>
      <p:sp>
        <p:nvSpPr>
          <p:cNvPr id="342" name="Google Shape;34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21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6" name="Shape 346"/>
        <p:cNvGrpSpPr/>
        <p:nvPr/>
      </p:nvGrpSpPr>
      <p:grpSpPr>
        <a:xfrm>
          <a:off x="0" y="0"/>
          <a:ext cx="0" cy="0"/>
          <a:chOff x="0" y="0"/>
          <a:chExt cx="0" cy="0"/>
        </a:xfrm>
      </p:grpSpPr>
      <p:sp>
        <p:nvSpPr>
          <p:cNvPr id="347" name="Google Shape;347;p3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8" name="Google Shape;348;p39"/>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9" name="Google Shape;349;p39"/>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0" name="Google Shape;350;p3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GB" sz="4000"/>
              <a:t>8.4 Model Evaluation</a:t>
            </a:r>
            <a:endParaRPr/>
          </a:p>
        </p:txBody>
      </p:sp>
      <p:sp>
        <p:nvSpPr>
          <p:cNvPr id="351" name="Google Shape;351;p39"/>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2" name="Google Shape;352;p39"/>
          <p:cNvSpPr txBox="1"/>
          <p:nvPr>
            <p:ph idx="1" type="body"/>
          </p:nvPr>
        </p:nvSpPr>
        <p:spPr>
          <a:xfrm>
            <a:off x="569228" y="2151263"/>
            <a:ext cx="11088279" cy="4528906"/>
          </a:xfrm>
          <a:prstGeom prst="rect">
            <a:avLst/>
          </a:prstGeom>
          <a:noFill/>
          <a:ln>
            <a:noFill/>
          </a:ln>
        </p:spPr>
        <p:txBody>
          <a:bodyPr anchorCtr="0" anchor="t" bIns="45700" lIns="91425" spcFirstLastPara="1" rIns="91425" wrap="square" tIns="45700">
            <a:noAutofit/>
          </a:bodyPr>
          <a:lstStyle/>
          <a:p>
            <a:pPr indent="-203200" lvl="0" marL="228600" rtl="0" algn="just">
              <a:lnSpc>
                <a:spcPct val="150000"/>
              </a:lnSpc>
              <a:spcBef>
                <a:spcPts val="0"/>
              </a:spcBef>
              <a:spcAft>
                <a:spcPts val="0"/>
              </a:spcAft>
              <a:buClr>
                <a:srgbClr val="000000"/>
              </a:buClr>
              <a:buSzPts val="2000"/>
              <a:buChar char="•"/>
            </a:pPr>
            <a:r>
              <a:rPr lang="en-GB" sz="2000">
                <a:solidFill>
                  <a:srgbClr val="000000"/>
                </a:solidFill>
                <a:latin typeface="Arial"/>
                <a:ea typeface="Arial"/>
                <a:cs typeface="Arial"/>
                <a:sym typeface="Arial"/>
              </a:rPr>
              <a:t>After fine-tuning our XGBoost model, we achieved impressive performance results.</a:t>
            </a:r>
            <a:endParaRPr sz="2000">
              <a:solidFill>
                <a:srgbClr val="000000"/>
              </a:solidFill>
              <a:latin typeface="Arial"/>
              <a:ea typeface="Arial"/>
              <a:cs typeface="Arial"/>
              <a:sym typeface="Arial"/>
            </a:endParaRPr>
          </a:p>
          <a:p>
            <a:pPr indent="-203200" lvl="0" marL="228600" rtl="0" algn="just">
              <a:lnSpc>
                <a:spcPct val="150000"/>
              </a:lnSpc>
              <a:spcBef>
                <a:spcPts val="1000"/>
              </a:spcBef>
              <a:spcAft>
                <a:spcPts val="0"/>
              </a:spcAft>
              <a:buClr>
                <a:srgbClr val="000000"/>
              </a:buClr>
              <a:buSzPts val="2000"/>
              <a:buChar char="•"/>
            </a:pPr>
            <a:r>
              <a:rPr lang="en-GB" sz="2000">
                <a:solidFill>
                  <a:srgbClr val="000000"/>
                </a:solidFill>
                <a:latin typeface="Arial"/>
                <a:ea typeface="Arial"/>
                <a:cs typeface="Arial"/>
                <a:sym typeface="Arial"/>
              </a:rPr>
              <a:t> The accuracy reached an outstanding 92%, demonstrating the overall accuracy of our predictions.</a:t>
            </a:r>
            <a:endParaRPr sz="2000">
              <a:solidFill>
                <a:srgbClr val="000000"/>
              </a:solidFill>
              <a:latin typeface="Arial"/>
              <a:ea typeface="Arial"/>
              <a:cs typeface="Arial"/>
              <a:sym typeface="Arial"/>
            </a:endParaRPr>
          </a:p>
          <a:p>
            <a:pPr indent="-203200" lvl="0" marL="228600" rtl="0" algn="just">
              <a:lnSpc>
                <a:spcPct val="150000"/>
              </a:lnSpc>
              <a:spcBef>
                <a:spcPts val="1000"/>
              </a:spcBef>
              <a:spcAft>
                <a:spcPts val="0"/>
              </a:spcAft>
              <a:buClr>
                <a:srgbClr val="000000"/>
              </a:buClr>
              <a:buSzPts val="2000"/>
              <a:buChar char="•"/>
            </a:pPr>
            <a:r>
              <a:rPr lang="en-GB" sz="2000">
                <a:solidFill>
                  <a:srgbClr val="000000"/>
                </a:solidFill>
                <a:latin typeface="Arial"/>
                <a:ea typeface="Arial"/>
                <a:cs typeface="Arial"/>
                <a:sym typeface="Arial"/>
              </a:rPr>
              <a:t> Additionally, with a precision of 0.89, we were able to effectively reduce false positives, which is crucial in many applications. </a:t>
            </a:r>
            <a:endParaRPr sz="2000"/>
          </a:p>
          <a:p>
            <a:pPr indent="-203200" lvl="0" marL="228600" rtl="0" algn="just">
              <a:lnSpc>
                <a:spcPct val="150000"/>
              </a:lnSpc>
              <a:spcBef>
                <a:spcPts val="1000"/>
              </a:spcBef>
              <a:spcAft>
                <a:spcPts val="0"/>
              </a:spcAft>
              <a:buClr>
                <a:srgbClr val="000000"/>
              </a:buClr>
              <a:buSzPts val="2000"/>
              <a:buChar char="•"/>
            </a:pPr>
            <a:r>
              <a:rPr lang="en-GB" sz="2000">
                <a:solidFill>
                  <a:srgbClr val="000000"/>
                </a:solidFill>
                <a:latin typeface="Arial"/>
                <a:ea typeface="Arial"/>
                <a:cs typeface="Arial"/>
                <a:sym typeface="Arial"/>
              </a:rPr>
              <a:t>The recall of 0.92 indicates the model's ability to accurately identify the majority of true positive cases</a:t>
            </a:r>
            <a:r>
              <a:rPr lang="en-GB" sz="2000">
                <a:solidFill>
                  <a:srgbClr val="000000"/>
                </a:solidFill>
              </a:rPr>
              <a:t> . </a:t>
            </a:r>
            <a:r>
              <a:rPr lang="en-GB" sz="2000">
                <a:solidFill>
                  <a:srgbClr val="000000"/>
                </a:solidFill>
                <a:latin typeface="Arial"/>
                <a:ea typeface="Arial"/>
                <a:cs typeface="Arial"/>
                <a:sym typeface="Arial"/>
              </a:rPr>
              <a:t>We believe these results validate our model's capability to meet the objectives of our machine learning task effectively.</a:t>
            </a:r>
            <a:endParaRPr sz="2000"/>
          </a:p>
          <a:p>
            <a:pPr indent="-25400" lvl="0" marL="228600" rtl="0" algn="l">
              <a:lnSpc>
                <a:spcPct val="90000"/>
              </a:lnSpc>
              <a:spcBef>
                <a:spcPts val="1000"/>
              </a:spcBef>
              <a:spcAft>
                <a:spcPts val="0"/>
              </a:spcAft>
              <a:buClr>
                <a:schemeClr val="dk1"/>
              </a:buClr>
              <a:buSzPts val="3200"/>
              <a:buNone/>
            </a:pPr>
            <a:r>
              <a:t/>
            </a:r>
            <a:endParaRPr sz="3200">
              <a:solidFill>
                <a:srgbClr val="000000"/>
              </a:solidFill>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353" name="Google Shape;35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22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descr="AUc (1).png" id="358" name="Google Shape;358;p40"/>
          <p:cNvPicPr preferRelativeResize="0"/>
          <p:nvPr/>
        </p:nvPicPr>
        <p:blipFill rotWithShape="1">
          <a:blip r:embed="rId3">
            <a:alphaModFix/>
          </a:blip>
          <a:srcRect b="0" l="0" r="0" t="0"/>
          <a:stretch/>
        </p:blipFill>
        <p:spPr>
          <a:xfrm>
            <a:off x="226975" y="265825"/>
            <a:ext cx="11637400" cy="5649651"/>
          </a:xfrm>
          <a:prstGeom prst="rect">
            <a:avLst/>
          </a:prstGeom>
          <a:noFill/>
          <a:ln>
            <a:noFill/>
          </a:ln>
        </p:spPr>
      </p:pic>
      <p:sp>
        <p:nvSpPr>
          <p:cNvPr id="359" name="Google Shape;359;p40"/>
          <p:cNvSpPr txBox="1"/>
          <p:nvPr/>
        </p:nvSpPr>
        <p:spPr>
          <a:xfrm>
            <a:off x="2370175" y="5978175"/>
            <a:ext cx="8638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2400">
                <a:solidFill>
                  <a:schemeClr val="dk1"/>
                </a:solidFill>
                <a:latin typeface="Times New Roman"/>
                <a:ea typeface="Times New Roman"/>
                <a:cs typeface="Times New Roman"/>
                <a:sym typeface="Times New Roman"/>
              </a:rPr>
              <a:t>Fig 6 : AUROC performance curve of XGBoost  Hypertuning.</a:t>
            </a:r>
            <a:endParaRPr sz="2400">
              <a:solidFill>
                <a:schemeClr val="dk1"/>
              </a:solidFill>
              <a:latin typeface="Arial"/>
              <a:ea typeface="Arial"/>
              <a:cs typeface="Arial"/>
              <a:sym typeface="Arial"/>
            </a:endParaRPr>
          </a:p>
        </p:txBody>
      </p:sp>
      <p:sp>
        <p:nvSpPr>
          <p:cNvPr id="360" name="Google Shape;3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23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838200" y="365125"/>
            <a:ext cx="10515600" cy="1098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sz="4000"/>
              <a:t>Performance Metrics</a:t>
            </a:r>
            <a:endParaRPr sz="4000"/>
          </a:p>
        </p:txBody>
      </p:sp>
      <p:sp>
        <p:nvSpPr>
          <p:cNvPr id="366" name="Google Shape;366;p4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367" name="Google Shape;367;p41"/>
          <p:cNvSpPr/>
          <p:nvPr/>
        </p:nvSpPr>
        <p:spPr>
          <a:xfrm>
            <a:off x="498834" y="758952"/>
            <a:ext cx="128100" cy="704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368" name="Google Shape;368;p41"/>
          <p:cNvPicPr preferRelativeResize="0"/>
          <p:nvPr/>
        </p:nvPicPr>
        <p:blipFill>
          <a:blip r:embed="rId3">
            <a:alphaModFix/>
          </a:blip>
          <a:stretch>
            <a:fillRect/>
          </a:stretch>
        </p:blipFill>
        <p:spPr>
          <a:xfrm>
            <a:off x="838200" y="1615525"/>
            <a:ext cx="10052051" cy="5090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5"/>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0" name="Google Shape;110;p15"/>
          <p:cNvSpPr/>
          <p:nvPr/>
        </p:nvSpPr>
        <p:spPr>
          <a:xfrm>
            <a:off x="566925" y="0"/>
            <a:ext cx="11155800" cy="1728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1" name="Google Shape;111;p1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GB" sz="4000"/>
              <a:t>OVERVIEW OF PRESENTATION</a:t>
            </a:r>
            <a:endParaRPr/>
          </a:p>
        </p:txBody>
      </p:sp>
      <p:sp>
        <p:nvSpPr>
          <p:cNvPr id="112" name="Google Shape;112;p15"/>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3" name="Google Shape;113;p15"/>
          <p:cNvSpPr txBox="1"/>
          <p:nvPr>
            <p:ph idx="1" type="body"/>
          </p:nvPr>
        </p:nvSpPr>
        <p:spPr>
          <a:xfrm>
            <a:off x="930200" y="1915125"/>
            <a:ext cx="10168200" cy="47793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GB"/>
              <a:t>   </a:t>
            </a:r>
            <a:endParaRPr/>
          </a:p>
          <a:p>
            <a:pPr indent="0" lvl="0" marL="0" rtl="0" algn="l">
              <a:lnSpc>
                <a:spcPct val="150000"/>
              </a:lnSpc>
              <a:spcBef>
                <a:spcPts val="0"/>
              </a:spcBef>
              <a:spcAft>
                <a:spcPts val="0"/>
              </a:spcAft>
              <a:buClr>
                <a:schemeClr val="dk1"/>
              </a:buClr>
              <a:buSzPct val="119148"/>
              <a:buNone/>
            </a:pPr>
            <a:r>
              <a:rPr lang="en-GB" sz="2350"/>
              <a:t>7.2 Ensembling learning     </a:t>
            </a:r>
            <a:endParaRPr sz="2350"/>
          </a:p>
          <a:p>
            <a:pPr indent="0" lvl="0" marL="0" rtl="0" algn="l">
              <a:lnSpc>
                <a:spcPct val="150000"/>
              </a:lnSpc>
              <a:spcBef>
                <a:spcPts val="0"/>
              </a:spcBef>
              <a:spcAft>
                <a:spcPts val="0"/>
              </a:spcAft>
              <a:buClr>
                <a:schemeClr val="dk1"/>
              </a:buClr>
              <a:buSzPct val="119148"/>
              <a:buNone/>
            </a:pPr>
            <a:r>
              <a:rPr lang="en-GB" sz="2350"/>
              <a:t>7.3 Ensemble methods                                                                                   </a:t>
            </a:r>
            <a:endParaRPr sz="2350"/>
          </a:p>
          <a:p>
            <a:pPr indent="0" lvl="0" marL="0" rtl="0" algn="l">
              <a:lnSpc>
                <a:spcPct val="150000"/>
              </a:lnSpc>
              <a:spcBef>
                <a:spcPts val="1000"/>
              </a:spcBef>
              <a:spcAft>
                <a:spcPts val="0"/>
              </a:spcAft>
              <a:buClr>
                <a:schemeClr val="dk1"/>
              </a:buClr>
              <a:buSzPct val="119148"/>
              <a:buNone/>
            </a:pPr>
            <a:r>
              <a:rPr lang="en-GB" sz="2350"/>
              <a:t>8.RESULTS </a:t>
            </a:r>
            <a:endParaRPr sz="2350"/>
          </a:p>
          <a:p>
            <a:pPr indent="0" lvl="0" marL="0" rtl="0" algn="l">
              <a:lnSpc>
                <a:spcPct val="150000"/>
              </a:lnSpc>
              <a:spcBef>
                <a:spcPts val="1000"/>
              </a:spcBef>
              <a:spcAft>
                <a:spcPts val="0"/>
              </a:spcAft>
              <a:buClr>
                <a:schemeClr val="dk1"/>
              </a:buClr>
              <a:buSzPct val="119148"/>
              <a:buNone/>
            </a:pPr>
            <a:r>
              <a:rPr lang="en-GB" sz="2350"/>
              <a:t>    8.1 Data preprocessing                                                                                         </a:t>
            </a:r>
            <a:endParaRPr sz="2350"/>
          </a:p>
          <a:p>
            <a:pPr indent="0" lvl="0" marL="0" rtl="0" algn="l">
              <a:lnSpc>
                <a:spcPct val="150000"/>
              </a:lnSpc>
              <a:spcBef>
                <a:spcPts val="1000"/>
              </a:spcBef>
              <a:spcAft>
                <a:spcPts val="0"/>
              </a:spcAft>
              <a:buClr>
                <a:schemeClr val="dk1"/>
              </a:buClr>
              <a:buSzPct val="119148"/>
              <a:buNone/>
            </a:pPr>
            <a:r>
              <a:rPr lang="en-GB" sz="2350"/>
              <a:t>    8.2 Data spliting                                                                                                      </a:t>
            </a:r>
            <a:endParaRPr sz="2350"/>
          </a:p>
          <a:p>
            <a:pPr indent="0" lvl="0" marL="0" rtl="0" algn="l">
              <a:lnSpc>
                <a:spcPct val="150000"/>
              </a:lnSpc>
              <a:spcBef>
                <a:spcPts val="1000"/>
              </a:spcBef>
              <a:spcAft>
                <a:spcPts val="0"/>
              </a:spcAft>
              <a:buClr>
                <a:schemeClr val="dk1"/>
              </a:buClr>
              <a:buSzPct val="119148"/>
              <a:buNone/>
            </a:pPr>
            <a:r>
              <a:rPr lang="en-GB" sz="2350"/>
              <a:t>    8.3 Model selection                                                                                                </a:t>
            </a:r>
            <a:endParaRPr sz="2350"/>
          </a:p>
          <a:p>
            <a:pPr indent="0" lvl="0" marL="0" rtl="0" algn="l">
              <a:lnSpc>
                <a:spcPct val="150000"/>
              </a:lnSpc>
              <a:spcBef>
                <a:spcPts val="1000"/>
              </a:spcBef>
              <a:spcAft>
                <a:spcPts val="0"/>
              </a:spcAft>
              <a:buClr>
                <a:schemeClr val="dk1"/>
              </a:buClr>
              <a:buSzPct val="119148"/>
              <a:buNone/>
            </a:pPr>
            <a:r>
              <a:rPr lang="en-GB" sz="2350"/>
              <a:t>     8.4 Model evaluation                                                                                             </a:t>
            </a:r>
            <a:endParaRPr sz="2350"/>
          </a:p>
          <a:p>
            <a:pPr indent="0" lvl="0" marL="0" rtl="0" algn="l">
              <a:lnSpc>
                <a:spcPct val="150000"/>
              </a:lnSpc>
              <a:spcBef>
                <a:spcPts val="1000"/>
              </a:spcBef>
              <a:spcAft>
                <a:spcPts val="0"/>
              </a:spcAft>
              <a:buClr>
                <a:schemeClr val="dk1"/>
              </a:buClr>
              <a:buSzPct val="119148"/>
              <a:buNone/>
            </a:pPr>
            <a:r>
              <a:rPr lang="en-GB" sz="2350"/>
              <a:t>9.CONCLUSION                                                                                                            </a:t>
            </a:r>
            <a:endParaRPr sz="2350"/>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4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4" name="Google Shape;374;p42"/>
          <p:cNvSpPr/>
          <p:nvPr/>
        </p:nvSpPr>
        <p:spPr>
          <a:xfrm>
            <a:off x="558200" y="0"/>
            <a:ext cx="11167500" cy="1587600"/>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75" name="Google Shape;375;p42"/>
          <p:cNvSpPr/>
          <p:nvPr/>
        </p:nvSpPr>
        <p:spPr>
          <a:xfrm>
            <a:off x="566925" y="0"/>
            <a:ext cx="11155800" cy="1463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76" name="Google Shape;376;p4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GB" sz="4000"/>
              <a:t>9.CONCLUSION</a:t>
            </a:r>
            <a:endParaRPr/>
          </a:p>
        </p:txBody>
      </p:sp>
      <p:sp>
        <p:nvSpPr>
          <p:cNvPr id="377" name="Google Shape;377;p42"/>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8" name="Google Shape;378;p42"/>
          <p:cNvSpPr txBox="1"/>
          <p:nvPr>
            <p:ph idx="1" type="body"/>
          </p:nvPr>
        </p:nvSpPr>
        <p:spPr>
          <a:xfrm>
            <a:off x="558175" y="1841500"/>
            <a:ext cx="11167500" cy="4781100"/>
          </a:xfrm>
          <a:prstGeom prst="rect">
            <a:avLst/>
          </a:prstGeom>
          <a:noFill/>
          <a:ln>
            <a:noFill/>
          </a:ln>
        </p:spPr>
        <p:txBody>
          <a:bodyPr anchorCtr="0" anchor="t" bIns="45700" lIns="91425" spcFirstLastPara="1" rIns="91425" wrap="square" tIns="45700">
            <a:noAutofit/>
          </a:bodyPr>
          <a:lstStyle/>
          <a:p>
            <a:pPr indent="-203200" lvl="0" marL="228600" rtl="0" algn="just">
              <a:lnSpc>
                <a:spcPct val="150000"/>
              </a:lnSpc>
              <a:spcBef>
                <a:spcPts val="0"/>
              </a:spcBef>
              <a:spcAft>
                <a:spcPts val="0"/>
              </a:spcAft>
              <a:buClr>
                <a:schemeClr val="dk1"/>
              </a:buClr>
              <a:buSzPts val="2000"/>
              <a:buChar char="•"/>
            </a:pPr>
            <a:r>
              <a:rPr lang="en-GB" sz="2000"/>
              <a:t>In conclusion, our study on predicting Cardiovascular Disease (CVD) using advanced ensembling techniques leads us to the hypothesis that combining multiple machine learning models results in higher accuracy. </a:t>
            </a:r>
            <a:endParaRPr sz="2000"/>
          </a:p>
          <a:p>
            <a:pPr indent="-203200" lvl="0" marL="228600" rtl="0" algn="just">
              <a:lnSpc>
                <a:spcPct val="150000"/>
              </a:lnSpc>
              <a:spcBef>
                <a:spcPts val="1000"/>
              </a:spcBef>
              <a:spcAft>
                <a:spcPts val="0"/>
              </a:spcAft>
              <a:buClr>
                <a:schemeClr val="dk1"/>
              </a:buClr>
              <a:buSzPts val="2000"/>
              <a:buChar char="•"/>
            </a:pPr>
            <a:r>
              <a:rPr lang="en-GB" sz="2000"/>
              <a:t>Through our exploration of various ensembling methods, including Random Forests, AdaBoost, Gradient Boosting,  and XGBoost.</a:t>
            </a:r>
            <a:endParaRPr sz="2000"/>
          </a:p>
          <a:p>
            <a:pPr indent="-203200" lvl="0" marL="228600" rtl="0" algn="just">
              <a:lnSpc>
                <a:spcPct val="150000"/>
              </a:lnSpc>
              <a:spcBef>
                <a:spcPts val="1000"/>
              </a:spcBef>
              <a:spcAft>
                <a:spcPts val="0"/>
              </a:spcAft>
              <a:buClr>
                <a:schemeClr val="dk1"/>
              </a:buClr>
              <a:buSzPts val="2000"/>
              <a:buChar char="•"/>
            </a:pPr>
            <a:r>
              <a:rPr lang="en-GB" sz="2000"/>
              <a:t>we successfully created an ensemble model with an accuracy of 92%. </a:t>
            </a:r>
            <a:endParaRPr sz="2000"/>
          </a:p>
          <a:p>
            <a:pPr indent="-203200" lvl="0" marL="228600" rtl="0" algn="just">
              <a:lnSpc>
                <a:spcPct val="150000"/>
              </a:lnSpc>
              <a:spcBef>
                <a:spcPts val="1000"/>
              </a:spcBef>
              <a:spcAft>
                <a:spcPts val="0"/>
              </a:spcAft>
              <a:buClr>
                <a:schemeClr val="dk1"/>
              </a:buClr>
              <a:buSzPts val="2000"/>
              <a:buChar char="•"/>
            </a:pPr>
            <a:r>
              <a:rPr lang="en-GB" sz="2000"/>
              <a:t>This finding suggests that the hypothesis holds true – ensembling techniques contribute to improved predictive accuracy in the context of CVD.The ensemble approach,blending the strengths of different models, played a crucial role in achieving this high accuracy.</a:t>
            </a:r>
            <a:endParaRPr sz="2000"/>
          </a:p>
        </p:txBody>
      </p:sp>
      <p:sp>
        <p:nvSpPr>
          <p:cNvPr id="379" name="Google Shape;37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24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3" name="Shape 383"/>
        <p:cNvGrpSpPr/>
        <p:nvPr/>
      </p:nvGrpSpPr>
      <p:grpSpPr>
        <a:xfrm>
          <a:off x="0" y="0"/>
          <a:ext cx="0" cy="0"/>
          <a:chOff x="0" y="0"/>
          <a:chExt cx="0" cy="0"/>
        </a:xfrm>
      </p:grpSpPr>
      <p:pic>
        <p:nvPicPr>
          <p:cNvPr descr="Graph on document with pen" id="384" name="Google Shape;384;p43"/>
          <p:cNvPicPr preferRelativeResize="0"/>
          <p:nvPr/>
        </p:nvPicPr>
        <p:blipFill rotWithShape="1">
          <a:blip r:embed="rId3">
            <a:alphaModFix/>
          </a:blip>
          <a:srcRect b="13426" l="0" r="7546" t="8664"/>
          <a:stretch/>
        </p:blipFill>
        <p:spPr>
          <a:xfrm>
            <a:off x="20" y="10"/>
            <a:ext cx="12191980" cy="6857990"/>
          </a:xfrm>
          <a:prstGeom prst="rect">
            <a:avLst/>
          </a:prstGeom>
          <a:noFill/>
          <a:ln>
            <a:noFill/>
          </a:ln>
        </p:spPr>
      </p:pic>
      <p:sp>
        <p:nvSpPr>
          <p:cNvPr id="385" name="Google Shape;385;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REFERENCES</a:t>
            </a:r>
            <a:endParaRPr/>
          </a:p>
        </p:txBody>
      </p:sp>
      <p:sp>
        <p:nvSpPr>
          <p:cNvPr id="386" name="Google Shape;386;p43"/>
          <p:cNvSpPr txBox="1"/>
          <p:nvPr>
            <p:ph idx="1" type="body"/>
          </p:nvPr>
        </p:nvSpPr>
        <p:spPr>
          <a:xfrm>
            <a:off x="412750" y="2016125"/>
            <a:ext cx="11509200" cy="39369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16666"/>
              <a:buNone/>
            </a:pPr>
            <a:r>
              <a:rPr lang="en-GB" sz="2400">
                <a:latin typeface="Arial"/>
                <a:ea typeface="Arial"/>
                <a:cs typeface="Arial"/>
                <a:sym typeface="Arial"/>
              </a:rPr>
              <a:t>[1]WHO, Geneva. "WHO methods and data sources for country- level causes of death." (2014)</a:t>
            </a:r>
            <a:endParaRPr sz="2400">
              <a:latin typeface="Arial"/>
              <a:ea typeface="Arial"/>
              <a:cs typeface="Arial"/>
              <a:sym typeface="Arial"/>
            </a:endParaRPr>
          </a:p>
          <a:p>
            <a:pPr indent="0" lvl="0" marL="0" rtl="0" algn="l">
              <a:lnSpc>
                <a:spcPct val="150000"/>
              </a:lnSpc>
              <a:spcBef>
                <a:spcPts val="1000"/>
              </a:spcBef>
              <a:spcAft>
                <a:spcPts val="0"/>
              </a:spcAft>
              <a:buClr>
                <a:schemeClr val="dk1"/>
              </a:buClr>
              <a:buSzPct val="116666"/>
              <a:buNone/>
            </a:pPr>
            <a:r>
              <a:rPr lang="en-GB" sz="2400"/>
              <a:t>[2]https://www.jacc.org/doi/10.1016/j.jacc.2012.11.002</a:t>
            </a:r>
            <a:endParaRPr sz="2400"/>
          </a:p>
          <a:p>
            <a:pPr indent="0" lvl="0" marL="0" rtl="0" algn="l">
              <a:lnSpc>
                <a:spcPct val="150000"/>
              </a:lnSpc>
              <a:spcBef>
                <a:spcPts val="1000"/>
              </a:spcBef>
              <a:spcAft>
                <a:spcPts val="0"/>
              </a:spcAft>
              <a:buClr>
                <a:schemeClr val="dk1"/>
              </a:buClr>
              <a:buSzPct val="116666"/>
              <a:buNone/>
            </a:pPr>
            <a:r>
              <a:rPr lang="en-GB" sz="2400"/>
              <a:t>[3</a:t>
            </a:r>
            <a:r>
              <a:rPr lang="en-GB" sz="2400">
                <a:latin typeface="Arial"/>
                <a:ea typeface="Arial"/>
                <a:cs typeface="Arial"/>
                <a:sym typeface="Arial"/>
              </a:rPr>
              <a:t>]Singh, Vicky, and Brijesh Pandey. "Prediction of Cardiac Arrest and Recommending Lifestyle Changes to Prevent It using Machine Learning." In International Conference on Intelligent Technologies &amp; Science, pp. 1-6. 2021.</a:t>
            </a:r>
            <a:endParaRPr sz="2400"/>
          </a:p>
          <a:p>
            <a:pPr indent="0" lvl="0" marL="0" rtl="0" algn="l">
              <a:lnSpc>
                <a:spcPct val="150000"/>
              </a:lnSpc>
              <a:spcBef>
                <a:spcPts val="1000"/>
              </a:spcBef>
              <a:spcAft>
                <a:spcPts val="0"/>
              </a:spcAft>
              <a:buClr>
                <a:schemeClr val="dk1"/>
              </a:buClr>
              <a:buSzPct val="116666"/>
              <a:buNone/>
            </a:pPr>
            <a:r>
              <a:rPr lang="en-GB" sz="2400"/>
              <a:t>[4]</a:t>
            </a:r>
            <a:r>
              <a:rPr lang="en-GB" sz="2400">
                <a:latin typeface="Arial"/>
                <a:ea typeface="Arial"/>
                <a:cs typeface="Arial"/>
                <a:sym typeface="Arial"/>
              </a:rPr>
              <a:t>Karthikeyan, R., D. Vijendra Babu, R. Suresh, M. </a:t>
            </a:r>
            <a:r>
              <a:rPr lang="en-GB" sz="2400"/>
              <a:t>Nallathambi</a:t>
            </a:r>
            <a:r>
              <a:rPr lang="en-GB" sz="2400">
                <a:latin typeface="Arial"/>
                <a:ea typeface="Arial"/>
                <a:cs typeface="Arial"/>
                <a:sym typeface="Arial"/>
              </a:rPr>
              <a:t>, and S. Dinakaran. "Cardiac Arrest Prediction using Machine Learning Algorithms." In Journal of Physics: Conference Series, vol. 1964, no. 6, p. 062076. IOP Publishing, 2021</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pic>
        <p:nvPicPr>
          <p:cNvPr descr="Graph on document with pen" id="391" name="Google Shape;391;p44"/>
          <p:cNvPicPr preferRelativeResize="0"/>
          <p:nvPr/>
        </p:nvPicPr>
        <p:blipFill rotWithShape="1">
          <a:blip r:embed="rId3">
            <a:alphaModFix/>
          </a:blip>
          <a:srcRect b="13426" l="0" r="7546" t="8664"/>
          <a:stretch/>
        </p:blipFill>
        <p:spPr>
          <a:xfrm>
            <a:off x="20" y="10"/>
            <a:ext cx="12191980" cy="6857990"/>
          </a:xfrm>
          <a:prstGeom prst="rect">
            <a:avLst/>
          </a:prstGeom>
          <a:noFill/>
          <a:ln>
            <a:noFill/>
          </a:ln>
        </p:spPr>
      </p:pic>
      <p:sp>
        <p:nvSpPr>
          <p:cNvPr id="392" name="Google Shape;392;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REFERENCES</a:t>
            </a:r>
            <a:endParaRPr/>
          </a:p>
        </p:txBody>
      </p:sp>
      <p:sp>
        <p:nvSpPr>
          <p:cNvPr id="393" name="Google Shape;393;p44"/>
          <p:cNvSpPr txBox="1"/>
          <p:nvPr>
            <p:ph idx="1" type="body"/>
          </p:nvPr>
        </p:nvSpPr>
        <p:spPr>
          <a:xfrm>
            <a:off x="492125" y="1825625"/>
            <a:ext cx="11271300" cy="43515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Clr>
                <a:schemeClr val="dk1"/>
              </a:buClr>
              <a:buSzPct val="119148"/>
              <a:buNone/>
            </a:pPr>
            <a:r>
              <a:rPr lang="en-GB" sz="2350">
                <a:latin typeface="Arial"/>
                <a:ea typeface="Arial"/>
                <a:cs typeface="Arial"/>
                <a:sym typeface="Arial"/>
              </a:rPr>
              <a:t>[5]</a:t>
            </a:r>
            <a:r>
              <a:rPr lang="en-GB" sz="2350"/>
              <a:t>Rubini, P. E., C. A. Subasini, A. Vanitha Katharine, V. Kumaresan, S. </a:t>
            </a:r>
            <a:r>
              <a:rPr lang="en-GB" sz="2350"/>
              <a:t>Gowtham</a:t>
            </a:r>
            <a:r>
              <a:rPr lang="en-GB" sz="2350"/>
              <a:t> Kumar, and T. M. Nithya. "A cardiovascular disease prediction using machine learning algorithms." Annals of the Romanian Society for Cell Biology (2021): 904-912.</a:t>
            </a:r>
            <a:endParaRPr sz="2350">
              <a:latin typeface="Arial"/>
              <a:ea typeface="Arial"/>
              <a:cs typeface="Arial"/>
              <a:sym typeface="Arial"/>
            </a:endParaRPr>
          </a:p>
          <a:p>
            <a:pPr indent="0" lvl="0" marL="0" rtl="0" algn="l">
              <a:lnSpc>
                <a:spcPct val="150000"/>
              </a:lnSpc>
              <a:spcBef>
                <a:spcPts val="1000"/>
              </a:spcBef>
              <a:spcAft>
                <a:spcPts val="0"/>
              </a:spcAft>
              <a:buClr>
                <a:schemeClr val="dk1"/>
              </a:buClr>
              <a:buSzPct val="119148"/>
              <a:buNone/>
            </a:pPr>
            <a:r>
              <a:rPr lang="en-GB" sz="2350">
                <a:latin typeface="Arial"/>
                <a:ea typeface="Arial"/>
                <a:cs typeface="Arial"/>
                <a:sym typeface="Arial"/>
              </a:rPr>
              <a:t>[6]Arun Kumar, N., and P. Uma Maheshwari. "Neural Network Based Approach in Identifying </a:t>
            </a:r>
            <a:r>
              <a:rPr lang="en-GB" sz="2350"/>
              <a:t>Cardiovascular</a:t>
            </a:r>
            <a:r>
              <a:rPr lang="en-GB" sz="2350">
                <a:latin typeface="Arial"/>
                <a:ea typeface="Arial"/>
                <a:cs typeface="Arial"/>
                <a:sym typeface="Arial"/>
              </a:rPr>
              <a:t> Disease-A Survey."</a:t>
            </a:r>
            <a:endParaRPr sz="2350">
              <a:latin typeface="Arial"/>
              <a:ea typeface="Arial"/>
              <a:cs typeface="Arial"/>
              <a:sym typeface="Arial"/>
            </a:endParaRPr>
          </a:p>
          <a:p>
            <a:pPr indent="0" lvl="0" marL="0" rtl="0" algn="l">
              <a:lnSpc>
                <a:spcPct val="150000"/>
              </a:lnSpc>
              <a:spcBef>
                <a:spcPts val="1000"/>
              </a:spcBef>
              <a:spcAft>
                <a:spcPts val="0"/>
              </a:spcAft>
              <a:buClr>
                <a:schemeClr val="dk1"/>
              </a:buClr>
              <a:buSzPct val="119148"/>
              <a:buNone/>
            </a:pPr>
            <a:r>
              <a:rPr lang="en-GB" sz="2350">
                <a:latin typeface="Arial"/>
                <a:ea typeface="Arial"/>
                <a:cs typeface="Arial"/>
                <a:sym typeface="Arial"/>
              </a:rPr>
              <a:t>[7]</a:t>
            </a:r>
            <a:r>
              <a:rPr lang="en-GB" sz="2350"/>
              <a:t>Alqahtani,  Abdullah, Shtwai  Alsubai, </a:t>
            </a:r>
            <a:r>
              <a:rPr lang="en-GB" sz="2350"/>
              <a:t>Mohammed</a:t>
            </a:r>
            <a:r>
              <a:rPr lang="en-GB" sz="2350"/>
              <a:t> Sha, Lucia Vilcekova, and Talha Javed. "Cardiovascular disease detection using ensemble learning." Computational Intelligence and Neuroscience 2022 (2022).</a:t>
            </a:r>
            <a:endParaRPr sz="2350">
              <a:latin typeface="Arial"/>
              <a:ea typeface="Arial"/>
              <a:cs typeface="Arial"/>
              <a:sym typeface="Arial"/>
            </a:endParaRPr>
          </a:p>
          <a:p>
            <a:pPr indent="0" lvl="0" marL="0" rtl="0" algn="l">
              <a:lnSpc>
                <a:spcPct val="90000"/>
              </a:lnSpc>
              <a:spcBef>
                <a:spcPts val="1000"/>
              </a:spcBef>
              <a:spcAft>
                <a:spcPts val="0"/>
              </a:spcAft>
              <a:buClr>
                <a:schemeClr val="dk1"/>
              </a:buClr>
              <a:buSzPct val="116666"/>
              <a:buNone/>
            </a:pPr>
            <a:r>
              <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16"/>
          <p:cNvSpPr txBox="1"/>
          <p:nvPr>
            <p:ph type="title"/>
          </p:nvPr>
        </p:nvSpPr>
        <p:spPr>
          <a:xfrm>
            <a:off x="296450" y="675146"/>
            <a:ext cx="5981700" cy="626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Play"/>
              <a:buNone/>
            </a:pPr>
            <a:r>
              <a:rPr lang="en-GB" sz="3400"/>
              <a:t>1.MOTIVATION</a:t>
            </a:r>
            <a:endParaRPr sz="3400">
              <a:latin typeface="Play"/>
              <a:ea typeface="Play"/>
              <a:cs typeface="Play"/>
              <a:sym typeface="Play"/>
            </a:endParaRPr>
          </a:p>
        </p:txBody>
      </p:sp>
      <p:sp>
        <p:nvSpPr>
          <p:cNvPr id="120" name="Google Shape;120;p16"/>
          <p:cNvSpPr/>
          <p:nvPr/>
        </p:nvSpPr>
        <p:spPr>
          <a:xfrm rot="5400000">
            <a:off x="649223" y="387939"/>
            <a:ext cx="73152" cy="548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1" name="Google Shape;121;p16"/>
          <p:cNvSpPr txBox="1"/>
          <p:nvPr>
            <p:ph idx="1" type="body"/>
          </p:nvPr>
        </p:nvSpPr>
        <p:spPr>
          <a:xfrm>
            <a:off x="411475" y="1492250"/>
            <a:ext cx="7351500" cy="5111700"/>
          </a:xfrm>
          <a:prstGeom prst="rect">
            <a:avLst/>
          </a:prstGeom>
          <a:noFill/>
          <a:ln>
            <a:noFill/>
          </a:ln>
        </p:spPr>
        <p:txBody>
          <a:bodyPr anchorCtr="0" anchor="t" bIns="45700" lIns="91425" spcFirstLastPara="1" rIns="91425" wrap="square" tIns="45700">
            <a:noAutofit/>
          </a:bodyPr>
          <a:lstStyle/>
          <a:p>
            <a:pPr indent="-204470" lvl="0" marL="228600" rtl="0" algn="just">
              <a:lnSpc>
                <a:spcPct val="150000"/>
              </a:lnSpc>
              <a:spcBef>
                <a:spcPts val="0"/>
              </a:spcBef>
              <a:spcAft>
                <a:spcPts val="0"/>
              </a:spcAft>
              <a:buClr>
                <a:srgbClr val="000000"/>
              </a:buClr>
              <a:buSzPts val="2000"/>
              <a:buChar char="•"/>
            </a:pPr>
            <a:r>
              <a:rPr lang="en-GB" sz="2000">
                <a:solidFill>
                  <a:srgbClr val="000000"/>
                </a:solidFill>
              </a:rPr>
              <a:t>Predictive models can help identify individuals at risk of developing cardiovascular diseases before symptoms manifest.</a:t>
            </a:r>
            <a:endParaRPr sz="2000"/>
          </a:p>
          <a:p>
            <a:pPr indent="-204470" lvl="0" marL="228600" rtl="0" algn="just">
              <a:lnSpc>
                <a:spcPct val="150000"/>
              </a:lnSpc>
              <a:spcBef>
                <a:spcPts val="1000"/>
              </a:spcBef>
              <a:spcAft>
                <a:spcPts val="0"/>
              </a:spcAft>
              <a:buClr>
                <a:srgbClr val="000000"/>
              </a:buClr>
              <a:buSzPts val="2000"/>
              <a:buChar char="•"/>
            </a:pPr>
            <a:r>
              <a:rPr lang="en-GB" sz="2000">
                <a:solidFill>
                  <a:srgbClr val="000000"/>
                </a:solidFill>
              </a:rPr>
              <a:t>CVDs are a leading cause of mortality worldwide and impose a substantial economic burden on healthcare systems.</a:t>
            </a:r>
            <a:endParaRPr sz="2000">
              <a:solidFill>
                <a:srgbClr val="000000"/>
              </a:solidFill>
            </a:endParaRPr>
          </a:p>
          <a:p>
            <a:pPr indent="-204470" lvl="0" marL="228600" rtl="0" algn="just">
              <a:lnSpc>
                <a:spcPct val="150000"/>
              </a:lnSpc>
              <a:spcBef>
                <a:spcPts val="1000"/>
              </a:spcBef>
              <a:spcAft>
                <a:spcPts val="0"/>
              </a:spcAft>
              <a:buClr>
                <a:srgbClr val="000000"/>
              </a:buClr>
              <a:buSzPts val="2000"/>
              <a:buChar char="•"/>
            </a:pPr>
            <a:r>
              <a:rPr lang="en-GB" sz="2000">
                <a:solidFill>
                  <a:srgbClr val="000000"/>
                </a:solidFill>
              </a:rPr>
              <a:t>ML algorithms can integrate diverse data sources and detect complex patterns that may not be apparent to human clinicians. This can enhance the accuracy of CVD risk assessment compared to traditional risk scoring systems, which often rely on a limited set of risk factors.</a:t>
            </a:r>
            <a:endParaRPr sz="2000">
              <a:solidFill>
                <a:srgbClr val="000000"/>
              </a:solidFill>
            </a:endParaRPr>
          </a:p>
          <a:p>
            <a:pPr indent="-77470" lvl="0" marL="228600" rtl="0" algn="l">
              <a:lnSpc>
                <a:spcPct val="115000"/>
              </a:lnSpc>
              <a:spcBef>
                <a:spcPts val="1000"/>
              </a:spcBef>
              <a:spcAft>
                <a:spcPts val="0"/>
              </a:spcAft>
              <a:buClr>
                <a:schemeClr val="dk1"/>
              </a:buClr>
              <a:buSzPts val="2800"/>
              <a:buNone/>
            </a:pPr>
            <a:r>
              <a:t/>
            </a:r>
            <a:endParaRPr sz="2000">
              <a:solidFill>
                <a:srgbClr val="000000"/>
              </a:solidFill>
            </a:endParaRPr>
          </a:p>
        </p:txBody>
      </p:sp>
      <p:pic>
        <p:nvPicPr>
          <p:cNvPr descr="A pie chart of diseases&#10;&#10;Description automatically generated" id="122" name="Google Shape;122;p16"/>
          <p:cNvPicPr preferRelativeResize="0"/>
          <p:nvPr/>
        </p:nvPicPr>
        <p:blipFill rotWithShape="1">
          <a:blip r:embed="rId3">
            <a:alphaModFix/>
          </a:blip>
          <a:srcRect b="303" l="0" r="0" t="0"/>
          <a:stretch/>
        </p:blipFill>
        <p:spPr>
          <a:xfrm>
            <a:off x="8048625" y="988450"/>
            <a:ext cx="3794125" cy="4095725"/>
          </a:xfrm>
          <a:prstGeom prst="rect">
            <a:avLst/>
          </a:prstGeom>
          <a:noFill/>
          <a:ln>
            <a:noFill/>
          </a:ln>
        </p:spPr>
      </p:pic>
      <p:sp>
        <p:nvSpPr>
          <p:cNvPr id="123" name="Google Shape;123;p16"/>
          <p:cNvSpPr txBox="1"/>
          <p:nvPr/>
        </p:nvSpPr>
        <p:spPr>
          <a:xfrm>
            <a:off x="7874000" y="5258600"/>
            <a:ext cx="4056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1800">
                <a:solidFill>
                  <a:schemeClr val="dk1"/>
                </a:solidFill>
              </a:rPr>
              <a:t>Fig1: Economic losses of non-communicative diseases in low and middle income countries 2011-2025</a:t>
            </a:r>
            <a:endParaRPr b="1" i="1" sz="1800">
              <a:solidFill>
                <a:schemeClr val="dk1"/>
              </a:solidFill>
            </a:endParaRPr>
          </a:p>
        </p:txBody>
      </p:sp>
      <p:sp>
        <p:nvSpPr>
          <p:cNvPr id="124" name="Google Shape;12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17"/>
          <p:cNvSpPr/>
          <p:nvPr/>
        </p:nvSpPr>
        <p:spPr>
          <a:xfrm>
            <a:off x="0" y="15240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17"/>
          <p:cNvSpPr txBox="1"/>
          <p:nvPr>
            <p:ph type="title"/>
          </p:nvPr>
        </p:nvSpPr>
        <p:spPr>
          <a:xfrm>
            <a:off x="640080" y="325369"/>
            <a:ext cx="4368602" cy="195684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Play"/>
              <a:buNone/>
            </a:pPr>
            <a:r>
              <a:rPr lang="en-GB" sz="5400"/>
              <a:t>2.PROBLEM DEFINITION</a:t>
            </a:r>
            <a:endParaRPr/>
          </a:p>
        </p:txBody>
      </p:sp>
      <p:sp>
        <p:nvSpPr>
          <p:cNvPr id="131" name="Google Shape;131;p17"/>
          <p:cNvSpPr/>
          <p:nvPr/>
        </p:nvSpPr>
        <p:spPr>
          <a:xfrm>
            <a:off x="640080" y="2586994"/>
            <a:ext cx="3474720" cy="18288"/>
          </a:xfrm>
          <a:custGeom>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17"/>
          <p:cNvSpPr txBox="1"/>
          <p:nvPr>
            <p:ph idx="1" type="body"/>
          </p:nvPr>
        </p:nvSpPr>
        <p:spPr>
          <a:xfrm>
            <a:off x="640075" y="3110500"/>
            <a:ext cx="6084000" cy="3333900"/>
          </a:xfrm>
          <a:prstGeom prst="rect">
            <a:avLst/>
          </a:prstGeom>
          <a:noFill/>
          <a:ln>
            <a:noFill/>
          </a:ln>
        </p:spPr>
        <p:txBody>
          <a:bodyPr anchorCtr="0" anchor="t" bIns="45700" lIns="91425" spcFirstLastPara="1" rIns="91425" wrap="square" tIns="45700">
            <a:noAutofit/>
          </a:bodyPr>
          <a:lstStyle/>
          <a:p>
            <a:pPr indent="-203200" lvl="0" marL="228600" rtl="0" algn="just">
              <a:lnSpc>
                <a:spcPct val="150000"/>
              </a:lnSpc>
              <a:spcBef>
                <a:spcPts val="0"/>
              </a:spcBef>
              <a:spcAft>
                <a:spcPts val="0"/>
              </a:spcAft>
              <a:buClr>
                <a:srgbClr val="000000"/>
              </a:buClr>
              <a:buSzPts val="2000"/>
              <a:buChar char="•"/>
            </a:pPr>
            <a:r>
              <a:rPr lang="en-GB" sz="2000">
                <a:solidFill>
                  <a:srgbClr val="000000"/>
                </a:solidFill>
              </a:rPr>
              <a:t>Given a dataset containing information about individuals' demographics, medical history, lifestyle factors, and possibly genetic data.</a:t>
            </a:r>
            <a:endParaRPr sz="2000"/>
          </a:p>
          <a:p>
            <a:pPr indent="-203200" lvl="0" marL="228600" rtl="0" algn="just">
              <a:lnSpc>
                <a:spcPct val="150000"/>
              </a:lnSpc>
              <a:spcBef>
                <a:spcPts val="1000"/>
              </a:spcBef>
              <a:spcAft>
                <a:spcPts val="0"/>
              </a:spcAft>
              <a:buClr>
                <a:srgbClr val="000000"/>
              </a:buClr>
              <a:buSzPts val="2000"/>
              <a:buChar char="•"/>
            </a:pPr>
            <a:r>
              <a:rPr lang="en-GB" sz="2000">
                <a:solidFill>
                  <a:srgbClr val="000000"/>
                </a:solidFill>
              </a:rPr>
              <a:t> The task is to build a machine learning model that can predict the likelihood of an individual developing cardiovascular disease (CVD) accurately</a:t>
            </a:r>
            <a:endParaRPr sz="2000">
              <a:solidFill>
                <a:srgbClr val="000000"/>
              </a:solidFill>
            </a:endParaRPr>
          </a:p>
        </p:txBody>
      </p:sp>
      <p:pic>
        <p:nvPicPr>
          <p:cNvPr descr="Question mark on green pastel background" id="133" name="Google Shape;133;p17"/>
          <p:cNvPicPr preferRelativeResize="0"/>
          <p:nvPr/>
        </p:nvPicPr>
        <p:blipFill rotWithShape="1">
          <a:blip r:embed="rId3">
            <a:alphaModFix/>
          </a:blip>
          <a:srcRect b="4" l="24772" r="3" t="0"/>
          <a:stretch/>
        </p:blipFill>
        <p:spPr>
          <a:xfrm>
            <a:off x="6907588" y="10"/>
            <a:ext cx="5282889" cy="685799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
        <p:nvSpPr>
          <p:cNvPr id="134" name="Google Shape;13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18"/>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1" name="Google Shape;141;p18"/>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2" name="Google Shape;142;p1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GB" sz="4000"/>
              <a:t>3.SCOPE</a:t>
            </a:r>
            <a:endParaRPr/>
          </a:p>
        </p:txBody>
      </p:sp>
      <p:sp>
        <p:nvSpPr>
          <p:cNvPr id="143" name="Google Shape;143;p18"/>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4" name="Google Shape;144;p18"/>
          <p:cNvSpPr txBox="1"/>
          <p:nvPr>
            <p:ph idx="1" type="body"/>
          </p:nvPr>
        </p:nvSpPr>
        <p:spPr>
          <a:xfrm>
            <a:off x="1014925" y="2634249"/>
            <a:ext cx="10168200" cy="34134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00000"/>
              </a:buClr>
              <a:buSzPts val="2400"/>
              <a:buChar char="•"/>
            </a:pPr>
            <a:r>
              <a:rPr lang="en-GB" sz="2000">
                <a:solidFill>
                  <a:srgbClr val="000000"/>
                </a:solidFill>
                <a:latin typeface="Arial"/>
                <a:ea typeface="Arial"/>
                <a:cs typeface="Arial"/>
                <a:sym typeface="Arial"/>
              </a:rPr>
              <a:t>Healthcare Providers Physicians, nurses, and other healthcare professionals can use machine learning predictions to make more informed decisions about patient care. </a:t>
            </a:r>
            <a:endParaRPr sz="2000">
              <a:solidFill>
                <a:srgbClr val="000000"/>
              </a:solidFill>
            </a:endParaRPr>
          </a:p>
          <a:p>
            <a:pPr indent="-228600" lvl="0" marL="228600" rtl="0" algn="just">
              <a:lnSpc>
                <a:spcPct val="150000"/>
              </a:lnSpc>
              <a:spcBef>
                <a:spcPts val="0"/>
              </a:spcBef>
              <a:spcAft>
                <a:spcPts val="0"/>
              </a:spcAft>
              <a:buClr>
                <a:srgbClr val="000000"/>
              </a:buClr>
              <a:buSzPts val="2400"/>
              <a:buChar char="•"/>
            </a:pPr>
            <a:r>
              <a:rPr lang="en-GB" sz="2000">
                <a:solidFill>
                  <a:srgbClr val="000000"/>
                </a:solidFill>
              </a:rPr>
              <a:t>Individual users can also benefit from machine learning model and web application in managing their health and making informed decisions. </a:t>
            </a:r>
            <a:endParaRPr sz="2000">
              <a:solidFill>
                <a:srgbClr val="000000"/>
              </a:solidFill>
            </a:endParaRPr>
          </a:p>
        </p:txBody>
      </p:sp>
      <p:sp>
        <p:nvSpPr>
          <p:cNvPr id="145" name="Google Shape;14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19"/>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2" name="Google Shape;152;p19"/>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3" name="Google Shape;153;p1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GB" sz="4000"/>
              <a:t>4.INTRODUCTION</a:t>
            </a:r>
            <a:endParaRPr/>
          </a:p>
        </p:txBody>
      </p:sp>
      <p:sp>
        <p:nvSpPr>
          <p:cNvPr id="154" name="Google Shape;154;p19"/>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5" name="Google Shape;155;p19"/>
          <p:cNvSpPr txBox="1"/>
          <p:nvPr>
            <p:ph idx="1" type="body"/>
          </p:nvPr>
        </p:nvSpPr>
        <p:spPr>
          <a:xfrm>
            <a:off x="1014925" y="2485425"/>
            <a:ext cx="10168200" cy="3562200"/>
          </a:xfrm>
          <a:prstGeom prst="rect">
            <a:avLst/>
          </a:prstGeom>
          <a:noFill/>
          <a:ln>
            <a:noFill/>
          </a:ln>
        </p:spPr>
        <p:txBody>
          <a:bodyPr anchorCtr="0" anchor="t" bIns="45700" lIns="91425" spcFirstLastPara="1" rIns="91425" wrap="square" tIns="45700">
            <a:normAutofit lnSpcReduction="20000"/>
          </a:bodyPr>
          <a:lstStyle/>
          <a:p>
            <a:pPr indent="-203200" lvl="0" marL="228600" rtl="0" algn="just">
              <a:lnSpc>
                <a:spcPct val="150000"/>
              </a:lnSpc>
              <a:spcBef>
                <a:spcPts val="0"/>
              </a:spcBef>
              <a:spcAft>
                <a:spcPts val="0"/>
              </a:spcAft>
              <a:buClr>
                <a:schemeClr val="dk1"/>
              </a:buClr>
              <a:buSzPts val="2000"/>
              <a:buChar char="•"/>
            </a:pPr>
            <a:r>
              <a:rPr lang="en-GB" sz="2000"/>
              <a:t>As per WHO CVD is the most deadliest disease almost 1/3rd of all deaths are caused due to cardiovascular disease it takes over 17 million lives over a year </a:t>
            </a:r>
            <a:r>
              <a:rPr lang="en-GB" sz="2000" u="sng">
                <a:solidFill>
                  <a:schemeClr val="hlink"/>
                </a:solidFill>
                <a:latin typeface="Arial"/>
                <a:ea typeface="Arial"/>
                <a:cs typeface="Arial"/>
                <a:sym typeface="Arial"/>
                <a:hlinkClick r:id="rId3"/>
              </a:rPr>
              <a:t>[1]</a:t>
            </a:r>
            <a:r>
              <a:rPr lang="en-GB" sz="2000"/>
              <a:t>.</a:t>
            </a:r>
            <a:endParaRPr sz="2000"/>
          </a:p>
          <a:p>
            <a:pPr indent="-203200" lvl="0" marL="228600" rtl="0" algn="just">
              <a:lnSpc>
                <a:spcPct val="150000"/>
              </a:lnSpc>
              <a:spcBef>
                <a:spcPts val="1000"/>
              </a:spcBef>
              <a:spcAft>
                <a:spcPts val="0"/>
              </a:spcAft>
              <a:buClr>
                <a:schemeClr val="dk1"/>
              </a:buClr>
              <a:buSzPts val="2000"/>
              <a:buChar char="•"/>
            </a:pPr>
            <a:r>
              <a:rPr lang="en-GB" sz="2000"/>
              <a:t>In the year 2023 it took over 20.5 million lives. advance knowledge can help us to prevent deaths caused by cardiovascular diseases </a:t>
            </a:r>
            <a:r>
              <a:rPr lang="en-GB" sz="2000" u="sng">
                <a:solidFill>
                  <a:schemeClr val="hlink"/>
                </a:solidFill>
                <a:latin typeface="Arial"/>
                <a:ea typeface="Arial"/>
                <a:cs typeface="Arial"/>
                <a:sym typeface="Arial"/>
                <a:hlinkClick r:id="rId4"/>
              </a:rPr>
              <a:t>[2]</a:t>
            </a:r>
            <a:r>
              <a:rPr lang="en-GB" sz="2000"/>
              <a:t>.</a:t>
            </a:r>
            <a:endParaRPr sz="2000"/>
          </a:p>
          <a:p>
            <a:pPr indent="-203200" lvl="0" marL="228600" rtl="0" algn="just">
              <a:lnSpc>
                <a:spcPct val="150000"/>
              </a:lnSpc>
              <a:spcBef>
                <a:spcPts val="1000"/>
              </a:spcBef>
              <a:spcAft>
                <a:spcPts val="0"/>
              </a:spcAft>
              <a:buClr>
                <a:schemeClr val="dk1"/>
              </a:buClr>
              <a:buSzPts val="2000"/>
              <a:buChar char="•"/>
            </a:pPr>
            <a:r>
              <a:rPr lang="en-GB" sz="2000"/>
              <a:t>To identify cardiac diseases there are symptoms like chest pain, chest pressure, shortness of breathing, fainting.</a:t>
            </a:r>
            <a:endParaRPr sz="2000"/>
          </a:p>
          <a:p>
            <a:pPr indent="-203200" lvl="0" marL="228600" rtl="0" algn="just">
              <a:lnSpc>
                <a:spcPct val="150000"/>
              </a:lnSpc>
              <a:spcBef>
                <a:spcPts val="1000"/>
              </a:spcBef>
              <a:spcAft>
                <a:spcPts val="0"/>
              </a:spcAft>
              <a:buClr>
                <a:schemeClr val="dk1"/>
              </a:buClr>
              <a:buSzPts val="2000"/>
              <a:buChar char="•"/>
            </a:pPr>
            <a:r>
              <a:rPr lang="en-GB" sz="2000"/>
              <a:t>There are different types  of cardiovascular diseases like coronary heart disease, peripheral heart disease, stroke, heart failure .</a:t>
            </a:r>
            <a:endParaRPr sz="2000"/>
          </a:p>
        </p:txBody>
      </p:sp>
      <p:sp>
        <p:nvSpPr>
          <p:cNvPr id="156" name="Google Shape;15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Close-up of open book against blurred bookshelf background" id="162" name="Google Shape;162;p20"/>
          <p:cNvPicPr preferRelativeResize="0"/>
          <p:nvPr/>
        </p:nvPicPr>
        <p:blipFill rotWithShape="1">
          <a:blip r:embed="rId3">
            <a:alphaModFix/>
          </a:blip>
          <a:srcRect b="0" l="186" r="23111" t="9091"/>
          <a:stretch/>
        </p:blipFill>
        <p:spPr>
          <a:xfrm>
            <a:off x="3523488" y="10"/>
            <a:ext cx="8668512" cy="6857990"/>
          </a:xfrm>
          <a:prstGeom prst="rect">
            <a:avLst/>
          </a:prstGeom>
          <a:noFill/>
          <a:ln>
            <a:noFill/>
          </a:ln>
        </p:spPr>
      </p:pic>
      <p:sp>
        <p:nvSpPr>
          <p:cNvPr id="163" name="Google Shape;163;p20"/>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20"/>
          <p:cNvSpPr txBox="1"/>
          <p:nvPr>
            <p:ph type="title"/>
          </p:nvPr>
        </p:nvSpPr>
        <p:spPr>
          <a:xfrm>
            <a:off x="477981"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Play"/>
              <a:buNone/>
            </a:pPr>
            <a:r>
              <a:rPr lang="en-GB" sz="4800">
                <a:solidFill>
                  <a:schemeClr val="lt1"/>
                </a:solidFill>
              </a:rPr>
              <a:t>5.LITERATURE REVIEW</a:t>
            </a:r>
            <a:endParaRPr/>
          </a:p>
        </p:txBody>
      </p:sp>
      <p:sp>
        <p:nvSpPr>
          <p:cNvPr id="165" name="Google Shape;165;p20"/>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6" name="Google Shape;166;p20"/>
          <p:cNvSpPr/>
          <p:nvPr/>
        </p:nvSpPr>
        <p:spPr>
          <a:xfrm>
            <a:off x="481029" y="4546920"/>
            <a:ext cx="3977640" cy="1828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1"/>
          <p:cNvSpPr/>
          <p:nvPr/>
        </p:nvSpPr>
        <p:spPr>
          <a:xfrm>
            <a:off x="3049"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2" name="Google Shape;172;p21"/>
          <p:cNvSpPr/>
          <p:nvPr/>
        </p:nvSpPr>
        <p:spPr>
          <a:xfrm>
            <a:off x="-1" y="0"/>
            <a:ext cx="7390263"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p21"/>
          <p:cNvSpPr txBox="1"/>
          <p:nvPr/>
        </p:nvSpPr>
        <p:spPr>
          <a:xfrm>
            <a:off x="664950" y="826700"/>
            <a:ext cx="10998900" cy="5529600"/>
          </a:xfrm>
          <a:prstGeom prst="rect">
            <a:avLst/>
          </a:prstGeom>
          <a:noFill/>
          <a:ln>
            <a:noFill/>
          </a:ln>
        </p:spPr>
        <p:txBody>
          <a:bodyPr anchorCtr="0" anchor="t" bIns="45700" lIns="91425" spcFirstLastPara="1" rIns="91425" wrap="square" tIns="45700">
            <a:noAutofit/>
          </a:bodyPr>
          <a:lstStyle/>
          <a:p>
            <a:pPr indent="-355600" lvl="0" marL="457200" marR="0" rtl="0" algn="just">
              <a:lnSpc>
                <a:spcPct val="150000"/>
              </a:lnSpc>
              <a:spcBef>
                <a:spcPts val="0"/>
              </a:spcBef>
              <a:spcAft>
                <a:spcPts val="0"/>
              </a:spcAft>
              <a:buClr>
                <a:schemeClr val="dk1"/>
              </a:buClr>
              <a:buSzPts val="2000"/>
              <a:buChar char="❖"/>
            </a:pPr>
            <a:r>
              <a:rPr i="1" lang="en-GB" sz="2000">
                <a:solidFill>
                  <a:schemeClr val="dk1"/>
                </a:solidFill>
              </a:rPr>
              <a:t>Vickey Singh et al[3]</a:t>
            </a:r>
            <a:r>
              <a:rPr lang="en-GB" sz="2000">
                <a:solidFill>
                  <a:schemeClr val="dk1"/>
                </a:solidFill>
              </a:rPr>
              <a:t> </a:t>
            </a:r>
            <a:r>
              <a:rPr lang="en-GB" sz="2000">
                <a:solidFill>
                  <a:schemeClr val="dk1"/>
                </a:solidFill>
              </a:rPr>
              <a:t>In their research work, they have applied machine learning algorithms  to them CVD dataset and proposed a recommendation system based on basic information like age, </a:t>
            </a:r>
            <a:r>
              <a:rPr lang="en-GB" sz="2000">
                <a:solidFill>
                  <a:schemeClr val="dk1"/>
                </a:solidFill>
              </a:rPr>
              <a:t>cholesterol</a:t>
            </a:r>
            <a:r>
              <a:rPr lang="en-GB" sz="2000">
                <a:solidFill>
                  <a:schemeClr val="dk1"/>
                </a:solidFill>
              </a:rPr>
              <a:t> level, blood pressure. This research gives an accuracy of 88%.</a:t>
            </a:r>
            <a:endParaRPr sz="2000"/>
          </a:p>
          <a:p>
            <a:pPr indent="0" lvl="0" marL="457200" marR="0" rtl="0" algn="just">
              <a:lnSpc>
                <a:spcPct val="150000"/>
              </a:lnSpc>
              <a:spcBef>
                <a:spcPts val="0"/>
              </a:spcBef>
              <a:spcAft>
                <a:spcPts val="0"/>
              </a:spcAft>
              <a:buNone/>
            </a:pPr>
            <a:r>
              <a:t/>
            </a:r>
            <a:endParaRPr sz="2000"/>
          </a:p>
          <a:p>
            <a:pPr indent="-355600" lvl="0" marL="457200" marR="0" rtl="0" algn="just">
              <a:lnSpc>
                <a:spcPct val="150000"/>
              </a:lnSpc>
              <a:spcBef>
                <a:spcPts val="600"/>
              </a:spcBef>
              <a:spcAft>
                <a:spcPts val="0"/>
              </a:spcAft>
              <a:buClr>
                <a:schemeClr val="dk1"/>
              </a:buClr>
              <a:buSzPts val="2000"/>
              <a:buChar char="❖"/>
            </a:pPr>
            <a:r>
              <a:rPr i="1" lang="en-GB" sz="2000">
                <a:solidFill>
                  <a:schemeClr val="dk1"/>
                </a:solidFill>
              </a:rPr>
              <a:t>Karthikeyan et al[4]</a:t>
            </a:r>
            <a:r>
              <a:rPr lang="en-GB" sz="2000">
                <a:solidFill>
                  <a:schemeClr val="dk1"/>
                </a:solidFill>
              </a:rPr>
              <a:t>They have researched the probability of cardiac arrest based on various regulated or unregulated variables in specific data set machine learning algorithms. implementation of help Vector Machine, Random Forest , Decision Tree, Logistic Regression and Artificial Neural Network algorithm on a </a:t>
            </a:r>
            <a:r>
              <a:rPr lang="en-GB" sz="2000">
                <a:solidFill>
                  <a:schemeClr val="dk1"/>
                </a:solidFill>
                <a:latin typeface="Arial"/>
                <a:ea typeface="Arial"/>
                <a:cs typeface="Arial"/>
                <a:sym typeface="Arial"/>
              </a:rPr>
              <a:t>dataset, it was observed that the Artificial Neural Network precision is higher (~85%) to predict the frequency of cardiac arrest.</a:t>
            </a:r>
            <a:endParaRPr sz="2000"/>
          </a:p>
          <a:p>
            <a:pPr indent="0" lvl="0" marL="0" marR="0" rtl="0" algn="l">
              <a:lnSpc>
                <a:spcPct val="90000"/>
              </a:lnSpc>
              <a:spcBef>
                <a:spcPts val="600"/>
              </a:spcBef>
              <a:spcAft>
                <a:spcPts val="0"/>
              </a:spcAft>
              <a:buNone/>
            </a:pPr>
            <a:r>
              <a:t/>
            </a:r>
            <a:endParaRPr sz="2000">
              <a:solidFill>
                <a:schemeClr val="dk1"/>
              </a:solidFill>
              <a:latin typeface="Arial"/>
              <a:ea typeface="Arial"/>
              <a:cs typeface="Arial"/>
              <a:sym typeface="Arial"/>
            </a:endParaRPr>
          </a:p>
          <a:p>
            <a:pPr indent="0" lvl="0" marL="0" marR="0" rtl="0" algn="l">
              <a:lnSpc>
                <a:spcPct val="90000"/>
              </a:lnSpc>
              <a:spcBef>
                <a:spcPts val="600"/>
              </a:spcBef>
              <a:spcAft>
                <a:spcPts val="0"/>
              </a:spcAft>
              <a:buNone/>
            </a:pPr>
            <a:r>
              <a:t/>
            </a:r>
            <a:endParaRPr sz="2000">
              <a:solidFill>
                <a:schemeClr val="dk1"/>
              </a:solidFill>
              <a:latin typeface="Arial"/>
              <a:ea typeface="Arial"/>
              <a:cs typeface="Arial"/>
              <a:sym typeface="Arial"/>
            </a:endParaRPr>
          </a:p>
          <a:p>
            <a:pPr indent="63500" lvl="0" marL="0" marR="0" rtl="0" algn="l">
              <a:lnSpc>
                <a:spcPct val="90000"/>
              </a:lnSpc>
              <a:spcBef>
                <a:spcPts val="600"/>
              </a:spcBef>
              <a:spcAft>
                <a:spcPts val="0"/>
              </a:spcAft>
              <a:buClr>
                <a:schemeClr val="dk1"/>
              </a:buClr>
              <a:buSzPts val="1000"/>
              <a:buFont typeface="Arial"/>
              <a:buNone/>
            </a:pPr>
            <a:r>
              <a:t/>
            </a:r>
            <a:endParaRPr sz="1000">
              <a:solidFill>
                <a:schemeClr val="dk1"/>
              </a:solidFill>
              <a:latin typeface="Arial"/>
              <a:ea typeface="Arial"/>
              <a:cs typeface="Arial"/>
              <a:sym typeface="Arial"/>
            </a:endParaRPr>
          </a:p>
          <a:p>
            <a:pPr indent="63500" lvl="0" marL="0" marR="0" rtl="0" algn="l">
              <a:lnSpc>
                <a:spcPct val="90000"/>
              </a:lnSpc>
              <a:spcBef>
                <a:spcPts val="600"/>
              </a:spcBef>
              <a:spcAft>
                <a:spcPts val="0"/>
              </a:spcAft>
              <a:buClr>
                <a:schemeClr val="dk1"/>
              </a:buClr>
              <a:buSzPts val="1000"/>
              <a:buFont typeface="Arial"/>
              <a:buNone/>
            </a:pPr>
            <a:r>
              <a:t/>
            </a:r>
            <a:endParaRPr sz="1000">
              <a:solidFill>
                <a:schemeClr val="dk1"/>
              </a:solidFill>
              <a:latin typeface="Arial"/>
              <a:ea typeface="Arial"/>
              <a:cs typeface="Arial"/>
              <a:sym typeface="Arial"/>
            </a:endParaRPr>
          </a:p>
          <a:p>
            <a:pPr indent="63500" lvl="0" marL="0" marR="0" rtl="0" algn="l">
              <a:lnSpc>
                <a:spcPct val="90000"/>
              </a:lnSpc>
              <a:spcBef>
                <a:spcPts val="600"/>
              </a:spcBef>
              <a:spcAft>
                <a:spcPts val="0"/>
              </a:spcAft>
              <a:buClr>
                <a:schemeClr val="dk1"/>
              </a:buClr>
              <a:buSzPts val="1000"/>
              <a:buFont typeface="Arial"/>
              <a:buNone/>
            </a:pPr>
            <a:r>
              <a:t/>
            </a:r>
            <a:endParaRPr sz="1000">
              <a:solidFill>
                <a:schemeClr val="dk1"/>
              </a:solidFill>
              <a:latin typeface="Arial"/>
              <a:ea typeface="Arial"/>
              <a:cs typeface="Arial"/>
              <a:sym typeface="Arial"/>
            </a:endParaRPr>
          </a:p>
          <a:p>
            <a:pPr indent="63500" lvl="0" marL="0" marR="0" rtl="0" algn="l">
              <a:lnSpc>
                <a:spcPct val="90000"/>
              </a:lnSpc>
              <a:spcBef>
                <a:spcPts val="600"/>
              </a:spcBef>
              <a:spcAft>
                <a:spcPts val="0"/>
              </a:spcAft>
              <a:buClr>
                <a:schemeClr val="dk1"/>
              </a:buClr>
              <a:buSzPts val="1000"/>
              <a:buFont typeface="Arial"/>
              <a:buNone/>
            </a:pPr>
            <a:r>
              <a:t/>
            </a:r>
            <a:endParaRPr sz="1000">
              <a:solidFill>
                <a:schemeClr val="dk1"/>
              </a:solidFill>
              <a:latin typeface="Arial"/>
              <a:ea typeface="Arial"/>
              <a:cs typeface="Arial"/>
              <a:sym typeface="Arial"/>
            </a:endParaRPr>
          </a:p>
        </p:txBody>
      </p:sp>
      <p:sp>
        <p:nvSpPr>
          <p:cNvPr id="174" name="Google Shape;17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