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64"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23205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C743F4-8769-40B4-85DF-6CB8DE9F66AA}" type="datetimeFigureOut">
              <a:rPr lang="en-US" smtClean="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409154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C743F4-8769-40B4-85DF-6CB8DE9F66AA}" type="datetimeFigureOut">
              <a:rPr lang="en-US" smtClean="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536901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C743F4-8769-40B4-85DF-6CB8DE9F66AA}" type="datetimeFigureOut">
              <a:rPr lang="en-US" smtClean="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2BD96E-3838-45D2-9031-D3AF67C920A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92782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C743F4-8769-40B4-85DF-6CB8DE9F66AA}" type="datetimeFigureOut">
              <a:rPr lang="en-US" smtClean="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039421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C743F4-8769-40B4-85DF-6CB8DE9F66AA}" type="datetimeFigureOut">
              <a:rPr lang="en-US" smtClean="0"/>
              <a:pPr/>
              <a:t>12/10/2022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461685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C743F4-8769-40B4-85DF-6CB8DE9F66AA}" type="datetimeFigureOut">
              <a:rPr lang="en-US" smtClean="0"/>
              <a:pPr/>
              <a:t>12/10/2022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778511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83838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11132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789073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743F4-8769-40B4-85DF-6CB8DE9F66AA}" type="datetimeFigureOut">
              <a:rPr lang="en-US" smtClean="0"/>
              <a:t>12/10/2022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125265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C743F4-8769-40B4-85DF-6CB8DE9F66AA}" type="datetimeFigureOut">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588043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C743F4-8769-40B4-85DF-6CB8DE9F66AA}" type="datetimeFigureOut">
              <a:rPr lang="en-US" smtClean="0"/>
              <a:t>12/10/2022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992165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C743F4-8769-40B4-85DF-6CB8DE9F66AA}" type="datetimeFigureOut">
              <a:rPr lang="en-US" smtClean="0"/>
              <a:t>12/10/2022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0068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C743F4-8769-40B4-85DF-6CB8DE9F66AA}" type="datetimeFigureOut">
              <a:rPr lang="en-US" smtClean="0"/>
              <a:t>12/10/2022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43945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C743F4-8769-40B4-85DF-6CB8DE9F66AA}" type="datetimeFigureOut">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095485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C743F4-8769-40B4-85DF-6CB8DE9F66AA}" type="datetimeFigureOut">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880258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EC743F4-8769-40B4-85DF-6CB8DE9F66AA}" type="datetimeFigureOut">
              <a:rPr lang="en-US" smtClean="0"/>
              <a:pPr/>
              <a:t>12/10/2022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650096680"/>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2AD55-4609-27BE-4AFE-789CEF0583DC}"/>
              </a:ext>
            </a:extLst>
          </p:cNvPr>
          <p:cNvSpPr>
            <a:spLocks noGrp="1"/>
          </p:cNvSpPr>
          <p:nvPr>
            <p:ph type="ctrTitle"/>
          </p:nvPr>
        </p:nvSpPr>
        <p:spPr>
          <a:xfrm>
            <a:off x="6316824" y="1079500"/>
            <a:ext cx="5365103" cy="2138400"/>
          </a:xfrm>
        </p:spPr>
        <p:txBody>
          <a:bodyPr>
            <a:normAutofit/>
          </a:bodyPr>
          <a:lstStyle/>
          <a:p>
            <a:r>
              <a:rPr lang="en-US" dirty="0"/>
              <a:t>Clinic Management System </a:t>
            </a:r>
          </a:p>
        </p:txBody>
      </p:sp>
      <p:sp>
        <p:nvSpPr>
          <p:cNvPr id="3" name="Subtitle 2">
            <a:extLst>
              <a:ext uri="{FF2B5EF4-FFF2-40B4-BE49-F238E27FC236}">
                <a16:creationId xmlns:a16="http://schemas.microsoft.com/office/drawing/2014/main" id="{FFE27ED9-C39F-C8D8-7ABB-783D8633A2E8}"/>
              </a:ext>
            </a:extLst>
          </p:cNvPr>
          <p:cNvSpPr>
            <a:spLocks noGrp="1"/>
          </p:cNvSpPr>
          <p:nvPr>
            <p:ph type="subTitle" idx="1"/>
          </p:nvPr>
        </p:nvSpPr>
        <p:spPr>
          <a:xfrm>
            <a:off x="7112369" y="4113213"/>
            <a:ext cx="4078800" cy="1655762"/>
          </a:xfrm>
        </p:spPr>
        <p:txBody>
          <a:bodyPr>
            <a:normAutofit fontScale="92500" lnSpcReduction="20000"/>
          </a:bodyPr>
          <a:lstStyle/>
          <a:p>
            <a:pPr algn="l">
              <a:lnSpc>
                <a:spcPct val="90000"/>
              </a:lnSpc>
            </a:pPr>
            <a:r>
              <a:rPr lang="en-US" dirty="0">
                <a:solidFill>
                  <a:schemeClr val="tx1">
                    <a:lumMod val="95000"/>
                    <a:lumOff val="5000"/>
                    <a:alpha val="60000"/>
                  </a:schemeClr>
                </a:solidFill>
              </a:rPr>
              <a:t>Submitted by:</a:t>
            </a:r>
            <a:br>
              <a:rPr lang="en-US" dirty="0">
                <a:solidFill>
                  <a:schemeClr val="tx1">
                    <a:lumMod val="95000"/>
                    <a:lumOff val="5000"/>
                    <a:alpha val="60000"/>
                  </a:schemeClr>
                </a:solidFill>
              </a:rPr>
            </a:br>
            <a:br>
              <a:rPr lang="en-US" dirty="0">
                <a:solidFill>
                  <a:schemeClr val="tx1">
                    <a:lumMod val="95000"/>
                    <a:lumOff val="5000"/>
                    <a:alpha val="60000"/>
                  </a:schemeClr>
                </a:solidFill>
              </a:rPr>
            </a:br>
            <a:r>
              <a:rPr lang="en-US" dirty="0">
                <a:solidFill>
                  <a:schemeClr val="tx1">
                    <a:lumMod val="95000"/>
                    <a:lumOff val="5000"/>
                    <a:alpha val="60000"/>
                  </a:schemeClr>
                </a:solidFill>
              </a:rPr>
              <a:t>Anvitha KS </a:t>
            </a:r>
            <a:br>
              <a:rPr lang="en-US" dirty="0">
                <a:solidFill>
                  <a:schemeClr val="tx1">
                    <a:lumMod val="95000"/>
                    <a:lumOff val="5000"/>
                    <a:alpha val="60000"/>
                  </a:schemeClr>
                </a:solidFill>
              </a:rPr>
            </a:br>
            <a:r>
              <a:rPr lang="en-US" dirty="0" err="1">
                <a:solidFill>
                  <a:schemeClr val="tx1">
                    <a:lumMod val="95000"/>
                    <a:lumOff val="5000"/>
                    <a:alpha val="60000"/>
                  </a:schemeClr>
                </a:solidFill>
              </a:rPr>
              <a:t>Sisira</a:t>
            </a:r>
            <a:r>
              <a:rPr lang="en-US" dirty="0">
                <a:solidFill>
                  <a:schemeClr val="tx1">
                    <a:lumMod val="95000"/>
                    <a:lumOff val="5000"/>
                    <a:alpha val="60000"/>
                  </a:schemeClr>
                </a:solidFill>
              </a:rPr>
              <a:t> </a:t>
            </a:r>
            <a:r>
              <a:rPr lang="en-US" dirty="0" err="1">
                <a:solidFill>
                  <a:schemeClr val="tx1">
                    <a:lumMod val="95000"/>
                    <a:lumOff val="5000"/>
                    <a:alpha val="60000"/>
                  </a:schemeClr>
                </a:solidFill>
              </a:rPr>
              <a:t>Pathakamuri</a:t>
            </a:r>
            <a:br>
              <a:rPr lang="en-US" dirty="0">
                <a:solidFill>
                  <a:schemeClr val="tx1">
                    <a:lumMod val="95000"/>
                    <a:lumOff val="5000"/>
                    <a:alpha val="60000"/>
                  </a:schemeClr>
                </a:solidFill>
              </a:rPr>
            </a:br>
            <a:br>
              <a:rPr lang="en-US" dirty="0">
                <a:solidFill>
                  <a:schemeClr val="tx1">
                    <a:lumMod val="95000"/>
                    <a:lumOff val="5000"/>
                    <a:alpha val="60000"/>
                  </a:schemeClr>
                </a:solidFill>
              </a:rPr>
            </a:br>
            <a:r>
              <a:rPr lang="en-US" sz="1500" dirty="0"/>
              <a:t>School of Information Studies-Applied Data Science </a:t>
            </a:r>
          </a:p>
          <a:p>
            <a:endParaRPr lang="en-US" dirty="0">
              <a:solidFill>
                <a:schemeClr val="tx1">
                  <a:lumMod val="95000"/>
                  <a:lumOff val="5000"/>
                  <a:alpha val="60000"/>
                </a:schemeClr>
              </a:solidFill>
            </a:endParaRPr>
          </a:p>
        </p:txBody>
      </p:sp>
      <p:pic>
        <p:nvPicPr>
          <p:cNvPr id="4" name="Picture 3" descr="Network Technology Background">
            <a:extLst>
              <a:ext uri="{FF2B5EF4-FFF2-40B4-BE49-F238E27FC236}">
                <a16:creationId xmlns:a16="http://schemas.microsoft.com/office/drawing/2014/main" id="{D4C691EC-F9BE-4F33-C9F2-4C99616FE6C7}"/>
              </a:ext>
            </a:extLst>
          </p:cNvPr>
          <p:cNvPicPr>
            <a:picLocks noChangeAspect="1"/>
          </p:cNvPicPr>
          <p:nvPr/>
        </p:nvPicPr>
        <p:blipFill rotWithShape="1">
          <a:blip r:embed="rId2"/>
          <a:srcRect l="41205" r="6884" b="-1"/>
          <a:stretch/>
        </p:blipFill>
        <p:spPr>
          <a:xfrm>
            <a:off x="20" y="10"/>
            <a:ext cx="6111518" cy="6857990"/>
          </a:xfrm>
          <a:prstGeom prst="rect">
            <a:avLst/>
          </a:prstGeom>
        </p:spPr>
      </p:pic>
    </p:spTree>
    <p:extLst>
      <p:ext uri="{BB962C8B-B14F-4D97-AF65-F5344CB8AC3E}">
        <p14:creationId xmlns:p14="http://schemas.microsoft.com/office/powerpoint/2010/main" val="3556214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144EE-463E-2648-3987-9295ABFCEF64}"/>
              </a:ext>
            </a:extLst>
          </p:cNvPr>
          <p:cNvSpPr>
            <a:spLocks noGrp="1"/>
          </p:cNvSpPr>
          <p:nvPr>
            <p:ph type="title"/>
          </p:nvPr>
        </p:nvSpPr>
        <p:spPr>
          <a:xfrm>
            <a:off x="158620" y="609600"/>
            <a:ext cx="3974842" cy="5968482"/>
          </a:xfrm>
        </p:spPr>
        <p:txBody>
          <a:bodyPr/>
          <a:lstStyle/>
          <a:p>
            <a:r>
              <a:rPr lang="en-US" dirty="0"/>
              <a:t>Creating the DOCTOR and APPOINTMENT TABLE and </a:t>
            </a:r>
            <a:br>
              <a:rPr lang="en-US" dirty="0"/>
            </a:br>
            <a:r>
              <a:rPr lang="en-US" dirty="0"/>
              <a:t>after Inserting values</a:t>
            </a:r>
          </a:p>
        </p:txBody>
      </p:sp>
      <p:pic>
        <p:nvPicPr>
          <p:cNvPr id="5" name="Content Placeholder 4">
            <a:extLst>
              <a:ext uri="{FF2B5EF4-FFF2-40B4-BE49-F238E27FC236}">
                <a16:creationId xmlns:a16="http://schemas.microsoft.com/office/drawing/2014/main" id="{2FD3131E-6A5C-254E-7414-5740E31B1848}"/>
              </a:ext>
            </a:extLst>
          </p:cNvPr>
          <p:cNvPicPr>
            <a:picLocks noGrp="1" noChangeAspect="1"/>
          </p:cNvPicPr>
          <p:nvPr>
            <p:ph idx="1"/>
          </p:nvPr>
        </p:nvPicPr>
        <p:blipFill>
          <a:blip r:embed="rId2"/>
          <a:stretch>
            <a:fillRect/>
          </a:stretch>
        </p:blipFill>
        <p:spPr>
          <a:xfrm>
            <a:off x="4348163" y="609600"/>
            <a:ext cx="7324725" cy="5968482"/>
          </a:xfrm>
        </p:spPr>
      </p:pic>
    </p:spTree>
    <p:extLst>
      <p:ext uri="{BB962C8B-B14F-4D97-AF65-F5344CB8AC3E}">
        <p14:creationId xmlns:p14="http://schemas.microsoft.com/office/powerpoint/2010/main" val="235264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E4F28-3CC6-30D7-4DDA-5BCDE85540B0}"/>
              </a:ext>
            </a:extLst>
          </p:cNvPr>
          <p:cNvSpPr>
            <a:spLocks noGrp="1"/>
          </p:cNvSpPr>
          <p:nvPr>
            <p:ph type="title"/>
          </p:nvPr>
        </p:nvSpPr>
        <p:spPr>
          <a:xfrm>
            <a:off x="485191" y="609600"/>
            <a:ext cx="3041779" cy="5847184"/>
          </a:xfrm>
        </p:spPr>
        <p:txBody>
          <a:bodyPr>
            <a:normAutofit/>
          </a:bodyPr>
          <a:lstStyle/>
          <a:p>
            <a:r>
              <a:rPr lang="en-US" dirty="0"/>
              <a:t>Creating the LAB TEST and MEDICINE TABLE and </a:t>
            </a:r>
            <a:br>
              <a:rPr lang="en-US" dirty="0"/>
            </a:br>
            <a:r>
              <a:rPr lang="en-US" dirty="0"/>
              <a:t>after Inserting values</a:t>
            </a:r>
          </a:p>
        </p:txBody>
      </p:sp>
      <p:pic>
        <p:nvPicPr>
          <p:cNvPr id="5" name="Content Placeholder 4">
            <a:extLst>
              <a:ext uri="{FF2B5EF4-FFF2-40B4-BE49-F238E27FC236}">
                <a16:creationId xmlns:a16="http://schemas.microsoft.com/office/drawing/2014/main" id="{5FAB4BC4-003A-1A32-705E-0061E5335ADF}"/>
              </a:ext>
            </a:extLst>
          </p:cNvPr>
          <p:cNvPicPr>
            <a:picLocks noGrp="1" noChangeAspect="1"/>
          </p:cNvPicPr>
          <p:nvPr>
            <p:ph idx="1"/>
          </p:nvPr>
        </p:nvPicPr>
        <p:blipFill>
          <a:blip r:embed="rId2"/>
          <a:stretch>
            <a:fillRect/>
          </a:stretch>
        </p:blipFill>
        <p:spPr>
          <a:xfrm>
            <a:off x="3857625" y="462058"/>
            <a:ext cx="7941729" cy="6113367"/>
          </a:xfrm>
        </p:spPr>
      </p:pic>
    </p:spTree>
    <p:extLst>
      <p:ext uri="{BB962C8B-B14F-4D97-AF65-F5344CB8AC3E}">
        <p14:creationId xmlns:p14="http://schemas.microsoft.com/office/powerpoint/2010/main" val="639595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D2078-B7E1-356B-FB10-FDC76824AED2}"/>
              </a:ext>
            </a:extLst>
          </p:cNvPr>
          <p:cNvSpPr>
            <a:spLocks noGrp="1"/>
          </p:cNvSpPr>
          <p:nvPr>
            <p:ph type="title"/>
          </p:nvPr>
        </p:nvSpPr>
        <p:spPr>
          <a:xfrm>
            <a:off x="83976" y="609600"/>
            <a:ext cx="2901819" cy="5445967"/>
          </a:xfrm>
        </p:spPr>
        <p:txBody>
          <a:bodyPr>
            <a:normAutofit/>
          </a:bodyPr>
          <a:lstStyle/>
          <a:p>
            <a:r>
              <a:rPr lang="en-US" dirty="0"/>
              <a:t>Creating the REPORTS and INSURANCE TABLE and </a:t>
            </a:r>
            <a:br>
              <a:rPr lang="en-US" dirty="0"/>
            </a:br>
            <a:r>
              <a:rPr lang="en-US" dirty="0"/>
              <a:t>after Inserting values</a:t>
            </a:r>
          </a:p>
        </p:txBody>
      </p:sp>
      <p:pic>
        <p:nvPicPr>
          <p:cNvPr id="5" name="Content Placeholder 4">
            <a:extLst>
              <a:ext uri="{FF2B5EF4-FFF2-40B4-BE49-F238E27FC236}">
                <a16:creationId xmlns:a16="http://schemas.microsoft.com/office/drawing/2014/main" id="{AFCB5CAC-982B-1FC1-2C1F-16744CB2F4BF}"/>
              </a:ext>
            </a:extLst>
          </p:cNvPr>
          <p:cNvPicPr>
            <a:picLocks noGrp="1" noChangeAspect="1"/>
          </p:cNvPicPr>
          <p:nvPr>
            <p:ph idx="1"/>
          </p:nvPr>
        </p:nvPicPr>
        <p:blipFill>
          <a:blip r:embed="rId2"/>
          <a:stretch>
            <a:fillRect/>
          </a:stretch>
        </p:blipFill>
        <p:spPr>
          <a:xfrm>
            <a:off x="3166881" y="534988"/>
            <a:ext cx="8707878" cy="5670550"/>
          </a:xfrm>
        </p:spPr>
      </p:pic>
    </p:spTree>
    <p:extLst>
      <p:ext uri="{BB962C8B-B14F-4D97-AF65-F5344CB8AC3E}">
        <p14:creationId xmlns:p14="http://schemas.microsoft.com/office/powerpoint/2010/main" val="1009651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953D8-6ABA-7862-FF24-5159CD6D88DD}"/>
              </a:ext>
            </a:extLst>
          </p:cNvPr>
          <p:cNvSpPr>
            <a:spLocks noGrp="1"/>
          </p:cNvSpPr>
          <p:nvPr>
            <p:ph type="title"/>
          </p:nvPr>
        </p:nvSpPr>
        <p:spPr/>
        <p:txBody>
          <a:bodyPr>
            <a:normAutofit/>
          </a:bodyPr>
          <a:lstStyle/>
          <a:p>
            <a:r>
              <a:rPr lang="en-US" dirty="0"/>
              <a:t>Creating the bills TABLE and </a:t>
            </a:r>
            <a:br>
              <a:rPr lang="en-US" dirty="0"/>
            </a:br>
            <a:r>
              <a:rPr lang="en-US" dirty="0"/>
              <a:t>after Inserting values</a:t>
            </a:r>
          </a:p>
        </p:txBody>
      </p:sp>
      <p:pic>
        <p:nvPicPr>
          <p:cNvPr id="5" name="Content Placeholder 4">
            <a:extLst>
              <a:ext uri="{FF2B5EF4-FFF2-40B4-BE49-F238E27FC236}">
                <a16:creationId xmlns:a16="http://schemas.microsoft.com/office/drawing/2014/main" id="{B194EDCA-F472-3088-F191-5591F1E7D4AC}"/>
              </a:ext>
            </a:extLst>
          </p:cNvPr>
          <p:cNvPicPr>
            <a:picLocks noGrp="1" noChangeAspect="1"/>
          </p:cNvPicPr>
          <p:nvPr>
            <p:ph idx="1"/>
          </p:nvPr>
        </p:nvPicPr>
        <p:blipFill>
          <a:blip r:embed="rId2"/>
          <a:stretch>
            <a:fillRect/>
          </a:stretch>
        </p:blipFill>
        <p:spPr>
          <a:xfrm>
            <a:off x="1019175" y="2095499"/>
            <a:ext cx="10096500" cy="4337061"/>
          </a:xfrm>
        </p:spPr>
      </p:pic>
    </p:spTree>
    <p:extLst>
      <p:ext uri="{BB962C8B-B14F-4D97-AF65-F5344CB8AC3E}">
        <p14:creationId xmlns:p14="http://schemas.microsoft.com/office/powerpoint/2010/main" val="3056299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A70C-ACA8-39AF-2BB4-C31F2AA48075}"/>
              </a:ext>
            </a:extLst>
          </p:cNvPr>
          <p:cNvSpPr>
            <a:spLocks noGrp="1"/>
          </p:cNvSpPr>
          <p:nvPr>
            <p:ph type="title"/>
          </p:nvPr>
        </p:nvSpPr>
        <p:spPr>
          <a:xfrm>
            <a:off x="612710" y="1617307"/>
            <a:ext cx="3564898" cy="3402562"/>
          </a:xfrm>
        </p:spPr>
        <p:txBody>
          <a:bodyPr/>
          <a:lstStyle/>
          <a:p>
            <a:r>
              <a:rPr lang="en-US" dirty="0">
                <a:solidFill>
                  <a:srgbClr val="FFFF00"/>
                </a:solidFill>
                <a:effectLst/>
                <a:latin typeface="Consolas" panose="020B0609020204030204" pitchFamily="49" charset="0"/>
              </a:rPr>
              <a:t>The stored procedure </a:t>
            </a:r>
            <a:r>
              <a:rPr lang="en-US" b="0" dirty="0">
                <a:solidFill>
                  <a:srgbClr val="FFFF00"/>
                </a:solidFill>
                <a:effectLst/>
                <a:latin typeface="Consolas" panose="020B0609020204030204" pitchFamily="49" charset="0"/>
              </a:rPr>
              <a:t>is created to calculate the total bill</a:t>
            </a:r>
            <a:endParaRPr lang="en-US" dirty="0">
              <a:solidFill>
                <a:srgbClr val="FFFF00"/>
              </a:solidFill>
            </a:endParaRPr>
          </a:p>
        </p:txBody>
      </p:sp>
      <p:sp>
        <p:nvSpPr>
          <p:cNvPr id="3" name="Content Placeholder 2">
            <a:extLst>
              <a:ext uri="{FF2B5EF4-FFF2-40B4-BE49-F238E27FC236}">
                <a16:creationId xmlns:a16="http://schemas.microsoft.com/office/drawing/2014/main" id="{4F3F0878-00AD-6E80-2325-CF97F388B29D}"/>
              </a:ext>
            </a:extLst>
          </p:cNvPr>
          <p:cNvSpPr>
            <a:spLocks noGrp="1"/>
          </p:cNvSpPr>
          <p:nvPr>
            <p:ph idx="1"/>
          </p:nvPr>
        </p:nvSpPr>
        <p:spPr>
          <a:xfrm>
            <a:off x="5383763" y="816322"/>
            <a:ext cx="6111551" cy="5004532"/>
          </a:xfrm>
        </p:spPr>
        <p:txBody>
          <a:bodyPr>
            <a:normAutofit/>
          </a:bodyPr>
          <a:lstStyle/>
          <a:p>
            <a:pPr marL="0" indent="0">
              <a:buNone/>
            </a:pPr>
            <a:br>
              <a:rPr lang="en-US" b="0" dirty="0">
                <a:solidFill>
                  <a:srgbClr val="008000"/>
                </a:solidFill>
                <a:effectLst/>
                <a:latin typeface="Consolas" panose="020B0609020204030204" pitchFamily="49" charset="0"/>
              </a:rPr>
            </a:br>
            <a:r>
              <a:rPr lang="en-US" b="0" dirty="0">
                <a:effectLst/>
                <a:latin typeface="Consolas" panose="020B0609020204030204" pitchFamily="49" charset="0"/>
              </a:rPr>
              <a:t>create procedure </a:t>
            </a:r>
            <a:r>
              <a:rPr lang="en-US" b="0" dirty="0" err="1">
                <a:effectLst/>
                <a:latin typeface="Consolas" panose="020B0609020204030204" pitchFamily="49" charset="0"/>
              </a:rPr>
              <a:t>update_bill_total_charge</a:t>
            </a:r>
            <a:r>
              <a:rPr lang="en-US" b="0" dirty="0">
                <a:effectLst/>
                <a:latin typeface="Consolas" panose="020B0609020204030204" pitchFamily="49" charset="0"/>
              </a:rPr>
              <a:t> as</a:t>
            </a:r>
          </a:p>
          <a:p>
            <a:pPr marL="0" indent="0">
              <a:buNone/>
            </a:pPr>
            <a:r>
              <a:rPr lang="en-US" b="0" dirty="0">
                <a:effectLst/>
                <a:latin typeface="Consolas" panose="020B0609020204030204" pitchFamily="49" charset="0"/>
              </a:rPr>
              <a:t>begin</a:t>
            </a:r>
          </a:p>
          <a:p>
            <a:pPr marL="0" indent="0">
              <a:buNone/>
            </a:pPr>
            <a:r>
              <a:rPr lang="en-US" b="0" dirty="0">
                <a:effectLst/>
                <a:latin typeface="Consolas" panose="020B0609020204030204" pitchFamily="49" charset="0"/>
              </a:rPr>
              <a:t>update bills set </a:t>
            </a:r>
            <a:r>
              <a:rPr lang="en-US" b="0" dirty="0" err="1">
                <a:effectLst/>
                <a:latin typeface="Consolas" panose="020B0609020204030204" pitchFamily="49" charset="0"/>
              </a:rPr>
              <a:t>bill_total_charge</a:t>
            </a:r>
            <a:r>
              <a:rPr lang="en-US" b="0" dirty="0">
                <a:effectLst/>
                <a:latin typeface="Consolas" panose="020B0609020204030204" pitchFamily="49" charset="0"/>
              </a:rPr>
              <a:t> = </a:t>
            </a:r>
            <a:r>
              <a:rPr lang="en-US" b="0" dirty="0" err="1">
                <a:effectLst/>
                <a:latin typeface="Consolas" panose="020B0609020204030204" pitchFamily="49" charset="0"/>
              </a:rPr>
              <a:t>bill_doc_charge</a:t>
            </a:r>
            <a:r>
              <a:rPr lang="en-US" b="0" dirty="0">
                <a:effectLst/>
                <a:latin typeface="Consolas" panose="020B0609020204030204" pitchFamily="49" charset="0"/>
              </a:rPr>
              <a:t> + </a:t>
            </a:r>
            <a:r>
              <a:rPr lang="en-US" b="0" dirty="0" err="1">
                <a:effectLst/>
                <a:latin typeface="Consolas" panose="020B0609020204030204" pitchFamily="49" charset="0"/>
              </a:rPr>
              <a:t>bill_medicine_charge</a:t>
            </a:r>
            <a:r>
              <a:rPr lang="en-US" b="0" dirty="0">
                <a:effectLst/>
                <a:latin typeface="Consolas" panose="020B0609020204030204" pitchFamily="49" charset="0"/>
              </a:rPr>
              <a:t> + </a:t>
            </a:r>
            <a:r>
              <a:rPr lang="en-US" b="0" dirty="0" err="1">
                <a:effectLst/>
                <a:latin typeface="Consolas" panose="020B0609020204030204" pitchFamily="49" charset="0"/>
              </a:rPr>
              <a:t>bill_room_charge</a:t>
            </a:r>
            <a:r>
              <a:rPr lang="en-US" b="0" dirty="0">
                <a:effectLst/>
                <a:latin typeface="Consolas" panose="020B0609020204030204" pitchFamily="49" charset="0"/>
              </a:rPr>
              <a:t> + </a:t>
            </a:r>
            <a:r>
              <a:rPr lang="en-US" b="0" dirty="0" err="1">
                <a:effectLst/>
                <a:latin typeface="Consolas" panose="020B0609020204030204" pitchFamily="49" charset="0"/>
              </a:rPr>
              <a:t>bill_operation_charge</a:t>
            </a:r>
            <a:endParaRPr lang="en-US" b="0" dirty="0">
              <a:effectLst/>
              <a:latin typeface="Consolas" panose="020B0609020204030204" pitchFamily="49" charset="0"/>
            </a:endParaRPr>
          </a:p>
          <a:p>
            <a:pPr marL="0" indent="0">
              <a:buNone/>
            </a:pPr>
            <a:r>
              <a:rPr lang="en-US" b="0" dirty="0">
                <a:effectLst/>
                <a:latin typeface="Consolas" panose="020B0609020204030204" pitchFamily="49" charset="0"/>
              </a:rPr>
              <a:t>end</a:t>
            </a:r>
          </a:p>
          <a:p>
            <a:pPr marL="0" indent="0">
              <a:buNone/>
            </a:pPr>
            <a:r>
              <a:rPr lang="en-US" b="0" dirty="0">
                <a:effectLst/>
                <a:latin typeface="Consolas" panose="020B0609020204030204" pitchFamily="49" charset="0"/>
              </a:rPr>
              <a:t>exec </a:t>
            </a:r>
            <a:r>
              <a:rPr lang="en-US" b="0" dirty="0" err="1">
                <a:effectLst/>
                <a:latin typeface="Consolas" panose="020B0609020204030204" pitchFamily="49" charset="0"/>
              </a:rPr>
              <a:t>update_bill_total_charge</a:t>
            </a: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2499378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2D2E3E8-4169-3CE6-3BA2-2C2230C7EA9E}"/>
              </a:ext>
            </a:extLst>
          </p:cNvPr>
          <p:cNvPicPr>
            <a:picLocks noChangeAspect="1"/>
          </p:cNvPicPr>
          <p:nvPr/>
        </p:nvPicPr>
        <p:blipFill>
          <a:blip r:embed="rId2"/>
          <a:stretch>
            <a:fillRect/>
          </a:stretch>
        </p:blipFill>
        <p:spPr>
          <a:xfrm>
            <a:off x="163715" y="131241"/>
            <a:ext cx="1769830" cy="3107259"/>
          </a:xfrm>
          <a:prstGeom prst="rect">
            <a:avLst/>
          </a:prstGeom>
        </p:spPr>
      </p:pic>
      <p:pic>
        <p:nvPicPr>
          <p:cNvPr id="9" name="Picture 8">
            <a:extLst>
              <a:ext uri="{FF2B5EF4-FFF2-40B4-BE49-F238E27FC236}">
                <a16:creationId xmlns:a16="http://schemas.microsoft.com/office/drawing/2014/main" id="{36452F45-7F84-5449-C19F-400907381E1D}"/>
              </a:ext>
            </a:extLst>
          </p:cNvPr>
          <p:cNvPicPr>
            <a:picLocks noChangeAspect="1"/>
          </p:cNvPicPr>
          <p:nvPr/>
        </p:nvPicPr>
        <p:blipFill>
          <a:blip r:embed="rId3"/>
          <a:stretch>
            <a:fillRect/>
          </a:stretch>
        </p:blipFill>
        <p:spPr>
          <a:xfrm>
            <a:off x="1944748" y="2655364"/>
            <a:ext cx="1742482" cy="3107259"/>
          </a:xfrm>
          <a:prstGeom prst="rect">
            <a:avLst/>
          </a:prstGeom>
        </p:spPr>
      </p:pic>
      <p:pic>
        <p:nvPicPr>
          <p:cNvPr id="11" name="Picture 10">
            <a:extLst>
              <a:ext uri="{FF2B5EF4-FFF2-40B4-BE49-F238E27FC236}">
                <a16:creationId xmlns:a16="http://schemas.microsoft.com/office/drawing/2014/main" id="{E0CA82AB-FE8B-A4E5-530A-08ECF9008831}"/>
              </a:ext>
            </a:extLst>
          </p:cNvPr>
          <p:cNvPicPr>
            <a:picLocks noChangeAspect="1"/>
          </p:cNvPicPr>
          <p:nvPr/>
        </p:nvPicPr>
        <p:blipFill>
          <a:blip r:embed="rId4"/>
          <a:stretch>
            <a:fillRect/>
          </a:stretch>
        </p:blipFill>
        <p:spPr>
          <a:xfrm>
            <a:off x="3698433" y="196861"/>
            <a:ext cx="1874837" cy="3259659"/>
          </a:xfrm>
          <a:prstGeom prst="rect">
            <a:avLst/>
          </a:prstGeom>
        </p:spPr>
      </p:pic>
      <p:pic>
        <p:nvPicPr>
          <p:cNvPr id="13" name="Picture 12">
            <a:extLst>
              <a:ext uri="{FF2B5EF4-FFF2-40B4-BE49-F238E27FC236}">
                <a16:creationId xmlns:a16="http://schemas.microsoft.com/office/drawing/2014/main" id="{184113AD-F89C-79F0-E843-47BACD8943E5}"/>
              </a:ext>
            </a:extLst>
          </p:cNvPr>
          <p:cNvPicPr>
            <a:picLocks noChangeAspect="1"/>
          </p:cNvPicPr>
          <p:nvPr/>
        </p:nvPicPr>
        <p:blipFill>
          <a:blip r:embed="rId5"/>
          <a:stretch>
            <a:fillRect/>
          </a:stretch>
        </p:blipFill>
        <p:spPr>
          <a:xfrm>
            <a:off x="5584473" y="3053136"/>
            <a:ext cx="1637393" cy="2859607"/>
          </a:xfrm>
          <a:prstGeom prst="rect">
            <a:avLst/>
          </a:prstGeom>
        </p:spPr>
      </p:pic>
      <p:pic>
        <p:nvPicPr>
          <p:cNvPr id="15" name="Picture 14">
            <a:extLst>
              <a:ext uri="{FF2B5EF4-FFF2-40B4-BE49-F238E27FC236}">
                <a16:creationId xmlns:a16="http://schemas.microsoft.com/office/drawing/2014/main" id="{DA0903FD-F8D9-CC34-BDD7-FA0E7C98162A}"/>
              </a:ext>
            </a:extLst>
          </p:cNvPr>
          <p:cNvPicPr>
            <a:picLocks noChangeAspect="1"/>
          </p:cNvPicPr>
          <p:nvPr/>
        </p:nvPicPr>
        <p:blipFill>
          <a:blip r:embed="rId6"/>
          <a:stretch>
            <a:fillRect/>
          </a:stretch>
        </p:blipFill>
        <p:spPr>
          <a:xfrm>
            <a:off x="7220331" y="221309"/>
            <a:ext cx="1640320" cy="2927122"/>
          </a:xfrm>
          <a:prstGeom prst="rect">
            <a:avLst/>
          </a:prstGeom>
        </p:spPr>
      </p:pic>
      <p:pic>
        <p:nvPicPr>
          <p:cNvPr id="17" name="Picture 16">
            <a:extLst>
              <a:ext uri="{FF2B5EF4-FFF2-40B4-BE49-F238E27FC236}">
                <a16:creationId xmlns:a16="http://schemas.microsoft.com/office/drawing/2014/main" id="{E1527598-E23B-E659-929B-41A53629F23B}"/>
              </a:ext>
            </a:extLst>
          </p:cNvPr>
          <p:cNvPicPr>
            <a:picLocks noChangeAspect="1"/>
          </p:cNvPicPr>
          <p:nvPr/>
        </p:nvPicPr>
        <p:blipFill>
          <a:blip r:embed="rId7"/>
          <a:stretch>
            <a:fillRect/>
          </a:stretch>
        </p:blipFill>
        <p:spPr>
          <a:xfrm>
            <a:off x="8868927" y="2964554"/>
            <a:ext cx="1720163" cy="3036769"/>
          </a:xfrm>
          <a:prstGeom prst="rect">
            <a:avLst/>
          </a:prstGeom>
        </p:spPr>
      </p:pic>
      <p:pic>
        <p:nvPicPr>
          <p:cNvPr id="19" name="Picture 18">
            <a:extLst>
              <a:ext uri="{FF2B5EF4-FFF2-40B4-BE49-F238E27FC236}">
                <a16:creationId xmlns:a16="http://schemas.microsoft.com/office/drawing/2014/main" id="{034341CC-67F5-A7F5-9D08-0950AC3E7A7F}"/>
              </a:ext>
            </a:extLst>
          </p:cNvPr>
          <p:cNvPicPr>
            <a:picLocks noChangeAspect="1"/>
          </p:cNvPicPr>
          <p:nvPr/>
        </p:nvPicPr>
        <p:blipFill>
          <a:blip r:embed="rId8"/>
          <a:stretch>
            <a:fillRect/>
          </a:stretch>
        </p:blipFill>
        <p:spPr>
          <a:xfrm>
            <a:off x="10120543" y="166355"/>
            <a:ext cx="1640319" cy="2779560"/>
          </a:xfrm>
          <a:prstGeom prst="rect">
            <a:avLst/>
          </a:prstGeom>
        </p:spPr>
      </p:pic>
    </p:spTree>
    <p:extLst>
      <p:ext uri="{BB962C8B-B14F-4D97-AF65-F5344CB8AC3E}">
        <p14:creationId xmlns:p14="http://schemas.microsoft.com/office/powerpoint/2010/main" val="2883084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6A2BBA-A69C-9711-1AD0-317CA00FC1C2}"/>
              </a:ext>
            </a:extLst>
          </p:cNvPr>
          <p:cNvSpPr>
            <a:spLocks noGrp="1"/>
          </p:cNvSpPr>
          <p:nvPr>
            <p:ph type="title"/>
          </p:nvPr>
        </p:nvSpPr>
        <p:spPr/>
        <p:txBody>
          <a:bodyPr/>
          <a:lstStyle/>
          <a:p>
            <a:r>
              <a:rPr lang="en-US" dirty="0">
                <a:effectLst>
                  <a:glow rad="38100">
                    <a:prstClr val="black">
                      <a:lumMod val="65000"/>
                      <a:lumOff val="35000"/>
                      <a:alpha val="50000"/>
                    </a:prstClr>
                  </a:glow>
                  <a:outerShdw blurRad="28575" dist="31750" dir="13200000" algn="tl" rotWithShape="0">
                    <a:srgbClr val="000000">
                      <a:alpha val="25000"/>
                    </a:srgbClr>
                  </a:outerShdw>
                </a:effectLst>
              </a:rPr>
              <a:t>Thank you, Professor!</a:t>
            </a:r>
            <a:endParaRPr lang="en-US" dirty="0"/>
          </a:p>
        </p:txBody>
      </p:sp>
      <p:sp>
        <p:nvSpPr>
          <p:cNvPr id="7" name="Text Placeholder 6">
            <a:extLst>
              <a:ext uri="{FF2B5EF4-FFF2-40B4-BE49-F238E27FC236}">
                <a16:creationId xmlns:a16="http://schemas.microsoft.com/office/drawing/2014/main" id="{103311C4-27CA-888D-8379-E4E1599A588C}"/>
              </a:ext>
            </a:extLst>
          </p:cNvPr>
          <p:cNvSpPr>
            <a:spLocks noGrp="1"/>
          </p:cNvSpPr>
          <p:nvPr>
            <p:ph type="body" sz="half" idx="2"/>
          </p:nvPr>
        </p:nvSpPr>
        <p:spPr/>
        <p:txBody>
          <a:bodyPr/>
          <a:lstStyle/>
          <a:p>
            <a:r>
              <a:rPr lang="en-US" dirty="0"/>
              <a:t>Anvitha KS</a:t>
            </a:r>
            <a:br>
              <a:rPr lang="en-US" dirty="0"/>
            </a:br>
            <a:r>
              <a:rPr lang="en-US" dirty="0"/>
              <a:t>SISIRA </a:t>
            </a:r>
          </a:p>
        </p:txBody>
      </p:sp>
    </p:spTree>
    <p:extLst>
      <p:ext uri="{BB962C8B-B14F-4D97-AF65-F5344CB8AC3E}">
        <p14:creationId xmlns:p14="http://schemas.microsoft.com/office/powerpoint/2010/main" val="3571452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EFD219-8BCD-4714-AFB2-AA1C6CAA6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5A819-D435-99DE-D86F-00CC30FE1BC1}"/>
              </a:ext>
            </a:extLst>
          </p:cNvPr>
          <p:cNvSpPr>
            <a:spLocks noGrp="1"/>
          </p:cNvSpPr>
          <p:nvPr>
            <p:ph type="ctrTitle"/>
          </p:nvPr>
        </p:nvSpPr>
        <p:spPr>
          <a:xfrm>
            <a:off x="4549063" y="1060110"/>
            <a:ext cx="6801998" cy="4737780"/>
          </a:xfrm>
        </p:spPr>
        <p:txBody>
          <a:bodyPr anchor="ctr">
            <a:normAutofit/>
          </a:bodyPr>
          <a:lstStyle/>
          <a:p>
            <a:pPr algn="l"/>
            <a:r>
              <a:rPr lang="en-US" sz="5400"/>
              <a:t>Project Overview:</a:t>
            </a:r>
          </a:p>
        </p:txBody>
      </p:sp>
      <p:sp>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6646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2CBFFC-62C5-4EE3-BFCE-DE50B92946FB}"/>
              </a:ext>
            </a:extLst>
          </p:cNvPr>
          <p:cNvSpPr>
            <a:spLocks noGrp="1"/>
          </p:cNvSpPr>
          <p:nvPr>
            <p:ph type="subTitle" idx="1"/>
          </p:nvPr>
        </p:nvSpPr>
        <p:spPr>
          <a:xfrm>
            <a:off x="1043075" y="1060110"/>
            <a:ext cx="2540787" cy="4737780"/>
          </a:xfrm>
        </p:spPr>
        <p:txBody>
          <a:bodyPr anchor="ctr">
            <a:normAutofit/>
          </a:bodyPr>
          <a:lstStyle/>
          <a:p>
            <a:pPr algn="l">
              <a:lnSpc>
                <a:spcPct val="110000"/>
              </a:lnSpc>
            </a:pPr>
            <a:r>
              <a:rPr lang="en-US" sz="1900">
                <a:solidFill>
                  <a:schemeClr val="bg2"/>
                </a:solidFill>
              </a:rPr>
              <a:t>This project focuses on developing a database for Clinics. It helps automate the booking of appointments and maintaining patient records.  We will include the doctor details, patient details and calculating the bill for the charges as well.</a:t>
            </a:r>
          </a:p>
        </p:txBody>
      </p:sp>
    </p:spTree>
    <p:extLst>
      <p:ext uri="{BB962C8B-B14F-4D97-AF65-F5344CB8AC3E}">
        <p14:creationId xmlns:p14="http://schemas.microsoft.com/office/powerpoint/2010/main" val="3677789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10EBC-F246-D24F-D202-089F509D1027}"/>
              </a:ext>
            </a:extLst>
          </p:cNvPr>
          <p:cNvSpPr>
            <a:spLocks noGrp="1"/>
          </p:cNvSpPr>
          <p:nvPr>
            <p:ph type="title"/>
          </p:nvPr>
        </p:nvSpPr>
        <p:spPr/>
        <p:txBody>
          <a:bodyPr/>
          <a:lstStyle/>
          <a:p>
            <a:r>
              <a:rPr lang="en-US" dirty="0"/>
              <a:t>Specifications</a:t>
            </a:r>
          </a:p>
        </p:txBody>
      </p:sp>
      <p:sp>
        <p:nvSpPr>
          <p:cNvPr id="3" name="Content Placeholder 2">
            <a:extLst>
              <a:ext uri="{FF2B5EF4-FFF2-40B4-BE49-F238E27FC236}">
                <a16:creationId xmlns:a16="http://schemas.microsoft.com/office/drawing/2014/main" id="{A9655DBA-97B6-AE5D-049C-306DFE2093A4}"/>
              </a:ext>
            </a:extLst>
          </p:cNvPr>
          <p:cNvSpPr>
            <a:spLocks noGrp="1"/>
          </p:cNvSpPr>
          <p:nvPr>
            <p:ph idx="1"/>
          </p:nvPr>
        </p:nvSpPr>
        <p:spPr/>
        <p:txBody>
          <a:bodyPr>
            <a:normAutofit fontScale="92500" lnSpcReduction="10000"/>
          </a:bodyPr>
          <a:lstStyle/>
          <a:p>
            <a:pPr fontAlgn="base"/>
            <a:r>
              <a:rPr lang="en-US" dirty="0">
                <a:effectLst/>
              </a:rPr>
              <a:t>Entity Relationship Data Requirements/Business Rules</a:t>
            </a:r>
          </a:p>
          <a:p>
            <a:pPr fontAlgn="base"/>
            <a:r>
              <a:rPr lang="en-US" dirty="0">
                <a:effectLst/>
              </a:rPr>
              <a:t>Conceptual Data Model</a:t>
            </a:r>
          </a:p>
          <a:p>
            <a:pPr fontAlgn="base"/>
            <a:r>
              <a:rPr lang="en-US" dirty="0">
                <a:effectLst/>
              </a:rPr>
              <a:t>Logical Data Model</a:t>
            </a:r>
          </a:p>
          <a:p>
            <a:pPr fontAlgn="base"/>
            <a:r>
              <a:rPr lang="en-US" dirty="0">
                <a:effectLst/>
              </a:rPr>
              <a:t>SQL/Up/Down Script to create/drop tables, keys constraints*</a:t>
            </a:r>
          </a:p>
          <a:p>
            <a:pPr fontAlgn="base"/>
            <a:r>
              <a:rPr lang="en-US" dirty="0">
                <a:effectLst/>
              </a:rPr>
              <a:t>User Stories</a:t>
            </a:r>
          </a:p>
          <a:p>
            <a:pPr>
              <a:buClr>
                <a:srgbClr val="FFFFFF"/>
              </a:buClr>
            </a:pPr>
            <a:r>
              <a:rPr lang="en-US" dirty="0">
                <a:effectLst/>
              </a:rPr>
              <a:t>External data model satisfying user stories</a:t>
            </a:r>
          </a:p>
          <a:p>
            <a:pPr fontAlgn="base"/>
            <a:r>
              <a:rPr lang="en-US" dirty="0">
                <a:effectLst/>
              </a:rPr>
              <a:t>Stored Procedure</a:t>
            </a:r>
          </a:p>
          <a:p>
            <a:pPr>
              <a:buClr>
                <a:srgbClr val="FFFFFF"/>
              </a:buClr>
            </a:pPr>
            <a:r>
              <a:rPr lang="en-US" dirty="0">
                <a:effectLst/>
              </a:rPr>
              <a:t>User Interface Design</a:t>
            </a:r>
          </a:p>
          <a:p>
            <a:pPr marL="0" indent="0">
              <a:buNone/>
            </a:pPr>
            <a:endParaRPr lang="en-US" dirty="0"/>
          </a:p>
        </p:txBody>
      </p:sp>
    </p:spTree>
    <p:extLst>
      <p:ext uri="{BB962C8B-B14F-4D97-AF65-F5344CB8AC3E}">
        <p14:creationId xmlns:p14="http://schemas.microsoft.com/office/powerpoint/2010/main" val="150862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50E18-8C6A-2204-316A-CE042B3B7903}"/>
              </a:ext>
            </a:extLst>
          </p:cNvPr>
          <p:cNvSpPr>
            <a:spLocks noGrp="1"/>
          </p:cNvSpPr>
          <p:nvPr>
            <p:ph type="title"/>
          </p:nvPr>
        </p:nvSpPr>
        <p:spPr>
          <a:xfrm>
            <a:off x="913795" y="609601"/>
            <a:ext cx="10353761" cy="457200"/>
          </a:xfrm>
        </p:spPr>
        <p:txBody>
          <a:bodyPr>
            <a:normAutofit fontScale="90000"/>
          </a:bodyPr>
          <a:lstStyle/>
          <a:p>
            <a:r>
              <a:rPr lang="en-US" sz="36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ERD DATA REQUIREMENTS/Business rules</a:t>
            </a:r>
            <a:endParaRPr lang="en-US" dirty="0"/>
          </a:p>
        </p:txBody>
      </p:sp>
      <p:pic>
        <p:nvPicPr>
          <p:cNvPr id="10" name="Content Placeholder 9">
            <a:extLst>
              <a:ext uri="{FF2B5EF4-FFF2-40B4-BE49-F238E27FC236}">
                <a16:creationId xmlns:a16="http://schemas.microsoft.com/office/drawing/2014/main" id="{55D5240E-8D28-7783-4D27-97550CB44336}"/>
              </a:ext>
            </a:extLst>
          </p:cNvPr>
          <p:cNvPicPr>
            <a:picLocks noGrp="1" noChangeAspect="1"/>
          </p:cNvPicPr>
          <p:nvPr>
            <p:ph idx="1"/>
          </p:nvPr>
        </p:nvPicPr>
        <p:blipFill>
          <a:blip r:embed="rId3"/>
          <a:stretch>
            <a:fillRect/>
          </a:stretch>
        </p:blipFill>
        <p:spPr>
          <a:xfrm>
            <a:off x="295274" y="1171575"/>
            <a:ext cx="6315075" cy="5158257"/>
          </a:xfrm>
        </p:spPr>
      </p:pic>
      <p:pic>
        <p:nvPicPr>
          <p:cNvPr id="7" name="Picture 6">
            <a:extLst>
              <a:ext uri="{FF2B5EF4-FFF2-40B4-BE49-F238E27FC236}">
                <a16:creationId xmlns:a16="http://schemas.microsoft.com/office/drawing/2014/main" id="{6091D67D-E3C1-0E25-6B2F-13B6B2FB7C09}"/>
              </a:ext>
            </a:extLst>
          </p:cNvPr>
          <p:cNvPicPr>
            <a:picLocks noChangeAspect="1"/>
          </p:cNvPicPr>
          <p:nvPr/>
        </p:nvPicPr>
        <p:blipFill>
          <a:blip r:embed="rId4"/>
          <a:stretch>
            <a:fillRect/>
          </a:stretch>
        </p:blipFill>
        <p:spPr>
          <a:xfrm>
            <a:off x="6691328" y="1171575"/>
            <a:ext cx="5348272" cy="5158258"/>
          </a:xfrm>
          <a:prstGeom prst="rect">
            <a:avLst/>
          </a:prstGeom>
        </p:spPr>
      </p:pic>
    </p:spTree>
    <p:extLst>
      <p:ext uri="{BB962C8B-B14F-4D97-AF65-F5344CB8AC3E}">
        <p14:creationId xmlns:p14="http://schemas.microsoft.com/office/powerpoint/2010/main" val="1611304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8BD90-66C0-A8B5-33AE-ECB3CD2B1CAA}"/>
              </a:ext>
            </a:extLst>
          </p:cNvPr>
          <p:cNvSpPr>
            <a:spLocks noGrp="1"/>
          </p:cNvSpPr>
          <p:nvPr>
            <p:ph type="title"/>
          </p:nvPr>
        </p:nvSpPr>
        <p:spPr>
          <a:xfrm>
            <a:off x="360785" y="2485054"/>
            <a:ext cx="3544465" cy="1505921"/>
          </a:xfrm>
        </p:spPr>
        <p:txBody>
          <a:bodyPr/>
          <a:lstStyle/>
          <a:p>
            <a:r>
              <a:rPr lang="en-US" sz="3600" dirty="0">
                <a:gradFill flip="none" rotWithShape="1">
                  <a:gsLst>
                    <a:gs pos="0">
                      <a:sysClr val="window" lastClr="FFFFFF"/>
                    </a:gs>
                    <a:gs pos="100000">
                      <a:sysClr val="window" lastClr="FFFFFF">
                        <a:lumMod val="65000"/>
                      </a:sysClr>
                    </a:gs>
                  </a:gsLst>
                  <a:lin ang="5580000" scaled="0"/>
                  <a:tileRect/>
                </a:gradFill>
              </a:rPr>
              <a:t>Conceptual Model</a:t>
            </a:r>
            <a:endParaRPr lang="en-US" dirty="0"/>
          </a:p>
        </p:txBody>
      </p:sp>
      <p:pic>
        <p:nvPicPr>
          <p:cNvPr id="9" name="Picture 8" descr="Diagram&#10;&#10;Description automatically generated">
            <a:extLst>
              <a:ext uri="{FF2B5EF4-FFF2-40B4-BE49-F238E27FC236}">
                <a16:creationId xmlns:a16="http://schemas.microsoft.com/office/drawing/2014/main" id="{260815B0-F168-EA21-2F35-4982BDBF9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8382" y="801052"/>
            <a:ext cx="7463762" cy="5255895"/>
          </a:xfrm>
          <a:prstGeom prst="rect">
            <a:avLst/>
          </a:prstGeom>
        </p:spPr>
      </p:pic>
    </p:spTree>
    <p:extLst>
      <p:ext uri="{BB962C8B-B14F-4D97-AF65-F5344CB8AC3E}">
        <p14:creationId xmlns:p14="http://schemas.microsoft.com/office/powerpoint/2010/main" val="1062811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8BD90-66C0-A8B5-33AE-ECB3CD2B1CAA}"/>
              </a:ext>
            </a:extLst>
          </p:cNvPr>
          <p:cNvSpPr>
            <a:spLocks noGrp="1"/>
          </p:cNvSpPr>
          <p:nvPr>
            <p:ph type="title"/>
          </p:nvPr>
        </p:nvSpPr>
        <p:spPr>
          <a:xfrm>
            <a:off x="360785" y="2485054"/>
            <a:ext cx="3544465" cy="1505921"/>
          </a:xfrm>
        </p:spPr>
        <p:txBody>
          <a:bodyPr/>
          <a:lstStyle/>
          <a:p>
            <a:r>
              <a:rPr lang="en-US" sz="36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Logical model</a:t>
            </a:r>
            <a:endParaRPr lang="en-US" dirty="0"/>
          </a:p>
        </p:txBody>
      </p:sp>
      <p:pic>
        <p:nvPicPr>
          <p:cNvPr id="4" name="Picture 3" descr="Diagram&#10;&#10;Description automatically generated">
            <a:extLst>
              <a:ext uri="{FF2B5EF4-FFF2-40B4-BE49-F238E27FC236}">
                <a16:creationId xmlns:a16="http://schemas.microsoft.com/office/drawing/2014/main" id="{D00766FF-6DA1-8CCA-09BC-A1515FA2F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0925" y="266700"/>
            <a:ext cx="8402955" cy="6255049"/>
          </a:xfrm>
          <a:prstGeom prst="rect">
            <a:avLst/>
          </a:prstGeom>
        </p:spPr>
      </p:pic>
    </p:spTree>
    <p:extLst>
      <p:ext uri="{BB962C8B-B14F-4D97-AF65-F5344CB8AC3E}">
        <p14:creationId xmlns:p14="http://schemas.microsoft.com/office/powerpoint/2010/main" val="1555514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749C-B7EB-ACBF-6B1B-4A3B901360DC}"/>
              </a:ext>
            </a:extLst>
          </p:cNvPr>
          <p:cNvSpPr>
            <a:spLocks noGrp="1"/>
          </p:cNvSpPr>
          <p:nvPr>
            <p:ph type="title"/>
          </p:nvPr>
        </p:nvSpPr>
        <p:spPr/>
        <p:txBody>
          <a:bodyPr/>
          <a:lstStyle/>
          <a:p>
            <a:r>
              <a:rPr lang="en-US" dirty="0"/>
              <a:t>Creating the patient table and </a:t>
            </a:r>
            <a:br>
              <a:rPr lang="en-US" dirty="0"/>
            </a:br>
            <a:r>
              <a:rPr lang="en-US" dirty="0"/>
              <a:t>after Inserting values</a:t>
            </a:r>
          </a:p>
        </p:txBody>
      </p:sp>
      <p:pic>
        <p:nvPicPr>
          <p:cNvPr id="5" name="Content Placeholder 4">
            <a:extLst>
              <a:ext uri="{FF2B5EF4-FFF2-40B4-BE49-F238E27FC236}">
                <a16:creationId xmlns:a16="http://schemas.microsoft.com/office/drawing/2014/main" id="{B7558D83-9A0B-54F8-68E2-F89948B887D5}"/>
              </a:ext>
            </a:extLst>
          </p:cNvPr>
          <p:cNvPicPr>
            <a:picLocks noGrp="1" noChangeAspect="1"/>
          </p:cNvPicPr>
          <p:nvPr>
            <p:ph idx="1"/>
          </p:nvPr>
        </p:nvPicPr>
        <p:blipFill>
          <a:blip r:embed="rId2"/>
          <a:stretch>
            <a:fillRect/>
          </a:stretch>
        </p:blipFill>
        <p:spPr>
          <a:xfrm>
            <a:off x="1104390" y="2095500"/>
            <a:ext cx="9973694" cy="3695700"/>
          </a:xfrm>
        </p:spPr>
      </p:pic>
    </p:spTree>
    <p:extLst>
      <p:ext uri="{BB962C8B-B14F-4D97-AF65-F5344CB8AC3E}">
        <p14:creationId xmlns:p14="http://schemas.microsoft.com/office/powerpoint/2010/main" val="124600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D9DC8-1308-6A3A-419E-8636F4590575}"/>
              </a:ext>
            </a:extLst>
          </p:cNvPr>
          <p:cNvSpPr>
            <a:spLocks noGrp="1"/>
          </p:cNvSpPr>
          <p:nvPr>
            <p:ph type="title"/>
          </p:nvPr>
        </p:nvSpPr>
        <p:spPr/>
        <p:txBody>
          <a:bodyPr>
            <a:normAutofit fontScale="90000"/>
          </a:bodyPr>
          <a:lstStyle/>
          <a:p>
            <a:r>
              <a:rPr lang="en-US" dirty="0"/>
              <a:t>Creating the patient INFO LOOKUP TABLE and </a:t>
            </a:r>
            <a:br>
              <a:rPr lang="en-US" dirty="0"/>
            </a:br>
            <a:r>
              <a:rPr lang="en-US" dirty="0"/>
              <a:t>after Inserting values</a:t>
            </a:r>
          </a:p>
        </p:txBody>
      </p:sp>
      <p:pic>
        <p:nvPicPr>
          <p:cNvPr id="5" name="Content Placeholder 4">
            <a:extLst>
              <a:ext uri="{FF2B5EF4-FFF2-40B4-BE49-F238E27FC236}">
                <a16:creationId xmlns:a16="http://schemas.microsoft.com/office/drawing/2014/main" id="{284EEE85-4ED3-3D0B-C3F7-045CE95000B3}"/>
              </a:ext>
            </a:extLst>
          </p:cNvPr>
          <p:cNvPicPr>
            <a:picLocks noGrp="1" noChangeAspect="1"/>
          </p:cNvPicPr>
          <p:nvPr>
            <p:ph idx="1"/>
          </p:nvPr>
        </p:nvPicPr>
        <p:blipFill>
          <a:blip r:embed="rId2"/>
          <a:stretch>
            <a:fillRect/>
          </a:stretch>
        </p:blipFill>
        <p:spPr>
          <a:xfrm>
            <a:off x="1146900" y="2095500"/>
            <a:ext cx="9888674" cy="3695700"/>
          </a:xfrm>
        </p:spPr>
      </p:pic>
    </p:spTree>
    <p:extLst>
      <p:ext uri="{BB962C8B-B14F-4D97-AF65-F5344CB8AC3E}">
        <p14:creationId xmlns:p14="http://schemas.microsoft.com/office/powerpoint/2010/main" val="1149518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953E3-E8F3-5057-92A5-32448DD0D717}"/>
              </a:ext>
            </a:extLst>
          </p:cNvPr>
          <p:cNvSpPr>
            <a:spLocks noGrp="1"/>
          </p:cNvSpPr>
          <p:nvPr>
            <p:ph type="title"/>
          </p:nvPr>
        </p:nvSpPr>
        <p:spPr>
          <a:xfrm>
            <a:off x="285750" y="609600"/>
            <a:ext cx="3533776" cy="5810250"/>
          </a:xfrm>
        </p:spPr>
        <p:txBody>
          <a:bodyPr/>
          <a:lstStyle/>
          <a:p>
            <a:r>
              <a:rPr lang="en-US" dirty="0"/>
              <a:t>Creating the Department and employees TABLE and </a:t>
            </a:r>
            <a:br>
              <a:rPr lang="en-US" dirty="0"/>
            </a:br>
            <a:r>
              <a:rPr lang="en-US" dirty="0"/>
              <a:t>after Inserting values</a:t>
            </a:r>
          </a:p>
        </p:txBody>
      </p:sp>
      <p:pic>
        <p:nvPicPr>
          <p:cNvPr id="5" name="Content Placeholder 4">
            <a:extLst>
              <a:ext uri="{FF2B5EF4-FFF2-40B4-BE49-F238E27FC236}">
                <a16:creationId xmlns:a16="http://schemas.microsoft.com/office/drawing/2014/main" id="{0C3B267A-1EFF-DF46-AD0D-0FB9E53F3D03}"/>
              </a:ext>
            </a:extLst>
          </p:cNvPr>
          <p:cNvPicPr>
            <a:picLocks noGrp="1" noChangeAspect="1"/>
          </p:cNvPicPr>
          <p:nvPr>
            <p:ph idx="1"/>
          </p:nvPr>
        </p:nvPicPr>
        <p:blipFill>
          <a:blip r:embed="rId2"/>
          <a:stretch>
            <a:fillRect/>
          </a:stretch>
        </p:blipFill>
        <p:spPr>
          <a:xfrm>
            <a:off x="3993790" y="609600"/>
            <a:ext cx="8064859" cy="5724525"/>
          </a:xfrm>
        </p:spPr>
      </p:pic>
    </p:spTree>
    <p:extLst>
      <p:ext uri="{BB962C8B-B14F-4D97-AF65-F5344CB8AC3E}">
        <p14:creationId xmlns:p14="http://schemas.microsoft.com/office/powerpoint/2010/main" val="34183507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471</TotalTime>
  <Words>263</Words>
  <Application>Microsoft Office PowerPoint</Application>
  <PresentationFormat>Widescreen</PresentationFormat>
  <Paragraphs>31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Bookman Old Style</vt:lpstr>
      <vt:lpstr>Consolas</vt:lpstr>
      <vt:lpstr>Rockwell</vt:lpstr>
      <vt:lpstr>Damask</vt:lpstr>
      <vt:lpstr>Clinic Management System </vt:lpstr>
      <vt:lpstr>Project Overview:</vt:lpstr>
      <vt:lpstr>Specifications</vt:lpstr>
      <vt:lpstr>ERD DATA REQUIREMENTS/Business rules</vt:lpstr>
      <vt:lpstr>Conceptual Model</vt:lpstr>
      <vt:lpstr>Logical model</vt:lpstr>
      <vt:lpstr>Creating the patient table and  after Inserting values</vt:lpstr>
      <vt:lpstr>Creating the patient INFO LOOKUP TABLE and  after Inserting values</vt:lpstr>
      <vt:lpstr>Creating the Department and employees TABLE and  after Inserting values</vt:lpstr>
      <vt:lpstr>Creating the DOCTOR and APPOINTMENT TABLE and  after Inserting values</vt:lpstr>
      <vt:lpstr>Creating the LAB TEST and MEDICINE TABLE and  after Inserting values</vt:lpstr>
      <vt:lpstr>Creating the REPORTS and INSURANCE TABLE and  after Inserting values</vt:lpstr>
      <vt:lpstr>Creating the bills TABLE and  after Inserting values</vt:lpstr>
      <vt:lpstr>The stored procedure is created to calculate the total bill</vt:lpstr>
      <vt:lpstr>PowerPoint Presentation</vt:lpstr>
      <vt:lpstr>Thank you, Professor!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 Management System </dc:title>
  <dc:creator>Anvitha KS</dc:creator>
  <cp:lastModifiedBy>Anvitha KS</cp:lastModifiedBy>
  <cp:revision>1</cp:revision>
  <dcterms:created xsi:type="dcterms:W3CDTF">2022-12-10T21:54:09Z</dcterms:created>
  <dcterms:modified xsi:type="dcterms:W3CDTF">2022-12-11T05:45:19Z</dcterms:modified>
</cp:coreProperties>
</file>