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</p:sldMasterIdLst>
  <p:notesMasterIdLst>
    <p:notesMasterId r:id="rId26"/>
  </p:notesMasterIdLst>
  <p:sldIdLst>
    <p:sldId id="275" r:id="rId14"/>
    <p:sldId id="257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6" autoAdjust="0"/>
    <p:restoredTop sz="90929"/>
  </p:normalViewPr>
  <p:slideViewPr>
    <p:cSldViewPr>
      <p:cViewPr varScale="1">
        <p:scale>
          <a:sx n="44" d="100"/>
          <a:sy n="44" d="100"/>
        </p:scale>
        <p:origin x="54" y="306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E1A20C77-C236-4AB8-8940-1CE27831C6E5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4DD3A4-6EA3-4F2C-8CA4-BBF1825FD42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653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1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405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2303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589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99097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0061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437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4587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81230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06809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05411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37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513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996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348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549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104716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0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8090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989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202744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47731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3152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528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195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809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276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379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791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874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859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5578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708405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7664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3045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291265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168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1539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140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3402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89521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802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787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8607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328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59960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086291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422052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7900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0359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18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89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258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88717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2538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2824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1631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00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223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63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90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4304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47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55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979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4934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81282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20240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71125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3344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261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32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247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64840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41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210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37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268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2223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05602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49468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208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139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313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847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51978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227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373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193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22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423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5276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0203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684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604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683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320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7589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21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47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587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907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392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61150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88636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604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369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152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438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05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2537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345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833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878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5077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94868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12921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857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446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319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02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13221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46368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008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261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6417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0769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80657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71583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1958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086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74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729498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984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33972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630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2985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993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94288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9625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057717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1580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39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id-ID" smtClean="0">
                <a:sym typeface="Gill Sans"/>
              </a:rPr>
              <a:t>Second level</a:t>
            </a:r>
          </a:p>
          <a:p>
            <a:pPr lvl="2"/>
            <a:r>
              <a:rPr lang="en-US" altLang="id-ID" smtClean="0">
                <a:sym typeface="Gill Sans"/>
              </a:rPr>
              <a:t>Third level</a:t>
            </a:r>
          </a:p>
          <a:p>
            <a:pPr lvl="3"/>
            <a:r>
              <a:rPr lang="en-US" altLang="id-ID" smtClean="0">
                <a:sym typeface="Gill Sans"/>
              </a:rPr>
              <a:t>Fourth level</a:t>
            </a:r>
          </a:p>
          <a:p>
            <a:pPr lvl="4"/>
            <a:r>
              <a:rPr lang="en-US" altLang="id-ID" smtClean="0">
                <a:sym typeface="Gill Sans"/>
              </a:rPr>
              <a:t>Fifth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id-ID" smtClean="0">
                <a:sym typeface="Gill Sans"/>
              </a:rPr>
              <a:t>Second level</a:t>
            </a:r>
          </a:p>
          <a:p>
            <a:pPr lvl="2"/>
            <a:r>
              <a:rPr lang="en-US" altLang="id-ID" smtClean="0">
                <a:sym typeface="Gill Sans"/>
              </a:rPr>
              <a:t>Third level</a:t>
            </a:r>
          </a:p>
          <a:p>
            <a:pPr lvl="3"/>
            <a:r>
              <a:rPr lang="en-US" altLang="id-ID" smtClean="0">
                <a:sym typeface="Gill Sans"/>
              </a:rPr>
              <a:t>Fourth level</a:t>
            </a:r>
          </a:p>
          <a:p>
            <a:pPr lvl="4"/>
            <a:r>
              <a:rPr lang="en-US" altLang="id-ID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id-ID" smtClean="0">
                <a:sym typeface="Gill Sans"/>
              </a:rPr>
              <a:t>Second level</a:t>
            </a:r>
          </a:p>
          <a:p>
            <a:pPr lvl="2"/>
            <a:r>
              <a:rPr lang="en-US" altLang="id-ID" smtClean="0">
                <a:sym typeface="Gill Sans"/>
              </a:rPr>
              <a:t>Third level</a:t>
            </a:r>
          </a:p>
          <a:p>
            <a:pPr lvl="3"/>
            <a:r>
              <a:rPr lang="en-US" altLang="id-ID" smtClean="0">
                <a:sym typeface="Gill Sans"/>
              </a:rPr>
              <a:t>Fourth level</a:t>
            </a:r>
          </a:p>
          <a:p>
            <a:pPr lvl="4"/>
            <a:r>
              <a:rPr lang="en-US" altLang="id-ID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id-ID" smtClean="0">
                <a:sym typeface="Gill Sans"/>
              </a:rPr>
              <a:t>Second level</a:t>
            </a:r>
          </a:p>
          <a:p>
            <a:pPr lvl="2"/>
            <a:r>
              <a:rPr lang="en-US" altLang="id-ID" smtClean="0">
                <a:sym typeface="Gill Sans"/>
              </a:rPr>
              <a:t>Third level</a:t>
            </a:r>
          </a:p>
          <a:p>
            <a:pPr lvl="3"/>
            <a:r>
              <a:rPr lang="en-US" altLang="id-ID" smtClean="0">
                <a:sym typeface="Gill Sans"/>
              </a:rPr>
              <a:t>Fourth level</a:t>
            </a:r>
          </a:p>
          <a:p>
            <a:pPr lvl="4"/>
            <a:r>
              <a:rPr lang="en-US" altLang="id-ID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id-ID" smtClean="0">
                <a:sym typeface="Gill Sans"/>
              </a:rPr>
              <a:t>Second level</a:t>
            </a:r>
          </a:p>
          <a:p>
            <a:pPr lvl="2"/>
            <a:r>
              <a:rPr lang="en-US" altLang="id-ID" smtClean="0">
                <a:sym typeface="Gill Sans"/>
              </a:rPr>
              <a:t>Third level</a:t>
            </a:r>
          </a:p>
          <a:p>
            <a:pPr lvl="3"/>
            <a:r>
              <a:rPr lang="en-US" altLang="id-ID" smtClean="0">
                <a:sym typeface="Gill Sans"/>
              </a:rPr>
              <a:t>Fourth level</a:t>
            </a:r>
          </a:p>
          <a:p>
            <a:pPr lvl="4"/>
            <a:r>
              <a:rPr lang="en-US" altLang="id-ID" smtClean="0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id-ID" smtClean="0">
                <a:sym typeface="Gill Sans"/>
              </a:rPr>
              <a:t>Second level</a:t>
            </a:r>
          </a:p>
          <a:p>
            <a:pPr lvl="2"/>
            <a:r>
              <a:rPr lang="en-US" altLang="id-ID" smtClean="0">
                <a:sym typeface="Gill Sans"/>
              </a:rPr>
              <a:t>Third level</a:t>
            </a:r>
          </a:p>
          <a:p>
            <a:pPr lvl="3"/>
            <a:r>
              <a:rPr lang="en-US" altLang="id-ID" smtClean="0">
                <a:sym typeface="Gill Sans"/>
              </a:rPr>
              <a:t>Fourth level</a:t>
            </a:r>
          </a:p>
          <a:p>
            <a:pPr lvl="4"/>
            <a:r>
              <a:rPr lang="en-US" altLang="id-ID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id-ID" smtClean="0">
                <a:sym typeface="Gill Sans"/>
              </a:rPr>
              <a:t>Second level</a:t>
            </a:r>
          </a:p>
          <a:p>
            <a:pPr lvl="2"/>
            <a:r>
              <a:rPr lang="en-US" altLang="id-ID" smtClean="0">
                <a:sym typeface="Gill Sans"/>
              </a:rPr>
              <a:t>Third level</a:t>
            </a:r>
          </a:p>
          <a:p>
            <a:pPr lvl="3"/>
            <a:r>
              <a:rPr lang="en-US" altLang="id-ID" smtClean="0">
                <a:sym typeface="Gill Sans"/>
              </a:rPr>
              <a:t>Fourth level</a:t>
            </a:r>
          </a:p>
          <a:p>
            <a:pPr lvl="4"/>
            <a:r>
              <a:rPr lang="en-US" altLang="id-ID" smtClean="0">
                <a:sym typeface="Gill Sans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id-ID" smtClean="0">
                <a:sym typeface="Gill Sans"/>
              </a:rPr>
              <a:t>Second level</a:t>
            </a:r>
          </a:p>
          <a:p>
            <a:pPr lvl="2"/>
            <a:r>
              <a:rPr lang="en-US" altLang="id-ID" smtClean="0">
                <a:sym typeface="Gill Sans"/>
              </a:rPr>
              <a:t>Third level</a:t>
            </a:r>
          </a:p>
          <a:p>
            <a:pPr lvl="3"/>
            <a:r>
              <a:rPr lang="en-US" altLang="id-ID" smtClean="0">
                <a:sym typeface="Gill Sans"/>
              </a:rPr>
              <a:t>Fourth level</a:t>
            </a:r>
          </a:p>
          <a:p>
            <a:pPr lvl="4"/>
            <a:r>
              <a:rPr lang="en-US" altLang="id-ID" smtClean="0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7000" y="2438400"/>
            <a:ext cx="10820400" cy="4495800"/>
          </a:xfrm>
          <a:prstGeom prst="rect">
            <a:avLst/>
          </a:prstGeom>
          <a:noFill/>
        </p:spPr>
        <p:txBody>
          <a:bodyPr wrap="square">
            <a:prstTxWarp prst="textChevronInverted">
              <a:avLst/>
            </a:prstTxWarp>
            <a:spAutoFit/>
          </a:bodyPr>
          <a:lstStyle/>
          <a:p>
            <a:pPr>
              <a:defRPr/>
            </a:pPr>
            <a:r>
              <a:rPr 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INISIASI </a:t>
            </a:r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04</a:t>
            </a: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>
              <a:defRPr/>
            </a:pPr>
            <a:r>
              <a:rPr 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AACR2 UNTUK BAHAN NONBUKU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8552" y="89154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2362200"/>
            <a:ext cx="10464800" cy="6019800"/>
          </a:xfrm>
        </p:spPr>
        <p:txBody>
          <a:bodyPr anchor="t"/>
          <a:lstStyle/>
          <a:p>
            <a:pPr>
              <a:buFont typeface="Gill Sans"/>
              <a:buNone/>
              <a:defRPr/>
            </a:pPr>
            <a:r>
              <a:rPr lang="en-US" dirty="0" smtClean="0"/>
              <a:t>5. Daerah Data </a:t>
            </a:r>
            <a:r>
              <a:rPr lang="en-US" dirty="0" err="1" smtClean="0"/>
              <a:t>Khusus</a:t>
            </a:r>
            <a:r>
              <a:rPr lang="en-US" dirty="0" smtClean="0"/>
              <a:t>: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data yang </a:t>
            </a:r>
            <a:r>
              <a:rPr lang="en-US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Daerah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hanya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 smtClean="0"/>
              <a:t>	a.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kartografi</a:t>
            </a:r>
            <a:endParaRPr lang="en-US" dirty="0" smtClean="0"/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 smtClean="0"/>
              <a:t>	b. </a:t>
            </a:r>
            <a:r>
              <a:rPr lang="en-US" dirty="0" err="1" smtClean="0"/>
              <a:t>musik</a:t>
            </a:r>
            <a:endParaRPr lang="en-US" dirty="0" smtClean="0"/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 smtClean="0"/>
              <a:t>	c.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 smtClean="0"/>
              <a:t>	d. </a:t>
            </a:r>
            <a:r>
              <a:rPr lang="en-US" dirty="0" err="1" smtClean="0"/>
              <a:t>terbitan</a:t>
            </a:r>
            <a:r>
              <a:rPr lang="en-US" dirty="0" smtClean="0"/>
              <a:t> </a:t>
            </a:r>
            <a:r>
              <a:rPr lang="en-US" dirty="0" err="1" smtClean="0"/>
              <a:t>berseri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6100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2438400"/>
            <a:ext cx="10464800" cy="6045200"/>
          </a:xfrm>
        </p:spPr>
        <p:txBody>
          <a:bodyPr anchor="t"/>
          <a:lstStyle/>
          <a:p>
            <a:pPr>
              <a:buFont typeface="Gill Sans"/>
              <a:buNone/>
              <a:defRPr/>
            </a:pPr>
            <a:r>
              <a:rPr lang="en-US" dirty="0" err="1" smtClean="0"/>
              <a:t>Peraturan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AACR2:</a:t>
            </a:r>
          </a:p>
          <a:p>
            <a:pPr marL="1009650" indent="-742950">
              <a:buSzPct val="100000"/>
              <a:buFont typeface="Gill Sans"/>
              <a:buAutoNum type="alphaLcPeriod"/>
              <a:defRPr/>
            </a:pPr>
            <a:r>
              <a:rPr lang="en-US" dirty="0" smtClean="0"/>
              <a:t>Alternatives and options</a:t>
            </a:r>
          </a:p>
          <a:p>
            <a:pPr marL="1009650" indent="-742950">
              <a:buSzPct val="100000"/>
              <a:buFont typeface="Gill Sans"/>
              <a:buAutoNum type="alphaLcPeriod"/>
              <a:defRPr/>
            </a:pPr>
            <a:r>
              <a:rPr lang="en-US" dirty="0" err="1" smtClean="0"/>
              <a:t>Apendiks</a:t>
            </a:r>
            <a:endParaRPr lang="en-US" dirty="0" smtClean="0"/>
          </a:p>
          <a:p>
            <a:pPr marL="1009650" indent="-742950">
              <a:buSzPct val="100000"/>
              <a:buFont typeface="Gill Sans"/>
              <a:buAutoNum type="alphaLcPeriod"/>
              <a:defRPr/>
            </a:pPr>
            <a:r>
              <a:rPr lang="en-US" dirty="0" err="1" smtClean="0"/>
              <a:t>Bahasa</a:t>
            </a:r>
            <a:endParaRPr lang="en-US" dirty="0" smtClean="0"/>
          </a:p>
          <a:p>
            <a:pPr marL="1009650" indent="-742950">
              <a:buSzPct val="100000"/>
              <a:buFont typeface="Gill Sans"/>
              <a:buAutoNum type="alphaLcPeriod"/>
              <a:defRPr/>
            </a:pP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item in hand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4813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1473200" y="3810000"/>
            <a:ext cx="104371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prstTxWarp prst="textPlain">
              <a:avLst>
                <a:gd name="adj" fmla="val 46762"/>
              </a:avLst>
            </a:prstTxWarp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SELAMAT BELAJAR </a:t>
            </a:r>
            <a:endParaRPr lang="id-ID" altLang="id-ID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id-ID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SEMOGA </a:t>
            </a:r>
            <a:r>
              <a:rPr lang="en-US" altLang="id-ID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SUKSES 		</a:t>
            </a:r>
            <a:endParaRPr lang="id-ID" altLang="id-ID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id-ID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SELALU</a:t>
            </a:r>
            <a:endParaRPr lang="en-US" altLang="id-ID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863600" y="2057400"/>
            <a:ext cx="11887200" cy="1422400"/>
          </a:xfrm>
        </p:spPr>
        <p:txBody>
          <a:bodyPr anchor="t"/>
          <a:lstStyle/>
          <a:p>
            <a:pPr>
              <a:buFont typeface="Gill Sans"/>
              <a:buNone/>
            </a:pPr>
            <a:r>
              <a:rPr lang="en-US" altLang="id-ID" smtClean="0"/>
              <a:t>Nonbuku : semua bahan yang tidak dijilid ke dalam bentuk sebuah buku.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Nonbuku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7400" y="4114800"/>
            <a:ext cx="3429000" cy="1570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sz="3200" dirty="0" err="1"/>
              <a:t>Bahan</a:t>
            </a:r>
            <a:r>
              <a:rPr lang="en-US" sz="3200" dirty="0"/>
              <a:t> </a:t>
            </a:r>
            <a:r>
              <a:rPr lang="en-US" sz="3200" dirty="0" err="1"/>
              <a:t>Nonbuku</a:t>
            </a:r>
            <a:r>
              <a:rPr lang="en-US" sz="3200" dirty="0"/>
              <a:t> </a:t>
            </a:r>
            <a:r>
              <a:rPr lang="en-US" sz="3200" dirty="0" err="1"/>
              <a:t>menurut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sifatnya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664200" y="3733800"/>
            <a:ext cx="19812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 err="1"/>
              <a:t>kertas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59400" y="5105400"/>
            <a:ext cx="19812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/>
              <a:t>film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600" y="6324600"/>
            <a:ext cx="22860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 err="1"/>
              <a:t>plastik</a:t>
            </a:r>
            <a:endParaRPr lang="en-US" sz="3600" dirty="0"/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8559800" y="3581400"/>
            <a:ext cx="4038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2800"/>
              <a:t>Kartu, bagan, seni reproduksi, foto tercetak</a:t>
            </a:r>
          </a:p>
        </p:txBody>
      </p: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8407400" y="5334000"/>
            <a:ext cx="4597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2800"/>
              <a:t>Filmstrip, slide, film layar lebar, bentuk mikro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2600" y="6477000"/>
            <a:ext cx="29718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/>
              <a:t>pita </a:t>
            </a:r>
            <a:r>
              <a:rPr lang="en-US" sz="3600" dirty="0" err="1"/>
              <a:t>magnetik</a:t>
            </a:r>
            <a:endParaRPr lang="en-US" sz="3600" dirty="0"/>
          </a:p>
        </p:txBody>
      </p:sp>
      <p:sp>
        <p:nvSpPr>
          <p:cNvPr id="14347" name="TextBox 10"/>
          <p:cNvSpPr txBox="1">
            <a:spLocks noChangeArrowheads="1"/>
          </p:cNvSpPr>
          <p:nvPr/>
        </p:nvSpPr>
        <p:spPr bwMode="auto">
          <a:xfrm>
            <a:off x="8712200" y="7010400"/>
            <a:ext cx="459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2800"/>
              <a:t>Pita suara, kaset, pita video, gulungan, kaset piringan magnetik</a:t>
            </a:r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1092200" y="7696200"/>
            <a:ext cx="459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2800"/>
              <a:t>Plastik transparansi, opak laservision, CD audio, CD-ROM</a:t>
            </a:r>
          </a:p>
        </p:txBody>
      </p:sp>
      <p:cxnSp>
        <p:nvCxnSpPr>
          <p:cNvPr id="14349" name="Straight Arrow Connector 13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4216400" y="4057650"/>
            <a:ext cx="1447800" cy="841375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endCxn id="6" idx="1"/>
          </p:cNvCxnSpPr>
          <p:nvPr/>
        </p:nvCxnSpPr>
        <p:spPr bwMode="auto">
          <a:xfrm>
            <a:off x="4216400" y="4876800"/>
            <a:ext cx="1143000" cy="55245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51" name="Straight Arrow Connector 18"/>
          <p:cNvCxnSpPr>
            <a:cxnSpLocks noChangeShapeType="1"/>
            <a:stCxn id="4" idx="3"/>
          </p:cNvCxnSpPr>
          <p:nvPr/>
        </p:nvCxnSpPr>
        <p:spPr bwMode="auto">
          <a:xfrm>
            <a:off x="4216400" y="4899025"/>
            <a:ext cx="1295400" cy="1577975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Straight Arrow Connector 20"/>
          <p:cNvCxnSpPr>
            <a:cxnSpLocks noChangeShapeType="1"/>
          </p:cNvCxnSpPr>
          <p:nvPr/>
        </p:nvCxnSpPr>
        <p:spPr bwMode="auto">
          <a:xfrm rot="5400000">
            <a:off x="2768600" y="5715000"/>
            <a:ext cx="533400" cy="53340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7645400" y="3962400"/>
            <a:ext cx="838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sym typeface="Gill Sans" pitchFamily="32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695005">
            <a:off x="7328512" y="5362382"/>
            <a:ext cx="1130111" cy="3955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sym typeface="Gill Sans" pitchFamily="32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847288">
            <a:off x="7205663" y="6831013"/>
            <a:ext cx="1627187" cy="3190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sym typeface="Gill Sans" pitchFamily="32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4858738">
            <a:off x="2081213" y="7239000"/>
            <a:ext cx="688975" cy="276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sym typeface="Gill Sans" pitchFamily="3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243" y="9150142"/>
            <a:ext cx="1030313" cy="377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Nonbuku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9800" y="3810000"/>
            <a:ext cx="4343400" cy="1938992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Penggolongan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Bahan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Nonbuku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menurut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AACR2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9200" y="2286000"/>
            <a:ext cx="4800600" cy="6278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 err="1"/>
              <a:t>Bahan</a:t>
            </a:r>
            <a:r>
              <a:rPr lang="en-US" sz="3600" dirty="0"/>
              <a:t> </a:t>
            </a:r>
            <a:r>
              <a:rPr lang="en-US" sz="3600" dirty="0" err="1"/>
              <a:t>kartografi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Manuskrip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Musik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Rekaman</a:t>
            </a:r>
            <a:r>
              <a:rPr lang="en-US" sz="3600" dirty="0"/>
              <a:t> </a:t>
            </a:r>
            <a:r>
              <a:rPr lang="en-US" sz="3600" dirty="0" err="1"/>
              <a:t>suara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Rekaman</a:t>
            </a:r>
            <a:r>
              <a:rPr lang="en-US" sz="3600" dirty="0"/>
              <a:t> video</a:t>
            </a:r>
          </a:p>
          <a:p>
            <a:pPr>
              <a:defRPr/>
            </a:pPr>
            <a:r>
              <a:rPr lang="en-US" sz="3600" dirty="0" err="1"/>
              <a:t>bahan</a:t>
            </a:r>
            <a:r>
              <a:rPr lang="en-US" sz="3600" dirty="0"/>
              <a:t> </a:t>
            </a:r>
            <a:r>
              <a:rPr lang="en-US" sz="3600" dirty="0" err="1"/>
              <a:t>grafis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Komputer</a:t>
            </a:r>
            <a:r>
              <a:rPr lang="en-US" sz="3600" dirty="0"/>
              <a:t> file</a:t>
            </a:r>
          </a:p>
          <a:p>
            <a:pPr>
              <a:defRPr/>
            </a:pPr>
            <a:r>
              <a:rPr lang="en-US" sz="3600" dirty="0" err="1"/>
              <a:t>Artifak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Bentuk</a:t>
            </a:r>
            <a:r>
              <a:rPr lang="en-US" sz="3600" dirty="0"/>
              <a:t> </a:t>
            </a:r>
            <a:r>
              <a:rPr lang="en-US" sz="3600" dirty="0" err="1"/>
              <a:t>mikro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Terbitan</a:t>
            </a:r>
            <a:r>
              <a:rPr lang="en-US" sz="3600" dirty="0"/>
              <a:t> </a:t>
            </a:r>
            <a:r>
              <a:rPr lang="en-US" sz="3600" dirty="0" err="1"/>
              <a:t>berkala</a:t>
            </a:r>
            <a:endParaRPr lang="en-US" sz="3600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5435600" y="4114800"/>
            <a:ext cx="1981200" cy="1295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ln>
                <a:solidFill>
                  <a:srgbClr val="CCFFCC"/>
                </a:solidFill>
              </a:ln>
              <a:solidFill>
                <a:srgbClr val="000000"/>
              </a:solidFill>
              <a:sym typeface="Gill Sans" pitchFamily="3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76100" y="9120286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4191000"/>
            <a:ext cx="2667000" cy="1752600"/>
          </a:xfrm>
          <a:ln w="12700">
            <a:miter lim="800000"/>
            <a:headEnd/>
            <a:tailEnd/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anchor="t"/>
          <a:lstStyle/>
          <a:p>
            <a:pPr>
              <a:buFont typeface="Gill Sans"/>
              <a:buNone/>
              <a:defRPr/>
            </a:pPr>
            <a:r>
              <a:rPr lang="en-US" dirty="0" err="1" smtClean="0"/>
              <a:t>Ciri</a:t>
            </a:r>
            <a:r>
              <a:rPr lang="en-US" dirty="0" smtClean="0"/>
              <a:t> –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</a:p>
          <a:p>
            <a:pPr>
              <a:buFont typeface="Gill Sans"/>
              <a:buNone/>
              <a:defRPr/>
            </a:pPr>
            <a:r>
              <a:rPr lang="en-US" dirty="0" smtClean="0"/>
              <a:t>AACR2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3835400" y="2286000"/>
            <a:ext cx="3657600" cy="738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r>
              <a:rPr lang="en-US" altLang="id-ID"/>
              <a:t>Umum </a:t>
            </a:r>
          </a:p>
        </p:txBody>
      </p:sp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8788400" y="4724400"/>
            <a:ext cx="3657600" cy="738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r>
              <a:rPr lang="en-US" altLang="id-ID"/>
              <a:t>Terintegrasi</a:t>
            </a:r>
          </a:p>
        </p:txBody>
      </p:sp>
      <p:sp>
        <p:nvSpPr>
          <p:cNvPr id="16392" name="TextBox 6"/>
          <p:cNvSpPr txBox="1">
            <a:spLocks noChangeArrowheads="1"/>
          </p:cNvSpPr>
          <p:nvPr/>
        </p:nvSpPr>
        <p:spPr bwMode="auto">
          <a:xfrm>
            <a:off x="3911600" y="7543800"/>
            <a:ext cx="3657600" cy="738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r>
              <a:rPr lang="en-US" altLang="id-ID"/>
              <a:t>Fleksibel </a:t>
            </a:r>
          </a:p>
        </p:txBody>
      </p:sp>
      <p:sp>
        <p:nvSpPr>
          <p:cNvPr id="16393" name="TextBox 7"/>
          <p:cNvSpPr txBox="1">
            <a:spLocks noChangeArrowheads="1"/>
          </p:cNvSpPr>
          <p:nvPr/>
        </p:nvSpPr>
        <p:spPr bwMode="auto">
          <a:xfrm>
            <a:off x="8559800" y="2057400"/>
            <a:ext cx="365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3200"/>
              <a:t>Digunakan untuk semua jenis perpustakaan </a:t>
            </a:r>
          </a:p>
        </p:txBody>
      </p:sp>
      <p:sp>
        <p:nvSpPr>
          <p:cNvPr id="16394" name="TextBox 8"/>
          <p:cNvSpPr txBox="1">
            <a:spLocks noChangeArrowheads="1"/>
          </p:cNvSpPr>
          <p:nvPr/>
        </p:nvSpPr>
        <p:spPr bwMode="auto">
          <a:xfrm>
            <a:off x="8407400" y="6019800"/>
            <a:ext cx="4191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3200"/>
              <a:t>Peraturan standar untuk bahan buku dan nonbuku</a:t>
            </a:r>
          </a:p>
        </p:txBody>
      </p:sp>
      <p:sp>
        <p:nvSpPr>
          <p:cNvPr id="16395" name="TextBox 9"/>
          <p:cNvSpPr txBox="1">
            <a:spLocks noChangeArrowheads="1"/>
          </p:cNvSpPr>
          <p:nvPr/>
        </p:nvSpPr>
        <p:spPr bwMode="auto">
          <a:xfrm>
            <a:off x="0" y="5867400"/>
            <a:ext cx="3378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3200"/>
              <a:t>Peraturan yang bersifat alternatif dan pilihan</a:t>
            </a:r>
          </a:p>
        </p:txBody>
      </p:sp>
      <p:cxnSp>
        <p:nvCxnSpPr>
          <p:cNvPr id="16396" name="Straight Arrow Connector 11"/>
          <p:cNvCxnSpPr>
            <a:cxnSpLocks noChangeShapeType="1"/>
            <a:endCxn id="16390" idx="2"/>
          </p:cNvCxnSpPr>
          <p:nvPr/>
        </p:nvCxnSpPr>
        <p:spPr bwMode="auto">
          <a:xfrm rot="5400000" flipH="1" flipV="1">
            <a:off x="4947444" y="3474244"/>
            <a:ext cx="1166812" cy="266700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Arrow Connector 13"/>
          <p:cNvCxnSpPr>
            <a:cxnSpLocks noChangeShapeType="1"/>
            <a:endCxn id="16391" idx="1"/>
          </p:cNvCxnSpPr>
          <p:nvPr/>
        </p:nvCxnSpPr>
        <p:spPr bwMode="auto">
          <a:xfrm>
            <a:off x="6731000" y="5067300"/>
            <a:ext cx="2057400" cy="26988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Straight Arrow Connector 15"/>
          <p:cNvCxnSpPr>
            <a:cxnSpLocks noChangeShapeType="1"/>
          </p:cNvCxnSpPr>
          <p:nvPr/>
        </p:nvCxnSpPr>
        <p:spPr bwMode="auto">
          <a:xfrm rot="5400000">
            <a:off x="4749800" y="6705600"/>
            <a:ext cx="1447800" cy="76200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Right Arrow 16"/>
          <p:cNvSpPr>
            <a:spLocks noChangeArrowheads="1"/>
          </p:cNvSpPr>
          <p:nvPr/>
        </p:nvSpPr>
        <p:spPr bwMode="auto">
          <a:xfrm flipV="1">
            <a:off x="7493000" y="2514600"/>
            <a:ext cx="990600" cy="228600"/>
          </a:xfrm>
          <a:prstGeom prst="rightArrow">
            <a:avLst>
              <a:gd name="adj1" fmla="val 50000"/>
              <a:gd name="adj2" fmla="val 4999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0" name="Right Arrow 17"/>
          <p:cNvSpPr>
            <a:spLocks noChangeArrowheads="1"/>
          </p:cNvSpPr>
          <p:nvPr/>
        </p:nvSpPr>
        <p:spPr bwMode="auto">
          <a:xfrm rot="5400000" flipV="1">
            <a:off x="9893300" y="5676900"/>
            <a:ext cx="685800" cy="152400"/>
          </a:xfrm>
          <a:prstGeom prst="rightArrow">
            <a:avLst>
              <a:gd name="adj1" fmla="val 50000"/>
              <a:gd name="adj2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1" name="Right Arrow 18"/>
          <p:cNvSpPr>
            <a:spLocks noChangeArrowheads="1"/>
          </p:cNvSpPr>
          <p:nvPr/>
        </p:nvSpPr>
        <p:spPr bwMode="auto">
          <a:xfrm rot="12532822" flipV="1">
            <a:off x="2998788" y="7158038"/>
            <a:ext cx="1017587" cy="365125"/>
          </a:xfrm>
          <a:prstGeom prst="rightArrow">
            <a:avLst>
              <a:gd name="adj1" fmla="val 50000"/>
              <a:gd name="adj2" fmla="val 5003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" name="TextBox 15"/>
          <p:cNvSpPr txBox="1"/>
          <p:nvPr/>
        </p:nvSpPr>
        <p:spPr>
          <a:xfrm>
            <a:off x="11931650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pic>
        <p:nvPicPr>
          <p:cNvPr id="17411" name="Picture 2" descr="aacr isi perbaik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752600"/>
            <a:ext cx="6553200" cy="740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58800" y="3886200"/>
            <a:ext cx="327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r>
              <a:rPr lang="en-US" altLang="id-ID" sz="4800"/>
              <a:t>Struktur AACR2</a:t>
            </a:r>
          </a:p>
        </p:txBody>
      </p:sp>
      <p:sp>
        <p:nvSpPr>
          <p:cNvPr id="17413" name="Right Arrow 6"/>
          <p:cNvSpPr>
            <a:spLocks noChangeArrowheads="1"/>
          </p:cNvSpPr>
          <p:nvPr/>
        </p:nvSpPr>
        <p:spPr bwMode="auto">
          <a:xfrm>
            <a:off x="3454400" y="4191000"/>
            <a:ext cx="1981200" cy="1219200"/>
          </a:xfrm>
          <a:prstGeom prst="rightArrow">
            <a:avLst>
              <a:gd name="adj1" fmla="val 50000"/>
              <a:gd name="adj2" fmla="val 4999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" name="TextBox 5"/>
          <p:cNvSpPr txBox="1"/>
          <p:nvPr/>
        </p:nvSpPr>
        <p:spPr>
          <a:xfrm>
            <a:off x="12203043" y="9183786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244600" y="2209800"/>
            <a:ext cx="10464800" cy="5715000"/>
          </a:xfrm>
        </p:spPr>
        <p:txBody>
          <a:bodyPr anchor="t"/>
          <a:lstStyle/>
          <a:p>
            <a:pPr>
              <a:buFont typeface="Gill Sans"/>
              <a:buNone/>
            </a:pPr>
            <a:r>
              <a:rPr lang="en-US" altLang="id-ID" smtClean="0"/>
              <a:t>Peraturan Umum AACR2 untuk bahan nonbuku</a:t>
            </a:r>
          </a:p>
          <a:p>
            <a:pPr>
              <a:buFont typeface="Gill Sans"/>
              <a:buNone/>
            </a:pPr>
            <a:r>
              <a:rPr lang="en-US" altLang="id-ID" smtClean="0"/>
              <a:t>1. Sumber informasi : yang dapat dijadikan sumber informasi utama adalah halaman judul, title frame dan kartu judul. Untuk bahan nonbuku ada tambahannya yaitu kemasan dan lampiran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51804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Gill Sans"/>
              <a:buNone/>
            </a:pPr>
            <a:r>
              <a:rPr lang="en-US" altLang="id-ID" smtClean="0"/>
              <a:t>2. Tingkatan deskripsi : menetapkan tingkatan deskripsi di perpustakaan.</a:t>
            </a:r>
          </a:p>
          <a:p>
            <a:pPr>
              <a:buFont typeface="Gill Sans"/>
              <a:buNone/>
            </a:pPr>
            <a:r>
              <a:rPr lang="en-US" altLang="id-ID" smtClean="0"/>
              <a:t>	Ada 3 tingkatan deskripsi, manfaatnya untuk memudahkan dan fleksibilitas dalam kebijakan pengatalogan.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6100" y="91440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320800" y="2438400"/>
            <a:ext cx="10464800" cy="5715000"/>
          </a:xfrm>
        </p:spPr>
        <p:txBody>
          <a:bodyPr anchor="t"/>
          <a:lstStyle/>
          <a:p>
            <a:pPr>
              <a:buFont typeface="Gill Sans"/>
              <a:buNone/>
            </a:pPr>
            <a:r>
              <a:rPr lang="en-US" altLang="id-ID" smtClean="0"/>
              <a:t>3. Penggunaan bahasa dalam deskripsi bibliografi : bahasa yang digunakan harus seperti yang tercantum dalam sumber informasi utama dan tidak boleh diubah atau diterjemahkan oleh pustakawan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6100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244600" y="2438400"/>
            <a:ext cx="10464800" cy="5715000"/>
          </a:xfrm>
        </p:spPr>
        <p:txBody>
          <a:bodyPr anchor="t"/>
          <a:lstStyle/>
          <a:p>
            <a:pPr>
              <a:buFont typeface="Gill Sans"/>
              <a:buNone/>
            </a:pPr>
            <a:r>
              <a:rPr lang="en-US" altLang="id-ID" smtClean="0"/>
              <a:t>4. General Material Designation (GMD) – pernyataan jenis bahan umum.</a:t>
            </a:r>
          </a:p>
          <a:p>
            <a:pPr>
              <a:buFont typeface="Gill Sans"/>
              <a:buNone/>
            </a:pPr>
            <a:r>
              <a:rPr lang="en-US" altLang="id-ID" smtClean="0"/>
              <a:t>	Pernyataan tentang jenis bahan secara umum : keterangan jenis bahan umum dari bahan yang bersangkutan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6100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MINUK</a:t>
            </a:r>
            <a:endParaRPr lang="id-ID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Pages>0</Pages>
  <Words>291</Words>
  <Characters>0</Characters>
  <Application>Microsoft Office PowerPoint</Application>
  <PresentationFormat>Custom</PresentationFormat>
  <Lines>0</Lines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Calibri</vt:lpstr>
      <vt:lpstr>Gill Sans</vt:lpstr>
      <vt:lpstr>Times New Roman</vt:lpstr>
      <vt:lpstr>ヒラギノ角ゴ ProN W3</vt:lpstr>
      <vt:lpstr>Title &amp; Bullets</vt:lpstr>
      <vt:lpstr>Title &amp; Bullets - 2 Column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- Center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</dc:creator>
  <cp:lastModifiedBy>PRODI-IP</cp:lastModifiedBy>
  <cp:revision>144</cp:revision>
  <dcterms:modified xsi:type="dcterms:W3CDTF">2019-02-05T08:08:57Z</dcterms:modified>
</cp:coreProperties>
</file>