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514" r:id="rId2"/>
    <p:sldId id="515" r:id="rId3"/>
    <p:sldId id="516" r:id="rId4"/>
    <p:sldId id="517" r:id="rId5"/>
    <p:sldId id="518" r:id="rId6"/>
    <p:sldId id="541" r:id="rId7"/>
    <p:sldId id="540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485" r:id="rId16"/>
    <p:sldId id="486" r:id="rId17"/>
    <p:sldId id="507" r:id="rId18"/>
    <p:sldId id="508" r:id="rId19"/>
    <p:sldId id="509" r:id="rId20"/>
    <p:sldId id="510" r:id="rId21"/>
    <p:sldId id="511" r:id="rId22"/>
    <p:sldId id="512" r:id="rId23"/>
    <p:sldId id="502" r:id="rId24"/>
    <p:sldId id="5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762"/>
    <a:srgbClr val="19A3EA"/>
    <a:srgbClr val="000000"/>
    <a:srgbClr val="FF0000"/>
    <a:srgbClr val="F8F8F8"/>
    <a:srgbClr val="252323"/>
    <a:srgbClr val="FAF7F3"/>
    <a:srgbClr val="FFFFFF"/>
    <a:srgbClr val="B83A4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6EB25-06CD-5800-4AC9-A54F0AA81A3F}" v="19" dt="2023-08-01T20:31:31.528"/>
    <p1510:client id="{C4749CD0-66D4-4A53-9EE3-0B98449051CC}" v="527" dt="2023-08-02T00:20:53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4" autoAdjust="0"/>
    <p:restoredTop sz="78428" autoAdjust="0"/>
  </p:normalViewPr>
  <p:slideViewPr>
    <p:cSldViewPr snapToGrid="0">
      <p:cViewPr varScale="1">
        <p:scale>
          <a:sx n="138" d="100"/>
          <a:sy n="138" d="100"/>
        </p:scale>
        <p:origin x="138" y="61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5F90-0918-4142-9ABA-85B04AA6C1A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DD3DB-480A-4C24-844A-3FE153D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0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7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23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8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934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87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4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1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00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9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38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35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8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14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2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5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9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17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4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9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62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2793" y="-1027858"/>
            <a:ext cx="8448304" cy="5078716"/>
          </a:xfrm>
          <a:prstGeom prst="rect">
            <a:avLst/>
          </a:prstGeom>
        </p:spPr>
      </p:pic>
      <p:pic>
        <p:nvPicPr>
          <p:cNvPr id="2" name="Picture 1" descr="A blue line drawing of a car&#10;&#10;Description automatically generated">
            <a:extLst>
              <a:ext uri="{FF2B5EF4-FFF2-40B4-BE49-F238E27FC236}">
                <a16:creationId xmlns:a16="http://schemas.microsoft.com/office/drawing/2014/main" id="{2FB68088-DBE3-1A3A-85BE-0E5D9A2A53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4966CD-A6AD-5EFF-3CA1-F4C707F99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CAAD272-8F9A-7E7E-6A29-BEB55D59B18B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96CAC96-0617-10E6-6779-F09E2AADCA5F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47558E-531F-8409-68BE-EEF08B7DB41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267F8F-D2F7-4B41-B4A8-45EC25A16047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555F64-0AB8-E2CE-7E7C-BB79B405F837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852A7C-A91D-FECE-6A6D-69A02656F8F0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9737D-872D-9815-7910-938F9AA218FE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89EFF-06C9-09D5-DFFD-3DC27A926F74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FCE3CE-B18B-138E-ABB2-930F31DDC471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AAC5B-C090-ED3F-3258-2729DF87478B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3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EB44E2B-6276-8075-B67B-A21657569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POMDP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observable Markov decision process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142C8-CA5E-CE96-5083-C5D643C356B7}"/>
              </a:ext>
            </a:extLst>
          </p:cNvPr>
          <p:cNvSpPr/>
          <p:nvPr/>
        </p:nvSpPr>
        <p:spPr>
          <a:xfrm>
            <a:off x="857020" y="3190024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4C101-D50E-F57E-4DB7-FB5C5971B9C0}"/>
              </a:ext>
            </a:extLst>
          </p:cNvPr>
          <p:cNvSpPr/>
          <p:nvPr/>
        </p:nvSpPr>
        <p:spPr>
          <a:xfrm>
            <a:off x="926343" y="3328136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A75F93-1380-C4EA-2315-E536906946D3}"/>
              </a:ext>
            </a:extLst>
          </p:cNvPr>
          <p:cNvSpPr/>
          <p:nvPr/>
        </p:nvSpPr>
        <p:spPr>
          <a:xfrm>
            <a:off x="794855" y="3257651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93C781A3-67AD-C63A-43FF-8F5902E1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92" y="1127250"/>
            <a:ext cx="6183398" cy="51619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B39CD2-A7CD-97FF-72D9-37FAC8BBD256}"/>
              </a:ext>
            </a:extLst>
          </p:cNvPr>
          <p:cNvSpPr/>
          <p:nvPr/>
        </p:nvSpPr>
        <p:spPr>
          <a:xfrm>
            <a:off x="2500346" y="1010362"/>
            <a:ext cx="7182769" cy="5543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FD5B56-0A45-5438-FA1C-D80464D31F92}"/>
              </a:ext>
            </a:extLst>
          </p:cNvPr>
          <p:cNvSpPr/>
          <p:nvPr/>
        </p:nvSpPr>
        <p:spPr>
          <a:xfrm>
            <a:off x="3258591" y="3668476"/>
            <a:ext cx="5674817" cy="1388917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BD6F0-82E9-6ED2-B56D-C374FF4BCE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15692" y="1127250"/>
            <a:ext cx="6183398" cy="371966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B7B90CC-52AA-3A1B-7738-BE882FA50F69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AA5616-E55F-F10B-D201-CACB681798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E6998A-9001-98E1-F6A3-F3086617C6DD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4BAB1C-40A7-51C6-19C0-882F9479BD2D}"/>
              </a:ext>
            </a:extLst>
          </p:cNvPr>
          <p:cNvGrpSpPr/>
          <p:nvPr/>
        </p:nvGrpSpPr>
        <p:grpSpPr>
          <a:xfrm>
            <a:off x="1294350" y="2433816"/>
            <a:ext cx="28352" cy="2823398"/>
            <a:chOff x="1995377" y="2433816"/>
            <a:chExt cx="28352" cy="28233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07DAD2-F831-410C-30AB-21A007EA24D0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813DE6-5B31-2FF6-4791-151CDCFF3E4C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09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5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5A796-8F01-EC5A-2648-7D21D8F88C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F69B5B8-D3E9-B73E-5DB7-97C99A737FAA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B9E22FE-0123-A1B0-317C-C0853CE54D5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B3F0FE-A1E6-19F5-2724-0D7A30E3316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361C45-BE38-BEEB-31F2-A0CFBBDFE58A}"/>
              </a:ext>
            </a:extLst>
          </p:cNvPr>
          <p:cNvGrpSpPr/>
          <p:nvPr/>
        </p:nvGrpSpPr>
        <p:grpSpPr>
          <a:xfrm>
            <a:off x="1294350" y="2433816"/>
            <a:ext cx="28352" cy="2823398"/>
            <a:chOff x="1995377" y="2433816"/>
            <a:chExt cx="28352" cy="282339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60BB58-9585-471B-A1DC-7FC54AEE3FAB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94FE23-B904-6C8C-8798-2278A15C5F86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EBA81A00-7455-4224-D778-C8A6E3087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19" y="1849214"/>
            <a:ext cx="3840480" cy="32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4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733D7-D899-C8A4-3983-3A08B3C5B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58B94-8857-84A8-1809-6AC0636BEDDD}"/>
              </a:ext>
            </a:extLst>
          </p:cNvPr>
          <p:cNvGrpSpPr/>
          <p:nvPr/>
        </p:nvGrpSpPr>
        <p:grpSpPr>
          <a:xfrm>
            <a:off x="712839" y="3021263"/>
            <a:ext cx="371461" cy="815473"/>
            <a:chOff x="712839" y="4390603"/>
            <a:chExt cx="371461" cy="81547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3DFFC-7AC7-92C3-A293-BA98FBF944B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44F2EF-FC0A-9F95-DA03-BE265A61D691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44DC49-4487-D5CE-B17D-4DACA7692A1A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56FEDA-4A39-2294-2CFD-98F0C6BBA8EF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C7C076-7B24-8655-5D91-5173DB600DC6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B98499-8C9E-076E-3D79-ED32E429F4FA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F52396-4439-4EAB-6CF2-E12794E84CAE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69D356-BCEB-1409-7F34-C1DEFD7641BE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A2401-B21B-A07E-AA6E-89AB29C25372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F02EC8-58A4-38DF-3438-26EBDDD5F848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869656-BC1B-9910-F3EA-07D7336317EE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79CB8B-20D7-0582-5E6F-CB32E886A13A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7649FE-1167-D7E9-629E-E8A7B209114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B75BA8-333C-42B5-5356-9A42041A7E45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1B0EE0-0796-A9A2-3892-4AC4A340A6DC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C61D7-A5D1-0414-1045-3F94FDA82AF9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725246-D0E7-F881-D6A0-292CD671A4E0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45314F-7C77-DEF6-9370-FB4ED25D37C4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A816E2-BB1D-A0EF-4D80-EAD71A5969A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516083-3446-17F1-C655-C6A2EEE2D403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12D26-7853-9A0E-CB31-6ECD7943D0EC}"/>
              </a:ext>
            </a:extLst>
          </p:cNvPr>
          <p:cNvGrpSpPr/>
          <p:nvPr/>
        </p:nvGrpSpPr>
        <p:grpSpPr>
          <a:xfrm>
            <a:off x="1294350" y="2433816"/>
            <a:ext cx="28352" cy="2823398"/>
            <a:chOff x="1995377" y="2433816"/>
            <a:chExt cx="28352" cy="282339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F06979E-2C51-267C-2CE6-859A9F9E29EE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5A0EE9-30BE-B1E5-31D4-DC66331177E4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FFAD34E5-D98B-A2F6-9729-9E3A81A78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19" y="1849214"/>
            <a:ext cx="3840480" cy="32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9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1287784"/>
            <a:ext cx="5547696" cy="4571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38BCD5-323F-3F7E-38E4-E425864A5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50368-D3A1-8571-1775-2A92A3B1733D}"/>
              </a:ext>
            </a:extLst>
          </p:cNvPr>
          <p:cNvGrpSpPr/>
          <p:nvPr/>
        </p:nvGrpSpPr>
        <p:grpSpPr>
          <a:xfrm>
            <a:off x="712839" y="3021263"/>
            <a:ext cx="371461" cy="815473"/>
            <a:chOff x="712839" y="4390603"/>
            <a:chExt cx="371461" cy="81547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303D58-EEA9-8920-3C63-AF08006637CC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43F588-27CE-2740-62A2-F7F691190646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B7BAD-CA41-25F6-1A6C-0C940A105567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78CFC9-F0A0-9BC5-3FE1-4E050488DD18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1CCCB6-7D65-80B1-352B-E29A102B5EED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F78EA6-4187-54E8-4EE2-CF2BB859F486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FE04277-5270-D178-E57F-CE0FE868E40B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F28CF9-7FC5-8109-8451-19731FFEDF17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C41CBE6-DEF4-1EA8-7816-73981C81E9B4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FDA798B-B49C-1710-6444-C0D9A470A6EB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A2C436-5EE2-1036-9B8D-74533012C2C4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C7C3DDD-34AE-0CE0-0625-32B0178AA518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1E5CFE6-B8DA-7E1B-6CCB-B312C2F29C3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F7F08F-6043-5548-CE12-39286F633D91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AC0A2CD-CB71-78BA-FD91-408F1C94ACA1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D439F4-30E4-2C34-C021-FCB258EFB50A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A25EE2-A877-374C-5C32-6CF3CA53F2A0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004578-F848-5D85-C232-06DD874AA1FD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E9DB53B-0190-134A-6E9A-3ED51DA0CD61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A332A8-C794-2AB6-2198-57FB7A712F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A89F27-EE47-469F-2DF2-F55990B069EE}"/>
              </a:ext>
            </a:extLst>
          </p:cNvPr>
          <p:cNvGrpSpPr/>
          <p:nvPr/>
        </p:nvGrpSpPr>
        <p:grpSpPr>
          <a:xfrm>
            <a:off x="1294350" y="2433816"/>
            <a:ext cx="28352" cy="2823398"/>
            <a:chOff x="1995377" y="2433816"/>
            <a:chExt cx="28352" cy="282339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EEAC40-032C-22E6-6ADF-1B0BBA429645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A79FA3-10A2-21BD-57EC-225D1BD61396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 descr="A blue line drawing of a car&#10;&#10;Description automatically generated">
            <a:extLst>
              <a:ext uri="{FF2B5EF4-FFF2-40B4-BE49-F238E27FC236}">
                <a16:creationId xmlns:a16="http://schemas.microsoft.com/office/drawing/2014/main" id="{DEF65092-AF19-0CFC-04FF-85D3237EB9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" y="2592373"/>
            <a:ext cx="1600200" cy="1600200"/>
          </a:xfrm>
          <a:prstGeom prst="rect">
            <a:avLst/>
          </a:prstGeom>
        </p:spPr>
      </p:pic>
      <p:pic>
        <p:nvPicPr>
          <p:cNvPr id="61" name="Picture 60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BBAA0452-04E4-08E2-AFFB-8F692674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119" y="1849214"/>
            <a:ext cx="3840480" cy="32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Goal: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Take the best action from a given belief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6943356"/>
            <a:ext cx="5547696" cy="4571999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1560680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1560680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ED7AC4-943D-A474-91FF-543218EB1CC4}"/>
              </a:ext>
            </a:extLst>
          </p:cNvPr>
          <p:cNvGrpSpPr/>
          <p:nvPr/>
        </p:nvGrpSpPr>
        <p:grpSpPr>
          <a:xfrm>
            <a:off x="2241275" y="1918348"/>
            <a:ext cx="1979424" cy="3117112"/>
            <a:chOff x="2241275" y="1918348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1918349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3435260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2466586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0700" y="1918348"/>
              <a:ext cx="402336" cy="402336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298D11-BE58-B926-1B05-F1DF4B790920}"/>
              </a:ext>
            </a:extLst>
          </p:cNvPr>
          <p:cNvSpPr txBox="1"/>
          <p:nvPr/>
        </p:nvSpPr>
        <p:spPr>
          <a:xfrm>
            <a:off x="2458233" y="-1308562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660FF-79FE-7B49-68B4-19AF0F1C048F}"/>
              </a:ext>
            </a:extLst>
          </p:cNvPr>
          <p:cNvSpPr txBox="1"/>
          <p:nvPr/>
        </p:nvSpPr>
        <p:spPr>
          <a:xfrm>
            <a:off x="351971" y="-661017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2" name="Picture 1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D534DB13-90DE-896E-1D9C-760187DD5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1849214"/>
            <a:ext cx="3840480" cy="32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79F67-B9E0-A979-3517-38EC03F2CF25}"/>
              </a:ext>
            </a:extLst>
          </p:cNvPr>
          <p:cNvSpPr/>
          <p:nvPr/>
        </p:nvSpPr>
        <p:spPr>
          <a:xfrm>
            <a:off x="4356366" y="4255411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3135286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3135286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A9CF2B-92CF-04FF-3B31-3710A260B288}"/>
              </a:ext>
            </a:extLst>
          </p:cNvPr>
          <p:cNvGrpSpPr/>
          <p:nvPr/>
        </p:nvGrpSpPr>
        <p:grpSpPr>
          <a:xfrm>
            <a:off x="2241275" y="3492954"/>
            <a:ext cx="1979424" cy="3117112"/>
            <a:chOff x="2241275" y="3492954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349295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5009866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4041192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0700" y="3492954"/>
              <a:ext cx="402336" cy="402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3" y="1562543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500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an action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3" b="51667"/>
          <a:stretch/>
        </p:blipFill>
        <p:spPr>
          <a:xfrm>
            <a:off x="4578724" y="2285999"/>
            <a:ext cx="1558547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457872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9" r="3936"/>
          <a:stretch/>
        </p:blipFill>
        <p:spPr>
          <a:xfrm>
            <a:off x="5213159" y="2286000"/>
            <a:ext cx="3324229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654612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discounted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9" r="3936"/>
          <a:stretch/>
        </p:blipFill>
        <p:spPr>
          <a:xfrm>
            <a:off x="5114925" y="2286000"/>
            <a:ext cx="3660588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41648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31D88-6C17-2F45-2213-82394C6A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9924" y="1120012"/>
            <a:ext cx="8434041" cy="5078716"/>
          </a:xfrm>
          <a:prstGeom prst="rect">
            <a:avLst/>
          </a:prstGeom>
        </p:spPr>
      </p:pic>
      <p:pic>
        <p:nvPicPr>
          <p:cNvPr id="38" name="Picture 37" descr="A blue line drawing of a car&#10;&#10;Description automatically generated">
            <a:extLst>
              <a:ext uri="{FF2B5EF4-FFF2-40B4-BE49-F238E27FC236}">
                <a16:creationId xmlns:a16="http://schemas.microsoft.com/office/drawing/2014/main" id="{85D9077D-16C5-8A24-4B74-624F636D6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D6AE4BA-D29E-C942-B700-427D8F68C5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2906165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565B27F-EA21-0270-6081-21BDD3FBF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EE988F3-BBD1-2D1F-E8F8-AD8C67886CC5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049967-830E-AE04-E596-3833998F304A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024008-1614-7677-727F-95565AB7F4EA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34DEC0-F905-77EA-2A54-077F3F68AC66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D54896-6EDA-5AEB-25ED-B9A474EF12E5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B7DF80-34E0-6617-0C64-C2E72A580DD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30DD092-404F-F084-80DF-6C5F7387AF3D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0FA10F-E3AB-4BAA-28AE-2C52C8B29D2E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E5448AD-D781-5C4F-8299-74D01D658F77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2DABC-C3FC-5998-84DF-C3896C9E16F7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47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discounted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future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r="3936"/>
          <a:stretch/>
        </p:blipFill>
        <p:spPr>
          <a:xfrm>
            <a:off x="4815840" y="2286000"/>
            <a:ext cx="4180653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19550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9" r="3"/>
          <a:stretch/>
        </p:blipFill>
        <p:spPr>
          <a:xfrm>
            <a:off x="4395852" y="2286000"/>
            <a:ext cx="4995864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280028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F0B047-B2F5-6260-2C4C-067E73431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84" y="2285999"/>
            <a:ext cx="65963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 algorithms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2E461-8EE8-7E55-554F-7EC62B2BAA2B}"/>
              </a:ext>
            </a:extLst>
          </p:cNvPr>
          <p:cNvGrpSpPr/>
          <p:nvPr/>
        </p:nvGrpSpPr>
        <p:grpSpPr>
          <a:xfrm>
            <a:off x="2458233" y="2793428"/>
            <a:ext cx="7275533" cy="1825632"/>
            <a:chOff x="2458233" y="2793428"/>
            <a:chExt cx="7275533" cy="18256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FF263-DE6F-1DC8-865B-E4CED594336A}"/>
                </a:ext>
              </a:extLst>
            </p:cNvPr>
            <p:cNvSpPr txBox="1"/>
            <p:nvPr/>
          </p:nvSpPr>
          <p:spPr>
            <a:xfrm>
              <a:off x="2458233" y="2793428"/>
              <a:ext cx="727553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Find the optimal policy </a:t>
              </a:r>
              <a:r>
                <a:rPr kumimoji="0" lang="el-GR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π</a:t>
              </a:r>
              <a:endPara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that maps beliefs to actions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 </a:t>
              </a:r>
              <a:endPara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4BCE98-3C2D-0F32-D7D9-C1522F9E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7788" r="90038" b="38212"/>
            <a:stretch/>
          </p:blipFill>
          <p:spPr>
            <a:xfrm>
              <a:off x="8046243" y="2868904"/>
              <a:ext cx="375118" cy="560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6797A-E019-1D91-170B-8D8A6987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58" t="31336" r="3302" b="45212"/>
            <a:stretch/>
          </p:blipFill>
          <p:spPr>
            <a:xfrm>
              <a:off x="5078470" y="3948886"/>
              <a:ext cx="2035060" cy="670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Focus of this lesson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FF263-DE6F-1DC8-865B-E4CED594336A}"/>
              </a:ext>
            </a:extLst>
          </p:cNvPr>
          <p:cNvSpPr txBox="1"/>
          <p:nvPr/>
        </p:nvSpPr>
        <p:spPr>
          <a:xfrm>
            <a:off x="2458233" y="2793428"/>
            <a:ext cx="7275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How do we estimate the belief?</a:t>
            </a:r>
          </a:p>
        </p:txBody>
      </p:sp>
    </p:spTree>
    <p:extLst>
      <p:ext uri="{BB962C8B-B14F-4D97-AF65-F5344CB8AC3E}">
        <p14:creationId xmlns:p14="http://schemas.microsoft.com/office/powerpoint/2010/main" val="20513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CEBD2-6027-6BD3-6520-754D5417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9924" y="1120012"/>
            <a:ext cx="8434041" cy="50787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A68826-AAC0-2790-DE07-B2501BC09F4B}"/>
              </a:ext>
            </a:extLst>
          </p:cNvPr>
          <p:cNvSpPr/>
          <p:nvPr/>
        </p:nvSpPr>
        <p:spPr>
          <a:xfrm>
            <a:off x="2001584" y="3120384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71521D-4EE1-059C-B1C8-0FE54DB5AA1E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BC03F-B321-240B-9792-5FFB4047C4DF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E871D-7FF6-95CE-2A34-A50B8238920F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136DBF-B08A-DE1E-5DC6-35A30F314C79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2F4525-EC2E-CC52-EBF6-047684427F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05CAC-32F1-6861-4CFA-59DE2F0AED5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blue line drawing of a car&#10;&#10;Description automatically generated">
            <a:extLst>
              <a:ext uri="{FF2B5EF4-FFF2-40B4-BE49-F238E27FC236}">
                <a16:creationId xmlns:a16="http://schemas.microsoft.com/office/drawing/2014/main" id="{F9423BEF-A150-5CA6-3F4C-06046E7D0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200833F-132B-1E4E-8BB7-05BC040363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045" y="3507470"/>
            <a:ext cx="1323993" cy="31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79F24E4-E993-C9D2-4B10-FF83A8922202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1419233" y="3583113"/>
            <a:ext cx="814710" cy="349992"/>
          </a:xfrm>
          <a:prstGeom prst="curvedConnector2">
            <a:avLst/>
          </a:prstGeom>
          <a:ln>
            <a:solidFill>
              <a:srgbClr val="B83A4B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BE36581-79F2-8535-6025-D57C912EC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4C46153-2C87-10DC-E1BC-DC15A10A5F42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CD3743-A387-B637-56A3-0266710F1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BEB229-2821-FC3E-1F0F-CF633AA31A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64FDA60-C1A9-E087-A151-8C09B086DD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2906165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D649495-F626-38A1-5056-99E4C55132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1129" y="2906166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1150D1-6FFE-B612-7659-3F89128D2458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16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17B60DDA-FFCA-01BD-EBDB-F8D7880C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32685" y="1120012"/>
            <a:ext cx="8434040" cy="5078715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E5A6950-3350-926C-C3F6-26A307A04AA2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EE77CAF-B7A9-6A33-1158-380E48D75528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80A01A-9E45-7F2C-CD19-70597BB13C1A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E16AE0-D0B0-278C-09AB-1A4E0C46DBE4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ue line drawing of a car&#10;&#10;Description automatically generated">
            <a:extLst>
              <a:ext uri="{FF2B5EF4-FFF2-40B4-BE49-F238E27FC236}">
                <a16:creationId xmlns:a16="http://schemas.microsoft.com/office/drawing/2014/main" id="{E52C6B35-00B3-5249-7A11-A6F6B0B182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970B27F-DBC4-AF1E-65BD-BB548931B16F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DE9C4C-332E-4809-8613-1592CB24AF09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6AE8E6-82EB-28EF-09FC-8C7CF6A2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AB7E886-B1BA-641F-A5E1-88B5867D97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2906165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F6C7EA-9C40-85F0-E093-EDD2954CE02C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E035D7-5C20-B26A-2586-01597D1916FF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379A6-70F7-CD05-AEC8-FE148D75A82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9D6A09-5602-70EA-50A5-4367E44DCB90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49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C3DBA7-B653-D374-22AA-E79E8834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38893" y="1120012"/>
            <a:ext cx="8434040" cy="50787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1237BF-77F0-BE7E-B67A-A99B2E6448B8}"/>
              </a:ext>
            </a:extLst>
          </p:cNvPr>
          <p:cNvSpPr/>
          <p:nvPr/>
        </p:nvSpPr>
        <p:spPr>
          <a:xfrm>
            <a:off x="482009" y="205636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A3FB5A-2AA2-9C78-FFE7-FB3DD927560C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EDB564-B61F-18E2-D083-BCCBE72C5F3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A6538-A227-B3D9-2093-586EF08ABAE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0C3D9-2057-BAC9-BD7C-6C6C36BE51BA}"/>
              </a:ext>
            </a:extLst>
          </p:cNvPr>
          <p:cNvSpPr/>
          <p:nvPr/>
        </p:nvSpPr>
        <p:spPr>
          <a:xfrm>
            <a:off x="1284762" y="216966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5E422-0628-560E-124E-641C5FF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541473"/>
            <a:ext cx="402336" cy="40233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0127830-B382-85A8-882A-6055AD4B6557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3B9F78-64D7-0650-77EC-CA87D9A451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8A4A1B-2D0C-0CC2-2D8A-18EC0BF958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085B7A-6547-A36B-0893-0E67600B223F}"/>
              </a:ext>
            </a:extLst>
          </p:cNvPr>
          <p:cNvCxnSpPr>
            <a:cxnSpLocks/>
          </p:cNvCxnSpPr>
          <p:nvPr/>
        </p:nvCxnSpPr>
        <p:spPr>
          <a:xfrm>
            <a:off x="1232485" y="1885797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line drawing of a car&#10;&#10;Description automatically generated">
            <a:extLst>
              <a:ext uri="{FF2B5EF4-FFF2-40B4-BE49-F238E27FC236}">
                <a16:creationId xmlns:a16="http://schemas.microsoft.com/office/drawing/2014/main" id="{441DBA97-1A4A-7FA3-2970-6C271784F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F2036A3-CB24-E1A9-2254-3F21FA4D6C91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07809-3530-D49A-6259-79D543725CA8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12D15-AD2D-28CA-2A95-AB18B18D45B5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897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C3DBA7-B653-D374-22AA-E79E8834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38893" y="1120012"/>
            <a:ext cx="8434040" cy="5078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1237BF-77F0-BE7E-B67A-A99B2E6448B8}"/>
              </a:ext>
            </a:extLst>
          </p:cNvPr>
          <p:cNvSpPr/>
          <p:nvPr/>
        </p:nvSpPr>
        <p:spPr>
          <a:xfrm>
            <a:off x="482009" y="205636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75EAA-95EE-BB07-0F5C-3F827C98B085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EDB564-B61F-18E2-D083-BCCBE72C5F3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A6538-A227-B3D9-2093-586EF08ABAE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0C3D9-2057-BAC9-BD7C-6C6C36BE51BA}"/>
              </a:ext>
            </a:extLst>
          </p:cNvPr>
          <p:cNvSpPr/>
          <p:nvPr/>
        </p:nvSpPr>
        <p:spPr>
          <a:xfrm>
            <a:off x="1284762" y="216966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5E422-0628-560E-124E-641C5FF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541473"/>
            <a:ext cx="402336" cy="40233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0127830-B382-85A8-882A-6055AD4B6557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3B9F78-64D7-0650-77EC-CA87D9A451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8A4A1B-2D0C-0CC2-2D8A-18EC0BF958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085B7A-6547-A36B-0893-0E67600B223F}"/>
              </a:ext>
            </a:extLst>
          </p:cNvPr>
          <p:cNvCxnSpPr>
            <a:cxnSpLocks/>
          </p:cNvCxnSpPr>
          <p:nvPr/>
        </p:nvCxnSpPr>
        <p:spPr>
          <a:xfrm>
            <a:off x="1232485" y="1885797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42811-F3FA-83C3-E1C8-A431BBF85A4A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5E6778-9F1D-3936-EB0D-3183E145006C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line drawing of a car&#10;&#10;Description automatically generated">
            <a:extLst>
              <a:ext uri="{FF2B5EF4-FFF2-40B4-BE49-F238E27FC236}">
                <a16:creationId xmlns:a16="http://schemas.microsoft.com/office/drawing/2014/main" id="{441DBA97-1A4A-7FA3-2970-6C271784F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07CEF3-4AD3-AB40-C6AF-D793EB83AC98}"/>
              </a:ext>
            </a:extLst>
          </p:cNvPr>
          <p:cNvGrpSpPr/>
          <p:nvPr/>
        </p:nvGrpSpPr>
        <p:grpSpPr>
          <a:xfrm>
            <a:off x="443172" y="1293928"/>
            <a:ext cx="795521" cy="1456256"/>
            <a:chOff x="443172" y="2668328"/>
            <a:chExt cx="795521" cy="1456256"/>
          </a:xfrm>
        </p:grpSpPr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B47F9607-64D6-5107-DD80-6E9779230A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2B6080D1-596A-BC18-8BFC-366B4302DBC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065310E-373F-D324-3567-56E33DC93F0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015D65-F6EE-657F-CECD-A94F721E3388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5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560A017-C4C8-304C-CD66-C091B3F09917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9CD38-3AC9-143E-34E0-3619BCBF0C64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E91D5-A713-C2B1-C695-59C7F288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9639" y="1122591"/>
            <a:ext cx="8434039" cy="5073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3788FD3-7E32-B08C-0217-181B61818BFD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C21CB3B-5DF5-B32C-01A6-FBC3E7BFC944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D4337C-5B15-5172-2920-358A0FC2F34A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FE5E2F-BF91-86C0-8EBC-5071DDF726F8}"/>
              </a:ext>
            </a:extLst>
          </p:cNvPr>
          <p:cNvGrpSpPr/>
          <p:nvPr/>
        </p:nvGrpSpPr>
        <p:grpSpPr>
          <a:xfrm>
            <a:off x="1294350" y="2433816"/>
            <a:ext cx="28352" cy="2823398"/>
            <a:chOff x="1995377" y="2433816"/>
            <a:chExt cx="28352" cy="282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F2D38B-4987-91B5-05AD-C88420F373EA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CA55EA-BD9F-E8BA-D5AA-5D0A82E397B7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blue line drawing of a car&#10;&#10;Description automatically generated">
            <a:extLst>
              <a:ext uri="{FF2B5EF4-FFF2-40B4-BE49-F238E27FC236}">
                <a16:creationId xmlns:a16="http://schemas.microsoft.com/office/drawing/2014/main" id="{2D0BC68D-AB32-D0D9-5F87-64E023C663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22842A-7F02-38A3-D7A6-CC48D8BD4F5A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24066F-10A8-3BED-EC1A-D65B1408AA45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BC065-E143-91C3-4AE0-CF7E0F8ECF23}"/>
              </a:ext>
            </a:extLst>
          </p:cNvPr>
          <p:cNvGrpSpPr/>
          <p:nvPr/>
        </p:nvGrpSpPr>
        <p:grpSpPr>
          <a:xfrm>
            <a:off x="293039" y="810572"/>
            <a:ext cx="271685" cy="497338"/>
            <a:chOff x="443172" y="2668328"/>
            <a:chExt cx="795521" cy="1456256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9E87949-BB8D-D490-CFD7-7C855040F2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5E0FCED-E19B-13A3-2443-51F027DDFF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AB19A40B-5F0D-2942-C812-FC76870F45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FDF16D-CF37-C93D-3436-293DB66E083D}"/>
              </a:ext>
            </a:extLst>
          </p:cNvPr>
          <p:cNvGrpSpPr/>
          <p:nvPr/>
        </p:nvGrpSpPr>
        <p:grpSpPr>
          <a:xfrm>
            <a:off x="741678" y="942755"/>
            <a:ext cx="271685" cy="497338"/>
            <a:chOff x="443172" y="2668328"/>
            <a:chExt cx="795521" cy="1456256"/>
          </a:xfrm>
        </p:grpSpPr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DA68BAD-D348-8306-AFC7-57CF51C2DDC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EC2A829-12C5-E073-6FD7-8C2353E08F9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4DD03981-8E2E-57A1-C1FC-C7A257EC2F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067C2-830B-ACB5-3F1F-B45177C7B5B0}"/>
              </a:ext>
            </a:extLst>
          </p:cNvPr>
          <p:cNvGrpSpPr/>
          <p:nvPr/>
        </p:nvGrpSpPr>
        <p:grpSpPr>
          <a:xfrm>
            <a:off x="1090956" y="1438271"/>
            <a:ext cx="271685" cy="497338"/>
            <a:chOff x="443172" y="2668328"/>
            <a:chExt cx="795521" cy="1456256"/>
          </a:xfrm>
        </p:grpSpPr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E24CAAC9-C53F-86F1-8EC2-5F7908FBF6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851D9D8-EF85-03EB-2EF6-6BEA0B51A1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DADB5869-69B7-A187-61DC-70032CBD54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79BEF-D220-6CDA-9835-6802B6FED1A8}"/>
              </a:ext>
            </a:extLst>
          </p:cNvPr>
          <p:cNvSpPr/>
          <p:nvPr/>
        </p:nvSpPr>
        <p:spPr>
          <a:xfrm>
            <a:off x="482009" y="2047901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EBB64A-47E5-2B38-4BA7-069922A7F58F}"/>
              </a:ext>
            </a:extLst>
          </p:cNvPr>
          <p:cNvGrpSpPr/>
          <p:nvPr/>
        </p:nvGrpSpPr>
        <p:grpSpPr>
          <a:xfrm>
            <a:off x="443172" y="1287229"/>
            <a:ext cx="795521" cy="1456256"/>
            <a:chOff x="443172" y="2668328"/>
            <a:chExt cx="795521" cy="1456256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66DF8381-CE4A-1E83-BED2-8C1FD8E2AF2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31F25D4B-F67A-910F-ADBC-BA53323B3B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E9AC13A2-237F-C1EF-FDD4-815ADB7F80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75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59B574-728D-189E-6452-77B428AFC89F}"/>
              </a:ext>
            </a:extLst>
          </p:cNvPr>
          <p:cNvSpPr/>
          <p:nvPr/>
        </p:nvSpPr>
        <p:spPr>
          <a:xfrm>
            <a:off x="2365071" y="4692390"/>
            <a:ext cx="7418607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7F068A-234C-C851-FD5B-2A656C52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9639" y="1122591"/>
            <a:ext cx="8434039" cy="5073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7ED25-5EA5-01D5-E671-96AA68270C2F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50B16E-275D-1C01-4C88-A94455A0D891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C4AD92-8E77-2175-9018-16117DF8DDE3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87129C-7887-ABB9-EB23-CB1BBA42C9FF}"/>
              </a:ext>
            </a:extLst>
          </p:cNvPr>
          <p:cNvGrpSpPr/>
          <p:nvPr/>
        </p:nvGrpSpPr>
        <p:grpSpPr>
          <a:xfrm>
            <a:off x="1294350" y="2433816"/>
            <a:ext cx="28352" cy="2823398"/>
            <a:chOff x="1995377" y="2433816"/>
            <a:chExt cx="28352" cy="282339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1DBFA2-8D6D-F452-DA8C-E550C002FF5B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36349E-AC4F-F136-52AC-BDDF1838C613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A blue line drawing of a car&#10;&#10;Description automatically generated">
            <a:extLst>
              <a:ext uri="{FF2B5EF4-FFF2-40B4-BE49-F238E27FC236}">
                <a16:creationId xmlns:a16="http://schemas.microsoft.com/office/drawing/2014/main" id="{DF2715E8-6BD3-4EBA-24D8-01AB935A1B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801FA1FF-8FD7-02A6-5E6F-3037A9342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92" y="1127250"/>
            <a:ext cx="6183398" cy="516190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C7E89D-6741-6BA9-6951-CCA5432463BE}"/>
              </a:ext>
            </a:extLst>
          </p:cNvPr>
          <p:cNvSpPr/>
          <p:nvPr/>
        </p:nvSpPr>
        <p:spPr>
          <a:xfrm>
            <a:off x="2500346" y="1010362"/>
            <a:ext cx="7182769" cy="5543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584093-324A-66A4-FB70-4C6E34DD6C6C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2555A-0522-D0F2-7CC9-7BF2F14DF78F}"/>
              </a:ext>
            </a:extLst>
          </p:cNvPr>
          <p:cNvSpPr txBox="1"/>
          <p:nvPr/>
        </p:nvSpPr>
        <p:spPr>
          <a:xfrm>
            <a:off x="351972" y="-686711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POMDP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observable Markov decision process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7A118-F685-44E7-176C-88851E608154}"/>
              </a:ext>
            </a:extLst>
          </p:cNvPr>
          <p:cNvSpPr/>
          <p:nvPr/>
        </p:nvSpPr>
        <p:spPr>
          <a:xfrm>
            <a:off x="2365071" y="4692390"/>
            <a:ext cx="7418607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29E289-9225-F3D5-0381-D37FE1A596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49639" y="1122591"/>
            <a:ext cx="8434040" cy="5073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22426B-310E-94D6-84B9-633E6EAF0EC1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693C15-E18C-EF43-01CB-24EF2CCF3720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A1C8FF-E4B8-87E9-EA5C-26887EA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A9CB4-E917-A033-33FC-534D07D69570}"/>
              </a:ext>
            </a:extLst>
          </p:cNvPr>
          <p:cNvGrpSpPr/>
          <p:nvPr/>
        </p:nvGrpSpPr>
        <p:grpSpPr>
          <a:xfrm>
            <a:off x="1294350" y="2433816"/>
            <a:ext cx="28352" cy="2823398"/>
            <a:chOff x="1995377" y="2433816"/>
            <a:chExt cx="28352" cy="282339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B87CAA0-7EB1-10B3-673B-E2A5410F42B8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2588AC-CFE6-D800-80B9-E6F100180919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96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12890</TotalTime>
  <Words>253</Words>
  <Application>Microsoft Office PowerPoint</Application>
  <PresentationFormat>Widescreen</PresentationFormat>
  <Paragraphs>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</dc:creator>
  <cp:lastModifiedBy>Robert John Moss</cp:lastModifiedBy>
  <cp:revision>119</cp:revision>
  <dcterms:created xsi:type="dcterms:W3CDTF">2023-07-28T18:54:32Z</dcterms:created>
  <dcterms:modified xsi:type="dcterms:W3CDTF">2023-11-16T08:52:35Z</dcterms:modified>
</cp:coreProperties>
</file>