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514" r:id="rId2"/>
    <p:sldId id="515" r:id="rId3"/>
    <p:sldId id="516" r:id="rId4"/>
    <p:sldId id="517" r:id="rId5"/>
    <p:sldId id="518" r:id="rId6"/>
    <p:sldId id="541" r:id="rId7"/>
    <p:sldId id="540" r:id="rId8"/>
    <p:sldId id="408" r:id="rId9"/>
    <p:sldId id="410" r:id="rId10"/>
    <p:sldId id="381" r:id="rId11"/>
    <p:sldId id="401" r:id="rId12"/>
    <p:sldId id="402" r:id="rId13"/>
    <p:sldId id="403" r:id="rId14"/>
    <p:sldId id="548" r:id="rId15"/>
    <p:sldId id="485" r:id="rId16"/>
    <p:sldId id="486" r:id="rId17"/>
    <p:sldId id="507" r:id="rId18"/>
    <p:sldId id="508" r:id="rId19"/>
    <p:sldId id="509" r:id="rId20"/>
    <p:sldId id="510" r:id="rId21"/>
    <p:sldId id="511" r:id="rId22"/>
    <p:sldId id="512" r:id="rId23"/>
    <p:sldId id="502" r:id="rId24"/>
    <p:sldId id="51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5762"/>
    <a:srgbClr val="19A3EA"/>
    <a:srgbClr val="000000"/>
    <a:srgbClr val="FF0000"/>
    <a:srgbClr val="F8F8F8"/>
    <a:srgbClr val="252323"/>
    <a:srgbClr val="FAF7F3"/>
    <a:srgbClr val="FFFFFF"/>
    <a:srgbClr val="B83A4B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06EB25-06CD-5800-4AC9-A54F0AA81A3F}" v="19" dt="2023-08-01T20:31:31.528"/>
    <p1510:client id="{C4749CD0-66D4-4A53-9EE3-0B98449051CC}" v="527" dt="2023-08-02T00:20:53.9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44" autoAdjust="0"/>
    <p:restoredTop sz="78428" autoAdjust="0"/>
  </p:normalViewPr>
  <p:slideViewPr>
    <p:cSldViewPr snapToGrid="0">
      <p:cViewPr>
        <p:scale>
          <a:sx n="66" d="100"/>
          <a:sy n="66" d="100"/>
        </p:scale>
        <p:origin x="3528" y="216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D5F90-0918-4142-9ABA-85B04AA6C1A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DD3DB-480A-4C24-844A-3FE153DA1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71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2306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777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236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3887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8550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934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873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549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612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0079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323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6693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8380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835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06831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6147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298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553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8391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46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5172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6048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890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62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26A41F4-1448-6E83-1EAE-622BBAF74D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82793" y="-1027858"/>
            <a:ext cx="8448304" cy="5078716"/>
          </a:xfrm>
          <a:prstGeom prst="rect">
            <a:avLst/>
          </a:prstGeom>
        </p:spPr>
      </p:pic>
      <p:pic>
        <p:nvPicPr>
          <p:cNvPr id="2" name="Picture 1" descr="A blue line drawing of a car&#10;&#10;Description automatically generated">
            <a:extLst>
              <a:ext uri="{FF2B5EF4-FFF2-40B4-BE49-F238E27FC236}">
                <a16:creationId xmlns:a16="http://schemas.microsoft.com/office/drawing/2014/main" id="{2FB68088-DBE3-1A3A-85BE-0E5D9A2A53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81" y="3874839"/>
            <a:ext cx="1600200" cy="1600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4966CD-A6AD-5EFF-3CA1-F4C707F99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082" y="2385253"/>
            <a:ext cx="402336" cy="40233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CAAD272-8F9A-7E7E-6A29-BEB55D59B18B}"/>
              </a:ext>
            </a:extLst>
          </p:cNvPr>
          <p:cNvGrpSpPr/>
          <p:nvPr/>
        </p:nvGrpSpPr>
        <p:grpSpPr>
          <a:xfrm>
            <a:off x="453657" y="2433816"/>
            <a:ext cx="28352" cy="2823398"/>
            <a:chOff x="453657" y="2433816"/>
            <a:chExt cx="28352" cy="282339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96CAC96-0617-10E6-6779-F09E2AADCA5F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847558E-531F-8409-68BE-EEF08B7DB419}"/>
                </a:ext>
              </a:extLst>
            </p:cNvPr>
            <p:cNvCxnSpPr>
              <a:cxnSpLocks/>
            </p:cNvCxnSpPr>
            <p:nvPr/>
          </p:nvCxnSpPr>
          <p:spPr>
            <a:xfrm>
              <a:off x="45365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3267F8F-D2F7-4B41-B4A8-45EC25A16047}"/>
              </a:ext>
            </a:extLst>
          </p:cNvPr>
          <p:cNvGrpSpPr/>
          <p:nvPr/>
        </p:nvGrpSpPr>
        <p:grpSpPr>
          <a:xfrm>
            <a:off x="1995377" y="2433816"/>
            <a:ext cx="28352" cy="2823398"/>
            <a:chOff x="1995377" y="2433816"/>
            <a:chExt cx="28352" cy="282339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F555F64-0AB8-E2CE-7E7C-BB79B405F837}"/>
                </a:ext>
              </a:extLst>
            </p:cNvPr>
            <p:cNvCxnSpPr>
              <a:cxnSpLocks/>
            </p:cNvCxnSpPr>
            <p:nvPr/>
          </p:nvCxnSpPr>
          <p:spPr>
            <a:xfrm>
              <a:off x="202372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F852A7C-A91D-FECE-6A6D-69A02656F8F0}"/>
                </a:ext>
              </a:extLst>
            </p:cNvPr>
            <p:cNvCxnSpPr>
              <a:cxnSpLocks/>
            </p:cNvCxnSpPr>
            <p:nvPr/>
          </p:nvCxnSpPr>
          <p:spPr>
            <a:xfrm>
              <a:off x="199537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BA9737D-872D-9815-7910-938F9AA218FE}"/>
              </a:ext>
            </a:extLst>
          </p:cNvPr>
          <p:cNvSpPr/>
          <p:nvPr/>
        </p:nvSpPr>
        <p:spPr>
          <a:xfrm>
            <a:off x="980184" y="5257213"/>
            <a:ext cx="521441" cy="1565398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B89EFF-06C9-09D5-DFFD-3DC27A926F74}"/>
              </a:ext>
            </a:extLst>
          </p:cNvPr>
          <p:cNvCxnSpPr>
            <a:cxnSpLocks/>
          </p:cNvCxnSpPr>
          <p:nvPr/>
        </p:nvCxnSpPr>
        <p:spPr>
          <a:xfrm>
            <a:off x="1232485" y="726698"/>
            <a:ext cx="0" cy="4471252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FCE3CE-B18B-138E-ABB2-930F31DDC471}"/>
              </a:ext>
            </a:extLst>
          </p:cNvPr>
          <p:cNvSpPr/>
          <p:nvPr/>
        </p:nvSpPr>
        <p:spPr>
          <a:xfrm>
            <a:off x="980184" y="726698"/>
            <a:ext cx="521441" cy="1707117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AAC5B-C090-ED3F-3258-2729DF87478B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MDP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Markov decision process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30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EB44E2B-6276-8075-B67B-A21657569B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02" y="2433815"/>
            <a:ext cx="1600200" cy="1600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1268528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POMDP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Partially observable Markov decision process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35142C8-CA5E-CE96-5083-C5D643C356B7}"/>
              </a:ext>
            </a:extLst>
          </p:cNvPr>
          <p:cNvSpPr/>
          <p:nvPr/>
        </p:nvSpPr>
        <p:spPr>
          <a:xfrm>
            <a:off x="857020" y="3190024"/>
            <a:ext cx="45720" cy="45720"/>
          </a:xfrm>
          <a:prstGeom prst="ellipse">
            <a:avLst/>
          </a:prstGeom>
          <a:solidFill>
            <a:srgbClr val="415762">
              <a:alpha val="50196"/>
            </a:srgbClr>
          </a:solidFill>
          <a:ln w="6350">
            <a:solidFill>
              <a:srgbClr val="19A3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6F4C101-D50E-F57E-4DB7-FB5C5971B9C0}"/>
              </a:ext>
            </a:extLst>
          </p:cNvPr>
          <p:cNvSpPr/>
          <p:nvPr/>
        </p:nvSpPr>
        <p:spPr>
          <a:xfrm>
            <a:off x="926343" y="3328136"/>
            <a:ext cx="45720" cy="45720"/>
          </a:xfrm>
          <a:prstGeom prst="ellipse">
            <a:avLst/>
          </a:prstGeom>
          <a:solidFill>
            <a:srgbClr val="415762">
              <a:alpha val="50196"/>
            </a:srgbClr>
          </a:solidFill>
          <a:ln w="6350">
            <a:solidFill>
              <a:srgbClr val="19A3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A75F93-1380-C4EA-2315-E536906946D3}"/>
              </a:ext>
            </a:extLst>
          </p:cNvPr>
          <p:cNvSpPr/>
          <p:nvPr/>
        </p:nvSpPr>
        <p:spPr>
          <a:xfrm>
            <a:off x="794855" y="3257651"/>
            <a:ext cx="45720" cy="45720"/>
          </a:xfrm>
          <a:prstGeom prst="ellipse">
            <a:avLst/>
          </a:prstGeom>
          <a:solidFill>
            <a:srgbClr val="415762">
              <a:alpha val="50196"/>
            </a:srgbClr>
          </a:solidFill>
          <a:ln w="6350">
            <a:solidFill>
              <a:srgbClr val="19A3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diagram of a mathematical process&#10;&#10;Description automatically generated with medium confidence">
            <a:extLst>
              <a:ext uri="{FF2B5EF4-FFF2-40B4-BE49-F238E27FC236}">
                <a16:creationId xmlns:a16="http://schemas.microsoft.com/office/drawing/2014/main" id="{93C781A3-67AD-C63A-43FF-8F5902E16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692" y="1127250"/>
            <a:ext cx="6183398" cy="516190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FB39CD2-A7CD-97FF-72D9-37FAC8BBD256}"/>
              </a:ext>
            </a:extLst>
          </p:cNvPr>
          <p:cNvSpPr/>
          <p:nvPr/>
        </p:nvSpPr>
        <p:spPr>
          <a:xfrm>
            <a:off x="2500346" y="1010362"/>
            <a:ext cx="7182769" cy="554315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FD5B56-0A45-5438-FA1C-D80464D31F92}"/>
              </a:ext>
            </a:extLst>
          </p:cNvPr>
          <p:cNvSpPr/>
          <p:nvPr/>
        </p:nvSpPr>
        <p:spPr>
          <a:xfrm>
            <a:off x="3258591" y="3668476"/>
            <a:ext cx="5674817" cy="1388917"/>
          </a:xfrm>
          <a:prstGeom prst="roundRect">
            <a:avLst/>
          </a:prstGeom>
          <a:solidFill>
            <a:schemeClr val="bg1">
              <a:lumMod val="65000"/>
              <a:alpha val="5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5BD6F0-82E9-6ED2-B56D-C374FF4BCEB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615692" y="1127250"/>
            <a:ext cx="6183398" cy="371966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B7B90CC-52AA-3A1B-7738-BE882FA50F69}"/>
              </a:ext>
            </a:extLst>
          </p:cNvPr>
          <p:cNvGrpSpPr/>
          <p:nvPr/>
        </p:nvGrpSpPr>
        <p:grpSpPr>
          <a:xfrm>
            <a:off x="453657" y="2433816"/>
            <a:ext cx="28352" cy="2823398"/>
            <a:chOff x="453657" y="2433816"/>
            <a:chExt cx="28352" cy="282339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CAA5616-E55F-F10B-D201-CACB68179842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DE6998A-9001-98E1-F6A3-F3086617C6DD}"/>
                </a:ext>
              </a:extLst>
            </p:cNvPr>
            <p:cNvCxnSpPr>
              <a:cxnSpLocks/>
            </p:cNvCxnSpPr>
            <p:nvPr/>
          </p:nvCxnSpPr>
          <p:spPr>
            <a:xfrm>
              <a:off x="45365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78B9296-B563-7C51-D3C6-96FBB4CD4377}"/>
              </a:ext>
            </a:extLst>
          </p:cNvPr>
          <p:cNvGrpSpPr/>
          <p:nvPr/>
        </p:nvGrpSpPr>
        <p:grpSpPr>
          <a:xfrm>
            <a:off x="1277683" y="2433816"/>
            <a:ext cx="28352" cy="2823398"/>
            <a:chOff x="1995377" y="2433816"/>
            <a:chExt cx="28352" cy="282339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5A28B2-E05D-961E-6B98-789851820C4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72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5EE0E9D-06C9-1208-A7D9-3A9E3E2A781E}"/>
                </a:ext>
              </a:extLst>
            </p:cNvPr>
            <p:cNvCxnSpPr>
              <a:cxnSpLocks/>
            </p:cNvCxnSpPr>
            <p:nvPr/>
          </p:nvCxnSpPr>
          <p:spPr>
            <a:xfrm>
              <a:off x="199537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194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15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State uncertainty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Beliefs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A35AD-5A94-83DA-1944-079435E6D8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0433" y="1287784"/>
            <a:ext cx="5547698" cy="4571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45A796-8F01-EC5A-2648-7D21D8F88C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02" y="2433815"/>
            <a:ext cx="1600200" cy="16002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F69B5B8-D3E9-B73E-5DB7-97C99A737FAA}"/>
              </a:ext>
            </a:extLst>
          </p:cNvPr>
          <p:cNvGrpSpPr/>
          <p:nvPr/>
        </p:nvGrpSpPr>
        <p:grpSpPr>
          <a:xfrm>
            <a:off x="453657" y="2433816"/>
            <a:ext cx="28352" cy="2823398"/>
            <a:chOff x="453657" y="2433816"/>
            <a:chExt cx="28352" cy="282339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B9E22FE-0123-A1B0-317C-C0853CE54D52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DB3F0FE-A1E6-19F5-2724-0D7A30E33160}"/>
                </a:ext>
              </a:extLst>
            </p:cNvPr>
            <p:cNvCxnSpPr>
              <a:cxnSpLocks/>
            </p:cNvCxnSpPr>
            <p:nvPr/>
          </p:nvCxnSpPr>
          <p:spPr>
            <a:xfrm>
              <a:off x="45365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 descr="A diagram of a mathematical process&#10;&#10;Description automatically generated with medium confidence">
            <a:extLst>
              <a:ext uri="{FF2B5EF4-FFF2-40B4-BE49-F238E27FC236}">
                <a16:creationId xmlns:a16="http://schemas.microsoft.com/office/drawing/2014/main" id="{EBA81A00-7455-4224-D778-C8A6E3087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4119" y="1849214"/>
            <a:ext cx="3840480" cy="320603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9ED351AB-9BD4-0476-F8F7-E65FE211FD1D}"/>
              </a:ext>
            </a:extLst>
          </p:cNvPr>
          <p:cNvGrpSpPr/>
          <p:nvPr/>
        </p:nvGrpSpPr>
        <p:grpSpPr>
          <a:xfrm>
            <a:off x="1277683" y="2433816"/>
            <a:ext cx="28352" cy="2823398"/>
            <a:chOff x="1995377" y="2433816"/>
            <a:chExt cx="28352" cy="282339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5EBAEB-DFF2-7EC6-9365-E184578365B9}"/>
                </a:ext>
              </a:extLst>
            </p:cNvPr>
            <p:cNvCxnSpPr>
              <a:cxnSpLocks/>
            </p:cNvCxnSpPr>
            <p:nvPr/>
          </p:nvCxnSpPr>
          <p:spPr>
            <a:xfrm>
              <a:off x="202372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7F6128E-F049-0378-9524-EC111DF11D7A}"/>
                </a:ext>
              </a:extLst>
            </p:cNvPr>
            <p:cNvCxnSpPr>
              <a:cxnSpLocks/>
            </p:cNvCxnSpPr>
            <p:nvPr/>
          </p:nvCxnSpPr>
          <p:spPr>
            <a:xfrm>
              <a:off x="199537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6661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F733D7-D899-C8A4-3983-3A08B3C5BE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02" y="2433815"/>
            <a:ext cx="1600200" cy="1600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State uncertainty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Beliefs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A35AD-5A94-83DA-1944-079435E6D8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0433" y="1287784"/>
            <a:ext cx="5547698" cy="457199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A058B94-8857-84A8-1809-6AC0636BEDDD}"/>
              </a:ext>
            </a:extLst>
          </p:cNvPr>
          <p:cNvGrpSpPr/>
          <p:nvPr/>
        </p:nvGrpSpPr>
        <p:grpSpPr>
          <a:xfrm>
            <a:off x="712839" y="3021263"/>
            <a:ext cx="371461" cy="815473"/>
            <a:chOff x="712839" y="4390603"/>
            <a:chExt cx="371461" cy="81547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763DFFC-7AC7-92C3-A293-BA98FBF944BF}"/>
                </a:ext>
              </a:extLst>
            </p:cNvPr>
            <p:cNvSpPr/>
            <p:nvPr/>
          </p:nvSpPr>
          <p:spPr>
            <a:xfrm>
              <a:off x="814806" y="458369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C44F2EF-FC0A-9F95-DA03-BE265A61D691}"/>
                </a:ext>
              </a:extLst>
            </p:cNvPr>
            <p:cNvSpPr/>
            <p:nvPr/>
          </p:nvSpPr>
          <p:spPr>
            <a:xfrm>
              <a:off x="943466" y="469323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44DC49-4487-D5CE-B17D-4DACA7692A1A}"/>
                </a:ext>
              </a:extLst>
            </p:cNvPr>
            <p:cNvSpPr/>
            <p:nvPr/>
          </p:nvSpPr>
          <p:spPr>
            <a:xfrm>
              <a:off x="817020" y="471609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656FEDA-4A39-2294-2CFD-98F0C6BBA8EF}"/>
                </a:ext>
              </a:extLst>
            </p:cNvPr>
            <p:cNvSpPr/>
            <p:nvPr/>
          </p:nvSpPr>
          <p:spPr>
            <a:xfrm>
              <a:off x="940791" y="4474158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6C7C076-7B24-8655-5D91-5173DB600DC6}"/>
                </a:ext>
              </a:extLst>
            </p:cNvPr>
            <p:cNvSpPr/>
            <p:nvPr/>
          </p:nvSpPr>
          <p:spPr>
            <a:xfrm>
              <a:off x="779366" y="441346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B98499-8C9E-076E-3D79-ED32E429F4FA}"/>
                </a:ext>
              </a:extLst>
            </p:cNvPr>
            <p:cNvSpPr/>
            <p:nvPr/>
          </p:nvSpPr>
          <p:spPr>
            <a:xfrm>
              <a:off x="712839" y="4897618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3F52396-4439-4EAB-6CF2-E12794E84CAE}"/>
                </a:ext>
              </a:extLst>
            </p:cNvPr>
            <p:cNvSpPr/>
            <p:nvPr/>
          </p:nvSpPr>
          <p:spPr>
            <a:xfrm>
              <a:off x="1038580" y="439060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869D356-BCEB-1409-7F34-C1DEFD7641BE}"/>
                </a:ext>
              </a:extLst>
            </p:cNvPr>
            <p:cNvSpPr>
              <a:spLocks/>
            </p:cNvSpPr>
            <p:nvPr/>
          </p:nvSpPr>
          <p:spPr>
            <a:xfrm>
              <a:off x="999091" y="4852909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BA2401-B21B-A07E-AA6E-89AB29C25372}"/>
                </a:ext>
              </a:extLst>
            </p:cNvPr>
            <p:cNvSpPr/>
            <p:nvPr/>
          </p:nvSpPr>
          <p:spPr>
            <a:xfrm>
              <a:off x="960765" y="4728171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5F02EC8-58A4-38DF-3438-26EBDDD5F848}"/>
                </a:ext>
              </a:extLst>
            </p:cNvPr>
            <p:cNvSpPr/>
            <p:nvPr/>
          </p:nvSpPr>
          <p:spPr>
            <a:xfrm>
              <a:off x="895071" y="462941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B869656-BC1B-9910-F3EA-07D7336317EE}"/>
                </a:ext>
              </a:extLst>
            </p:cNvPr>
            <p:cNvSpPr/>
            <p:nvPr/>
          </p:nvSpPr>
          <p:spPr>
            <a:xfrm>
              <a:off x="843408" y="465227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79CB8B-20D7-0582-5E6F-CB32E886A13A}"/>
                </a:ext>
              </a:extLst>
            </p:cNvPr>
            <p:cNvSpPr/>
            <p:nvPr/>
          </p:nvSpPr>
          <p:spPr>
            <a:xfrm>
              <a:off x="933086" y="4571618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E7649FE-1167-D7E9-629E-E8A7B209114D}"/>
                </a:ext>
              </a:extLst>
            </p:cNvPr>
            <p:cNvSpPr/>
            <p:nvPr/>
          </p:nvSpPr>
          <p:spPr>
            <a:xfrm>
              <a:off x="859785" y="445918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8B75BA8-333C-42B5-5356-9A42041A7E45}"/>
                </a:ext>
              </a:extLst>
            </p:cNvPr>
            <p:cNvSpPr/>
            <p:nvPr/>
          </p:nvSpPr>
          <p:spPr>
            <a:xfrm>
              <a:off x="774769" y="465227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91B0EE0-0796-A9A2-3892-4AC4A340A6DC}"/>
                </a:ext>
              </a:extLst>
            </p:cNvPr>
            <p:cNvSpPr/>
            <p:nvPr/>
          </p:nvSpPr>
          <p:spPr>
            <a:xfrm>
              <a:off x="902939" y="439060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A8C61D7-A5D1-0414-1045-3F94FDA82AF9}"/>
                </a:ext>
              </a:extLst>
            </p:cNvPr>
            <p:cNvSpPr/>
            <p:nvPr/>
          </p:nvSpPr>
          <p:spPr>
            <a:xfrm>
              <a:off x="983221" y="516035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1725246-D0E7-F881-D6A0-292CD671A4E0}"/>
                </a:ext>
              </a:extLst>
            </p:cNvPr>
            <p:cNvSpPr/>
            <p:nvPr/>
          </p:nvSpPr>
          <p:spPr>
            <a:xfrm>
              <a:off x="940791" y="5102558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E45314F-7C77-DEF6-9370-FB4ED25D37C4}"/>
              </a:ext>
            </a:extLst>
          </p:cNvPr>
          <p:cNvGrpSpPr/>
          <p:nvPr/>
        </p:nvGrpSpPr>
        <p:grpSpPr>
          <a:xfrm>
            <a:off x="453657" y="2433816"/>
            <a:ext cx="28352" cy="2823398"/>
            <a:chOff x="453657" y="2433816"/>
            <a:chExt cx="28352" cy="282339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0A816E2-BB1D-A0EF-4D80-EAD71A5969A2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2516083-3446-17F1-C655-C6A2EEE2D403}"/>
                </a:ext>
              </a:extLst>
            </p:cNvPr>
            <p:cNvCxnSpPr>
              <a:cxnSpLocks/>
            </p:cNvCxnSpPr>
            <p:nvPr/>
          </p:nvCxnSpPr>
          <p:spPr>
            <a:xfrm>
              <a:off x="45365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Picture 35" descr="A diagram of a mathematical process&#10;&#10;Description automatically generated with medium confidence">
            <a:extLst>
              <a:ext uri="{FF2B5EF4-FFF2-40B4-BE49-F238E27FC236}">
                <a16:creationId xmlns:a16="http://schemas.microsoft.com/office/drawing/2014/main" id="{FFAD34E5-D98B-A2F6-9729-9E3A81A78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4119" y="1849214"/>
            <a:ext cx="3840480" cy="3206034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CB172B67-4E80-3D02-D1B4-080D65F52DBC}"/>
              </a:ext>
            </a:extLst>
          </p:cNvPr>
          <p:cNvGrpSpPr/>
          <p:nvPr/>
        </p:nvGrpSpPr>
        <p:grpSpPr>
          <a:xfrm>
            <a:off x="1277683" y="2433816"/>
            <a:ext cx="28352" cy="2823398"/>
            <a:chOff x="1995377" y="2433816"/>
            <a:chExt cx="28352" cy="282339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C317B52-F747-46A7-4E8E-88F622A82BD4}"/>
                </a:ext>
              </a:extLst>
            </p:cNvPr>
            <p:cNvCxnSpPr>
              <a:cxnSpLocks/>
            </p:cNvCxnSpPr>
            <p:nvPr/>
          </p:nvCxnSpPr>
          <p:spPr>
            <a:xfrm>
              <a:off x="202372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B57C1EF-E7D8-E01C-660E-F483CE9A1203}"/>
                </a:ext>
              </a:extLst>
            </p:cNvPr>
            <p:cNvCxnSpPr>
              <a:cxnSpLocks/>
            </p:cNvCxnSpPr>
            <p:nvPr/>
          </p:nvCxnSpPr>
          <p:spPr>
            <a:xfrm>
              <a:off x="199537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56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State uncertainty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Beliefs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A35AD-5A94-83DA-1944-079435E6D8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0434" y="1287784"/>
            <a:ext cx="5547696" cy="45719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38BCD5-323F-3F7E-38E4-E425864A54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02" y="2433815"/>
            <a:ext cx="1600200" cy="16002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8650368-D3A1-8571-1775-2A92A3B1733D}"/>
              </a:ext>
            </a:extLst>
          </p:cNvPr>
          <p:cNvGrpSpPr/>
          <p:nvPr/>
        </p:nvGrpSpPr>
        <p:grpSpPr>
          <a:xfrm>
            <a:off x="712839" y="3021263"/>
            <a:ext cx="371461" cy="815473"/>
            <a:chOff x="712839" y="4390603"/>
            <a:chExt cx="371461" cy="81547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E303D58-EEA9-8920-3C63-AF08006637CC}"/>
                </a:ext>
              </a:extLst>
            </p:cNvPr>
            <p:cNvSpPr/>
            <p:nvPr/>
          </p:nvSpPr>
          <p:spPr>
            <a:xfrm>
              <a:off x="814806" y="458369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443F588-27CE-2740-62A2-F7F691190646}"/>
                </a:ext>
              </a:extLst>
            </p:cNvPr>
            <p:cNvSpPr/>
            <p:nvPr/>
          </p:nvSpPr>
          <p:spPr>
            <a:xfrm>
              <a:off x="943466" y="469323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9FB7BAD-CA41-25F6-1A6C-0C940A105567}"/>
                </a:ext>
              </a:extLst>
            </p:cNvPr>
            <p:cNvSpPr/>
            <p:nvPr/>
          </p:nvSpPr>
          <p:spPr>
            <a:xfrm>
              <a:off x="817020" y="471609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578CFC9-F0A0-9BC5-3FE1-4E050488DD18}"/>
                </a:ext>
              </a:extLst>
            </p:cNvPr>
            <p:cNvSpPr/>
            <p:nvPr/>
          </p:nvSpPr>
          <p:spPr>
            <a:xfrm>
              <a:off x="940791" y="4474158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1CCCB6-7D65-80B1-352B-E29A102B5EED}"/>
                </a:ext>
              </a:extLst>
            </p:cNvPr>
            <p:cNvSpPr/>
            <p:nvPr/>
          </p:nvSpPr>
          <p:spPr>
            <a:xfrm>
              <a:off x="779366" y="441346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2F78EA6-4187-54E8-4EE2-CF2BB859F486}"/>
                </a:ext>
              </a:extLst>
            </p:cNvPr>
            <p:cNvSpPr/>
            <p:nvPr/>
          </p:nvSpPr>
          <p:spPr>
            <a:xfrm>
              <a:off x="712839" y="4897618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FE04277-5270-D178-E57F-CE0FE868E40B}"/>
                </a:ext>
              </a:extLst>
            </p:cNvPr>
            <p:cNvSpPr/>
            <p:nvPr/>
          </p:nvSpPr>
          <p:spPr>
            <a:xfrm>
              <a:off x="1038580" y="439060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AF28CF9-7FC5-8109-8451-19731FFEDF17}"/>
                </a:ext>
              </a:extLst>
            </p:cNvPr>
            <p:cNvSpPr>
              <a:spLocks/>
            </p:cNvSpPr>
            <p:nvPr/>
          </p:nvSpPr>
          <p:spPr>
            <a:xfrm>
              <a:off x="999091" y="4852909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C41CBE6-DEF4-1EA8-7816-73981C81E9B4}"/>
                </a:ext>
              </a:extLst>
            </p:cNvPr>
            <p:cNvSpPr/>
            <p:nvPr/>
          </p:nvSpPr>
          <p:spPr>
            <a:xfrm>
              <a:off x="960765" y="4728171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FDA798B-B49C-1710-6444-C0D9A470A6EB}"/>
                </a:ext>
              </a:extLst>
            </p:cNvPr>
            <p:cNvSpPr/>
            <p:nvPr/>
          </p:nvSpPr>
          <p:spPr>
            <a:xfrm>
              <a:off x="895071" y="462941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6A2C436-5EE2-1036-9B8D-74533012C2C4}"/>
                </a:ext>
              </a:extLst>
            </p:cNvPr>
            <p:cNvSpPr/>
            <p:nvPr/>
          </p:nvSpPr>
          <p:spPr>
            <a:xfrm>
              <a:off x="843408" y="465227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C7C3DDD-34AE-0CE0-0625-32B0178AA518}"/>
                </a:ext>
              </a:extLst>
            </p:cNvPr>
            <p:cNvSpPr/>
            <p:nvPr/>
          </p:nvSpPr>
          <p:spPr>
            <a:xfrm>
              <a:off x="933086" y="4571618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1E5CFE6-B8DA-7E1B-6CCB-B312C2F29C3D}"/>
                </a:ext>
              </a:extLst>
            </p:cNvPr>
            <p:cNvSpPr/>
            <p:nvPr/>
          </p:nvSpPr>
          <p:spPr>
            <a:xfrm>
              <a:off x="859785" y="445918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3F7F08F-6043-5548-CE12-39286F633D91}"/>
                </a:ext>
              </a:extLst>
            </p:cNvPr>
            <p:cNvSpPr/>
            <p:nvPr/>
          </p:nvSpPr>
          <p:spPr>
            <a:xfrm>
              <a:off x="774769" y="465227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AC0A2CD-CB71-78BA-FD91-408F1C94ACA1}"/>
                </a:ext>
              </a:extLst>
            </p:cNvPr>
            <p:cNvSpPr/>
            <p:nvPr/>
          </p:nvSpPr>
          <p:spPr>
            <a:xfrm>
              <a:off x="902939" y="439060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9D439F4-30E4-2C34-C021-FCB258EFB50A}"/>
                </a:ext>
              </a:extLst>
            </p:cNvPr>
            <p:cNvSpPr/>
            <p:nvPr/>
          </p:nvSpPr>
          <p:spPr>
            <a:xfrm>
              <a:off x="983221" y="516035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6A25EE2-A877-374C-5C32-6CF3CA53F2A0}"/>
                </a:ext>
              </a:extLst>
            </p:cNvPr>
            <p:cNvSpPr/>
            <p:nvPr/>
          </p:nvSpPr>
          <p:spPr>
            <a:xfrm>
              <a:off x="940791" y="5102558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004578-F848-5D85-C232-06DD874AA1FD}"/>
              </a:ext>
            </a:extLst>
          </p:cNvPr>
          <p:cNvGrpSpPr/>
          <p:nvPr/>
        </p:nvGrpSpPr>
        <p:grpSpPr>
          <a:xfrm>
            <a:off x="453657" y="2433816"/>
            <a:ext cx="28352" cy="2823398"/>
            <a:chOff x="453657" y="2433816"/>
            <a:chExt cx="28352" cy="2823398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E9DB53B-0190-134A-6E9A-3ED51DA0CD61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7A332A8-C794-2AB6-2198-57FB7A712F42}"/>
                </a:ext>
              </a:extLst>
            </p:cNvPr>
            <p:cNvCxnSpPr>
              <a:cxnSpLocks/>
            </p:cNvCxnSpPr>
            <p:nvPr/>
          </p:nvCxnSpPr>
          <p:spPr>
            <a:xfrm>
              <a:off x="45365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Picture 35" descr="A blue line drawing of a car&#10;&#10;Description automatically generated">
            <a:extLst>
              <a:ext uri="{FF2B5EF4-FFF2-40B4-BE49-F238E27FC236}">
                <a16:creationId xmlns:a16="http://schemas.microsoft.com/office/drawing/2014/main" id="{DEF65092-AF19-0CFC-04FF-85D3237EB9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8" y="2592373"/>
            <a:ext cx="1600200" cy="1600200"/>
          </a:xfrm>
          <a:prstGeom prst="rect">
            <a:avLst/>
          </a:prstGeom>
        </p:spPr>
      </p:pic>
      <p:pic>
        <p:nvPicPr>
          <p:cNvPr id="61" name="Picture 60" descr="A diagram of a mathematical process&#10;&#10;Description automatically generated with medium confidence">
            <a:extLst>
              <a:ext uri="{FF2B5EF4-FFF2-40B4-BE49-F238E27FC236}">
                <a16:creationId xmlns:a16="http://schemas.microsoft.com/office/drawing/2014/main" id="{BBAA0452-04E4-08E2-AFFB-8F6926747F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4119" y="1849214"/>
            <a:ext cx="3840480" cy="3206034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07A8D0ED-483C-1ED6-1BF7-B777A493FBA4}"/>
              </a:ext>
            </a:extLst>
          </p:cNvPr>
          <p:cNvGrpSpPr/>
          <p:nvPr/>
        </p:nvGrpSpPr>
        <p:grpSpPr>
          <a:xfrm>
            <a:off x="1277683" y="2433816"/>
            <a:ext cx="28352" cy="2823398"/>
            <a:chOff x="1995377" y="2433816"/>
            <a:chExt cx="28352" cy="2823398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93DCFDD-DDCE-A3C8-B355-2070584E6871}"/>
                </a:ext>
              </a:extLst>
            </p:cNvPr>
            <p:cNvCxnSpPr>
              <a:cxnSpLocks/>
            </p:cNvCxnSpPr>
            <p:nvPr/>
          </p:nvCxnSpPr>
          <p:spPr>
            <a:xfrm>
              <a:off x="202372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5E7EA37-E5E7-699C-61D5-9450611F7DEB}"/>
                </a:ext>
              </a:extLst>
            </p:cNvPr>
            <p:cNvCxnSpPr>
              <a:cxnSpLocks/>
            </p:cNvCxnSpPr>
            <p:nvPr/>
          </p:nvCxnSpPr>
          <p:spPr>
            <a:xfrm>
              <a:off x="199537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41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Goal: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Take the best action from a given belief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A35AD-5A94-83DA-1944-079435E6D8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0434" y="6943356"/>
            <a:ext cx="5547696" cy="4571999"/>
          </a:xfrm>
          <a:prstGeom prst="rect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83C60EC-5EB1-6D21-8BFA-30260493984E}"/>
              </a:ext>
            </a:extLst>
          </p:cNvPr>
          <p:cNvGrpSpPr/>
          <p:nvPr/>
        </p:nvGrpSpPr>
        <p:grpSpPr>
          <a:xfrm>
            <a:off x="5306830" y="1560680"/>
            <a:ext cx="2298404" cy="3494568"/>
            <a:chOff x="5319530" y="3448788"/>
            <a:chExt cx="2298404" cy="349456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1045B0C-604A-A52D-55BC-A4CC8B079946}"/>
                </a:ext>
              </a:extLst>
            </p:cNvPr>
            <p:cNvSpPr/>
            <p:nvPr/>
          </p:nvSpPr>
          <p:spPr>
            <a:xfrm>
              <a:off x="5347882" y="3448788"/>
              <a:ext cx="750477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C0DFEBD-1AD6-BF45-A6B4-320B17DFC010}"/>
                </a:ext>
              </a:extLst>
            </p:cNvPr>
            <p:cNvCxnSpPr>
              <a:cxnSpLocks/>
            </p:cNvCxnSpPr>
            <p:nvPr/>
          </p:nvCxnSpPr>
          <p:spPr>
            <a:xfrm>
              <a:off x="6104566" y="3826245"/>
              <a:ext cx="0" cy="2823397"/>
            </a:xfrm>
            <a:prstGeom prst="line">
              <a:avLst/>
            </a:prstGeom>
            <a:ln w="349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A30776A-9320-3F82-2894-7C14D749CFB0}"/>
                </a:ext>
              </a:extLst>
            </p:cNvPr>
            <p:cNvCxnSpPr>
              <a:cxnSpLocks/>
            </p:cNvCxnSpPr>
            <p:nvPr/>
          </p:nvCxnSpPr>
          <p:spPr>
            <a:xfrm>
              <a:off x="6861250" y="382624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C812EF0-514F-8CC9-918A-9319C7EB7BEE}"/>
                </a:ext>
              </a:extLst>
            </p:cNvPr>
            <p:cNvCxnSpPr>
              <a:cxnSpLocks/>
            </p:cNvCxnSpPr>
            <p:nvPr/>
          </p:nvCxnSpPr>
          <p:spPr>
            <a:xfrm>
              <a:off x="5347882" y="382624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D407241-7FA2-B0CE-A044-48A62A1E56F7}"/>
                </a:ext>
              </a:extLst>
            </p:cNvPr>
            <p:cNvCxnSpPr>
              <a:cxnSpLocks/>
            </p:cNvCxnSpPr>
            <p:nvPr/>
          </p:nvCxnSpPr>
          <p:spPr>
            <a:xfrm>
              <a:off x="6887165" y="382624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46CA43B-45CB-056D-CC7F-51494BB7DD2E}"/>
                </a:ext>
              </a:extLst>
            </p:cNvPr>
            <p:cNvCxnSpPr>
              <a:cxnSpLocks/>
            </p:cNvCxnSpPr>
            <p:nvPr/>
          </p:nvCxnSpPr>
          <p:spPr>
            <a:xfrm>
              <a:off x="5319530" y="382624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Picture 63" descr="A blue line drawing of a car&#10;&#10;Description automatically generated">
              <a:extLst>
                <a:ext uri="{FF2B5EF4-FFF2-40B4-BE49-F238E27FC236}">
                  <a16:creationId xmlns:a16="http://schemas.microsoft.com/office/drawing/2014/main" id="{64A2C1D2-35FA-3CBE-DCC4-AABC59BCA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8754" y="5343156"/>
              <a:ext cx="1600200" cy="1600200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725CC08-38F6-9C38-3342-6739D3A5C804}"/>
                </a:ext>
              </a:extLst>
            </p:cNvPr>
            <p:cNvSpPr/>
            <p:nvPr/>
          </p:nvSpPr>
          <p:spPr>
            <a:xfrm>
              <a:off x="6867457" y="4588701"/>
              <a:ext cx="750477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7" name="Connector: Curved 66">
              <a:extLst>
                <a:ext uri="{FF2B5EF4-FFF2-40B4-BE49-F238E27FC236}">
                  <a16:creationId xmlns:a16="http://schemas.microsoft.com/office/drawing/2014/main" id="{9D12BFA0-9181-E4A9-DB20-57A77DC49D79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 rot="16200000" flipV="1">
              <a:off x="5706111" y="4831083"/>
              <a:ext cx="1616502" cy="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A619A34-55C9-6D5C-2EFB-0940B9759CC1}"/>
                </a:ext>
              </a:extLst>
            </p:cNvPr>
            <p:cNvSpPr/>
            <p:nvPr/>
          </p:nvSpPr>
          <p:spPr>
            <a:xfrm>
              <a:off x="6150635" y="3562093"/>
              <a:ext cx="727452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AD16199-3228-B633-9AC0-3377097407ED}"/>
              </a:ext>
            </a:extLst>
          </p:cNvPr>
          <p:cNvGrpSpPr/>
          <p:nvPr/>
        </p:nvGrpSpPr>
        <p:grpSpPr>
          <a:xfrm>
            <a:off x="8367866" y="1560680"/>
            <a:ext cx="1979424" cy="3494568"/>
            <a:chOff x="8380566" y="3448788"/>
            <a:chExt cx="1979424" cy="3494568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3683911-FDAF-3DE0-1508-189268CC4B9A}"/>
                </a:ext>
              </a:extLst>
            </p:cNvPr>
            <p:cNvSpPr/>
            <p:nvPr/>
          </p:nvSpPr>
          <p:spPr>
            <a:xfrm>
              <a:off x="8408918" y="3448788"/>
              <a:ext cx="750477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048F0EE-7AA0-88EB-E299-22D59AC7C8F7}"/>
                </a:ext>
              </a:extLst>
            </p:cNvPr>
            <p:cNvCxnSpPr>
              <a:cxnSpLocks/>
            </p:cNvCxnSpPr>
            <p:nvPr/>
          </p:nvCxnSpPr>
          <p:spPr>
            <a:xfrm>
              <a:off x="9165602" y="4003045"/>
              <a:ext cx="0" cy="2646597"/>
            </a:xfrm>
            <a:prstGeom prst="line">
              <a:avLst/>
            </a:prstGeom>
            <a:ln w="349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AA2C488-FE1F-DF26-BCC0-DEC4E7388F31}"/>
                </a:ext>
              </a:extLst>
            </p:cNvPr>
            <p:cNvCxnSpPr>
              <a:cxnSpLocks/>
            </p:cNvCxnSpPr>
            <p:nvPr/>
          </p:nvCxnSpPr>
          <p:spPr>
            <a:xfrm>
              <a:off x="9922286" y="382624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8CCC727-8470-9303-0A6A-73B87EA46641}"/>
                </a:ext>
              </a:extLst>
            </p:cNvPr>
            <p:cNvCxnSpPr>
              <a:cxnSpLocks/>
            </p:cNvCxnSpPr>
            <p:nvPr/>
          </p:nvCxnSpPr>
          <p:spPr>
            <a:xfrm>
              <a:off x="8408918" y="382624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F8A6F6F-2698-C129-7259-14AE5FCFF9A7}"/>
                </a:ext>
              </a:extLst>
            </p:cNvPr>
            <p:cNvCxnSpPr>
              <a:cxnSpLocks/>
            </p:cNvCxnSpPr>
            <p:nvPr/>
          </p:nvCxnSpPr>
          <p:spPr>
            <a:xfrm>
              <a:off x="9948201" y="382624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D5E574-1EDB-11CE-C870-D899CC471F08}"/>
                </a:ext>
              </a:extLst>
            </p:cNvPr>
            <p:cNvCxnSpPr>
              <a:cxnSpLocks/>
            </p:cNvCxnSpPr>
            <p:nvPr/>
          </p:nvCxnSpPr>
          <p:spPr>
            <a:xfrm>
              <a:off x="8380566" y="382624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739218F-E5A4-77D8-916E-82C099996145}"/>
                </a:ext>
              </a:extLst>
            </p:cNvPr>
            <p:cNvSpPr/>
            <p:nvPr/>
          </p:nvSpPr>
          <p:spPr>
            <a:xfrm>
              <a:off x="9211671" y="3748052"/>
              <a:ext cx="727452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360D1A2-D8CA-83EF-7FD8-8856A6B715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9550" y="3909528"/>
              <a:ext cx="78273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01D0E0BC-8BA5-1927-BC06-B3C4091E7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00696" y="3646968"/>
              <a:ext cx="228600" cy="228600"/>
            </a:xfrm>
            <a:prstGeom prst="rect">
              <a:avLst/>
            </a:prstGeom>
          </p:spPr>
        </p:pic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364237D-44F0-7B9A-3AA7-1A9F902747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0338" y="4183372"/>
              <a:ext cx="190117" cy="0"/>
            </a:xfrm>
            <a:prstGeom prst="line">
              <a:avLst/>
            </a:prstGeom>
            <a:ln w="635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 descr="A blue line drawing of a car&#10;&#10;Description automatically generated">
              <a:extLst>
                <a:ext uri="{FF2B5EF4-FFF2-40B4-BE49-F238E27FC236}">
                  <a16:creationId xmlns:a16="http://schemas.microsoft.com/office/drawing/2014/main" id="{3AD190F0-5CC8-5E84-F28C-B9FE54C8E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9790" y="5343156"/>
              <a:ext cx="1600200" cy="1600200"/>
            </a:xfrm>
            <a:prstGeom prst="rect">
              <a:avLst/>
            </a:prstGeom>
          </p:spPr>
        </p:pic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8267451-E6B5-8FA8-A06E-A8B0A6C17E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5397" y="4208792"/>
              <a:ext cx="0" cy="1430543"/>
            </a:xfrm>
            <a:prstGeom prst="straightConnector1">
              <a:avLst/>
            </a:prstGeom>
            <a:ln>
              <a:solidFill>
                <a:schemeClr val="bg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EED7AC4-943D-A474-91FF-543218EB1CC4}"/>
              </a:ext>
            </a:extLst>
          </p:cNvPr>
          <p:cNvGrpSpPr/>
          <p:nvPr/>
        </p:nvGrpSpPr>
        <p:grpSpPr>
          <a:xfrm>
            <a:off x="2241275" y="1918348"/>
            <a:ext cx="1979424" cy="3117112"/>
            <a:chOff x="2241275" y="1918348"/>
            <a:chExt cx="1979424" cy="3117112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778E636-15E1-6756-AB82-ADA2D81E1B94}"/>
                </a:ext>
              </a:extLst>
            </p:cNvPr>
            <p:cNvCxnSpPr>
              <a:cxnSpLocks/>
            </p:cNvCxnSpPr>
            <p:nvPr/>
          </p:nvCxnSpPr>
          <p:spPr>
            <a:xfrm>
              <a:off x="3026311" y="1918349"/>
              <a:ext cx="0" cy="2823397"/>
            </a:xfrm>
            <a:prstGeom prst="line">
              <a:avLst/>
            </a:prstGeom>
            <a:ln w="349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318FF27-A125-8466-00FF-E446DF219A69}"/>
                </a:ext>
              </a:extLst>
            </p:cNvPr>
            <p:cNvCxnSpPr>
              <a:cxnSpLocks/>
            </p:cNvCxnSpPr>
            <p:nvPr/>
          </p:nvCxnSpPr>
          <p:spPr>
            <a:xfrm>
              <a:off x="3782995" y="1918349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8E8F9C2-06C9-D8E2-3200-51450C604C3B}"/>
                </a:ext>
              </a:extLst>
            </p:cNvPr>
            <p:cNvCxnSpPr>
              <a:cxnSpLocks/>
            </p:cNvCxnSpPr>
            <p:nvPr/>
          </p:nvCxnSpPr>
          <p:spPr>
            <a:xfrm>
              <a:off x="2269627" y="1918349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33F126D-25BA-4BC8-FEF0-D9ACCA31338E}"/>
                </a:ext>
              </a:extLst>
            </p:cNvPr>
            <p:cNvCxnSpPr>
              <a:cxnSpLocks/>
            </p:cNvCxnSpPr>
            <p:nvPr/>
          </p:nvCxnSpPr>
          <p:spPr>
            <a:xfrm>
              <a:off x="3808910" y="1918348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169A7E5-55F5-FB85-4576-ADF16B6FA869}"/>
                </a:ext>
              </a:extLst>
            </p:cNvPr>
            <p:cNvCxnSpPr>
              <a:cxnSpLocks/>
            </p:cNvCxnSpPr>
            <p:nvPr/>
          </p:nvCxnSpPr>
          <p:spPr>
            <a:xfrm>
              <a:off x="2241275" y="1918348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8" name="Picture 117" descr="A blue line drawing of a car&#10;&#10;Description automatically generated">
              <a:extLst>
                <a:ext uri="{FF2B5EF4-FFF2-40B4-BE49-F238E27FC236}">
                  <a16:creationId xmlns:a16="http://schemas.microsoft.com/office/drawing/2014/main" id="{B4941653-7476-0394-B645-EBE6049E4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0499" y="3435260"/>
              <a:ext cx="1600200" cy="1600200"/>
            </a:xfrm>
            <a:prstGeom prst="rect">
              <a:avLst/>
            </a:prstGeom>
          </p:spPr>
        </p:pic>
        <p:cxnSp>
          <p:nvCxnSpPr>
            <p:cNvPr id="119" name="Connector: Curved 118">
              <a:extLst>
                <a:ext uri="{FF2B5EF4-FFF2-40B4-BE49-F238E27FC236}">
                  <a16:creationId xmlns:a16="http://schemas.microsoft.com/office/drawing/2014/main" id="{B2C582A3-AF48-749C-A518-DBE2F818AEF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179913" y="2466586"/>
              <a:ext cx="1724251" cy="794343"/>
            </a:xfrm>
            <a:prstGeom prst="curvedConnector3">
              <a:avLst/>
            </a:prstGeom>
            <a:ln>
              <a:solidFill>
                <a:schemeClr val="bg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D4636AF5-F17D-323B-AB9E-86574085D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40700" y="1918348"/>
              <a:ext cx="402336" cy="402336"/>
            </a:xfrm>
            <a:prstGeom prst="rect">
              <a:avLst/>
            </a:prstGeom>
          </p:spPr>
        </p:pic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9B298D11-BE58-B926-1B05-F1DF4B790920}"/>
              </a:ext>
            </a:extLst>
          </p:cNvPr>
          <p:cNvSpPr txBox="1"/>
          <p:nvPr/>
        </p:nvSpPr>
        <p:spPr>
          <a:xfrm>
            <a:off x="2458233" y="-1308562"/>
            <a:ext cx="72755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A policy </a:t>
            </a:r>
            <a:r>
              <a:rPr kumimoji="0" lang="el-GR" sz="32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π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 </a:t>
            </a: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maps beliefs to actions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a = </a:t>
            </a:r>
            <a:r>
              <a:rPr kumimoji="0" lang="el-GR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π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(b)</a:t>
            </a:r>
            <a:endParaRPr kumimoji="0" lang="en-GB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  <a:sym typeface="Palatino Linotype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3B660FF-79FE-7B49-68B4-19AF0F1C048F}"/>
              </a:ext>
            </a:extLst>
          </p:cNvPr>
          <p:cNvSpPr txBox="1"/>
          <p:nvPr/>
        </p:nvSpPr>
        <p:spPr>
          <a:xfrm>
            <a:off x="351971" y="-661017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Solution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Find a policy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pic>
        <p:nvPicPr>
          <p:cNvPr id="2" name="Picture 1" descr="A diagram of a mathematical process&#10;&#10;Description automatically generated with medium confidence">
            <a:extLst>
              <a:ext uri="{FF2B5EF4-FFF2-40B4-BE49-F238E27FC236}">
                <a16:creationId xmlns:a16="http://schemas.microsoft.com/office/drawing/2014/main" id="{D534DB13-90DE-896E-1D9C-760187DD5D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0" y="1849214"/>
            <a:ext cx="3840480" cy="32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55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Solution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Find a policy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B79F67-B9E0-A979-3517-38EC03F2CF25}"/>
              </a:ext>
            </a:extLst>
          </p:cNvPr>
          <p:cNvSpPr/>
          <p:nvPr/>
        </p:nvSpPr>
        <p:spPr>
          <a:xfrm>
            <a:off x="4356366" y="4255411"/>
            <a:ext cx="750477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83C60EC-5EB1-6D21-8BFA-30260493984E}"/>
              </a:ext>
            </a:extLst>
          </p:cNvPr>
          <p:cNvGrpSpPr/>
          <p:nvPr/>
        </p:nvGrpSpPr>
        <p:grpSpPr>
          <a:xfrm>
            <a:off x="5306830" y="3135286"/>
            <a:ext cx="2298404" cy="3494568"/>
            <a:chOff x="5319530" y="3448788"/>
            <a:chExt cx="2298404" cy="349456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1045B0C-604A-A52D-55BC-A4CC8B079946}"/>
                </a:ext>
              </a:extLst>
            </p:cNvPr>
            <p:cNvSpPr/>
            <p:nvPr/>
          </p:nvSpPr>
          <p:spPr>
            <a:xfrm>
              <a:off x="5347882" y="3448788"/>
              <a:ext cx="750477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C0DFEBD-1AD6-BF45-A6B4-320B17DFC010}"/>
                </a:ext>
              </a:extLst>
            </p:cNvPr>
            <p:cNvCxnSpPr>
              <a:cxnSpLocks/>
            </p:cNvCxnSpPr>
            <p:nvPr/>
          </p:nvCxnSpPr>
          <p:spPr>
            <a:xfrm>
              <a:off x="6104566" y="3826245"/>
              <a:ext cx="0" cy="2823397"/>
            </a:xfrm>
            <a:prstGeom prst="line">
              <a:avLst/>
            </a:prstGeom>
            <a:ln w="349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A30776A-9320-3F82-2894-7C14D749CFB0}"/>
                </a:ext>
              </a:extLst>
            </p:cNvPr>
            <p:cNvCxnSpPr>
              <a:cxnSpLocks/>
            </p:cNvCxnSpPr>
            <p:nvPr/>
          </p:nvCxnSpPr>
          <p:spPr>
            <a:xfrm>
              <a:off x="6861250" y="382624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C812EF0-514F-8CC9-918A-9319C7EB7BEE}"/>
                </a:ext>
              </a:extLst>
            </p:cNvPr>
            <p:cNvCxnSpPr>
              <a:cxnSpLocks/>
            </p:cNvCxnSpPr>
            <p:nvPr/>
          </p:nvCxnSpPr>
          <p:spPr>
            <a:xfrm>
              <a:off x="5347882" y="382624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D407241-7FA2-B0CE-A044-48A62A1E56F7}"/>
                </a:ext>
              </a:extLst>
            </p:cNvPr>
            <p:cNvCxnSpPr>
              <a:cxnSpLocks/>
            </p:cNvCxnSpPr>
            <p:nvPr/>
          </p:nvCxnSpPr>
          <p:spPr>
            <a:xfrm>
              <a:off x="6887165" y="382624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46CA43B-45CB-056D-CC7F-51494BB7DD2E}"/>
                </a:ext>
              </a:extLst>
            </p:cNvPr>
            <p:cNvCxnSpPr>
              <a:cxnSpLocks/>
            </p:cNvCxnSpPr>
            <p:nvPr/>
          </p:nvCxnSpPr>
          <p:spPr>
            <a:xfrm>
              <a:off x="5319530" y="382624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Picture 63" descr="A blue line drawing of a car&#10;&#10;Description automatically generated">
              <a:extLst>
                <a:ext uri="{FF2B5EF4-FFF2-40B4-BE49-F238E27FC236}">
                  <a16:creationId xmlns:a16="http://schemas.microsoft.com/office/drawing/2014/main" id="{64A2C1D2-35FA-3CBE-DCC4-AABC59BCA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8754" y="5343156"/>
              <a:ext cx="1600200" cy="1600200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725CC08-38F6-9C38-3342-6739D3A5C804}"/>
                </a:ext>
              </a:extLst>
            </p:cNvPr>
            <p:cNvSpPr/>
            <p:nvPr/>
          </p:nvSpPr>
          <p:spPr>
            <a:xfrm>
              <a:off x="6867457" y="4588701"/>
              <a:ext cx="750477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7" name="Connector: Curved 66">
              <a:extLst>
                <a:ext uri="{FF2B5EF4-FFF2-40B4-BE49-F238E27FC236}">
                  <a16:creationId xmlns:a16="http://schemas.microsoft.com/office/drawing/2014/main" id="{9D12BFA0-9181-E4A9-DB20-57A77DC49D79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 rot="16200000" flipV="1">
              <a:off x="5706111" y="4831083"/>
              <a:ext cx="1616502" cy="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A619A34-55C9-6D5C-2EFB-0940B9759CC1}"/>
                </a:ext>
              </a:extLst>
            </p:cNvPr>
            <p:cNvSpPr/>
            <p:nvPr/>
          </p:nvSpPr>
          <p:spPr>
            <a:xfrm>
              <a:off x="6150635" y="3562093"/>
              <a:ext cx="727452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AD16199-3228-B633-9AC0-3377097407ED}"/>
              </a:ext>
            </a:extLst>
          </p:cNvPr>
          <p:cNvGrpSpPr/>
          <p:nvPr/>
        </p:nvGrpSpPr>
        <p:grpSpPr>
          <a:xfrm>
            <a:off x="8367866" y="3135286"/>
            <a:ext cx="1979424" cy="3494568"/>
            <a:chOff x="8380566" y="3448788"/>
            <a:chExt cx="1979424" cy="3494568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3683911-FDAF-3DE0-1508-189268CC4B9A}"/>
                </a:ext>
              </a:extLst>
            </p:cNvPr>
            <p:cNvSpPr/>
            <p:nvPr/>
          </p:nvSpPr>
          <p:spPr>
            <a:xfrm>
              <a:off x="8408918" y="3448788"/>
              <a:ext cx="750477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048F0EE-7AA0-88EB-E299-22D59AC7C8F7}"/>
                </a:ext>
              </a:extLst>
            </p:cNvPr>
            <p:cNvCxnSpPr>
              <a:cxnSpLocks/>
            </p:cNvCxnSpPr>
            <p:nvPr/>
          </p:nvCxnSpPr>
          <p:spPr>
            <a:xfrm>
              <a:off x="9165602" y="4003045"/>
              <a:ext cx="0" cy="2646597"/>
            </a:xfrm>
            <a:prstGeom prst="line">
              <a:avLst/>
            </a:prstGeom>
            <a:ln w="349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AA2C488-FE1F-DF26-BCC0-DEC4E7388F31}"/>
                </a:ext>
              </a:extLst>
            </p:cNvPr>
            <p:cNvCxnSpPr>
              <a:cxnSpLocks/>
            </p:cNvCxnSpPr>
            <p:nvPr/>
          </p:nvCxnSpPr>
          <p:spPr>
            <a:xfrm>
              <a:off x="9922286" y="382624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8CCC727-8470-9303-0A6A-73B87EA46641}"/>
                </a:ext>
              </a:extLst>
            </p:cNvPr>
            <p:cNvCxnSpPr>
              <a:cxnSpLocks/>
            </p:cNvCxnSpPr>
            <p:nvPr/>
          </p:nvCxnSpPr>
          <p:spPr>
            <a:xfrm>
              <a:off x="8408918" y="382624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F8A6F6F-2698-C129-7259-14AE5FCFF9A7}"/>
                </a:ext>
              </a:extLst>
            </p:cNvPr>
            <p:cNvCxnSpPr>
              <a:cxnSpLocks/>
            </p:cNvCxnSpPr>
            <p:nvPr/>
          </p:nvCxnSpPr>
          <p:spPr>
            <a:xfrm>
              <a:off x="9948201" y="382624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D5E574-1EDB-11CE-C870-D899CC471F08}"/>
                </a:ext>
              </a:extLst>
            </p:cNvPr>
            <p:cNvCxnSpPr>
              <a:cxnSpLocks/>
            </p:cNvCxnSpPr>
            <p:nvPr/>
          </p:nvCxnSpPr>
          <p:spPr>
            <a:xfrm>
              <a:off x="8380566" y="382624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739218F-E5A4-77D8-916E-82C099996145}"/>
                </a:ext>
              </a:extLst>
            </p:cNvPr>
            <p:cNvSpPr/>
            <p:nvPr/>
          </p:nvSpPr>
          <p:spPr>
            <a:xfrm>
              <a:off x="9211671" y="3748052"/>
              <a:ext cx="727452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360D1A2-D8CA-83EF-7FD8-8856A6B715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9550" y="3909528"/>
              <a:ext cx="78273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01D0E0BC-8BA5-1927-BC06-B3C4091E7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00696" y="3646968"/>
              <a:ext cx="228600" cy="228600"/>
            </a:xfrm>
            <a:prstGeom prst="rect">
              <a:avLst/>
            </a:prstGeom>
          </p:spPr>
        </p:pic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364237D-44F0-7B9A-3AA7-1A9F902747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0338" y="4183372"/>
              <a:ext cx="190117" cy="0"/>
            </a:xfrm>
            <a:prstGeom prst="line">
              <a:avLst/>
            </a:prstGeom>
            <a:ln w="635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 descr="A blue line drawing of a car&#10;&#10;Description automatically generated">
              <a:extLst>
                <a:ext uri="{FF2B5EF4-FFF2-40B4-BE49-F238E27FC236}">
                  <a16:creationId xmlns:a16="http://schemas.microsoft.com/office/drawing/2014/main" id="{3AD190F0-5CC8-5E84-F28C-B9FE54C8E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9790" y="5343156"/>
              <a:ext cx="1600200" cy="1600200"/>
            </a:xfrm>
            <a:prstGeom prst="rect">
              <a:avLst/>
            </a:prstGeom>
          </p:spPr>
        </p:pic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8267451-E6B5-8FA8-A06E-A8B0A6C17E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5397" y="4208792"/>
              <a:ext cx="0" cy="1430543"/>
            </a:xfrm>
            <a:prstGeom prst="straightConnector1">
              <a:avLst/>
            </a:prstGeom>
            <a:ln>
              <a:solidFill>
                <a:schemeClr val="bg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0A9CF2B-92CF-04FF-3B31-3710A260B288}"/>
              </a:ext>
            </a:extLst>
          </p:cNvPr>
          <p:cNvGrpSpPr/>
          <p:nvPr/>
        </p:nvGrpSpPr>
        <p:grpSpPr>
          <a:xfrm>
            <a:off x="2241275" y="3492954"/>
            <a:ext cx="1979424" cy="3117112"/>
            <a:chOff x="2241275" y="3492954"/>
            <a:chExt cx="1979424" cy="3117112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778E636-15E1-6756-AB82-ADA2D81E1B94}"/>
                </a:ext>
              </a:extLst>
            </p:cNvPr>
            <p:cNvCxnSpPr>
              <a:cxnSpLocks/>
            </p:cNvCxnSpPr>
            <p:nvPr/>
          </p:nvCxnSpPr>
          <p:spPr>
            <a:xfrm>
              <a:off x="3026311" y="3492955"/>
              <a:ext cx="0" cy="2823397"/>
            </a:xfrm>
            <a:prstGeom prst="line">
              <a:avLst/>
            </a:prstGeom>
            <a:ln w="349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318FF27-A125-8466-00FF-E446DF219A69}"/>
                </a:ext>
              </a:extLst>
            </p:cNvPr>
            <p:cNvCxnSpPr>
              <a:cxnSpLocks/>
            </p:cNvCxnSpPr>
            <p:nvPr/>
          </p:nvCxnSpPr>
          <p:spPr>
            <a:xfrm>
              <a:off x="3782995" y="349295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8E8F9C2-06C9-D8E2-3200-51450C604C3B}"/>
                </a:ext>
              </a:extLst>
            </p:cNvPr>
            <p:cNvCxnSpPr>
              <a:cxnSpLocks/>
            </p:cNvCxnSpPr>
            <p:nvPr/>
          </p:nvCxnSpPr>
          <p:spPr>
            <a:xfrm>
              <a:off x="2269627" y="349295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33F126D-25BA-4BC8-FEF0-D9ACCA31338E}"/>
                </a:ext>
              </a:extLst>
            </p:cNvPr>
            <p:cNvCxnSpPr>
              <a:cxnSpLocks/>
            </p:cNvCxnSpPr>
            <p:nvPr/>
          </p:nvCxnSpPr>
          <p:spPr>
            <a:xfrm>
              <a:off x="3808910" y="349295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169A7E5-55F5-FB85-4576-ADF16B6FA869}"/>
                </a:ext>
              </a:extLst>
            </p:cNvPr>
            <p:cNvCxnSpPr>
              <a:cxnSpLocks/>
            </p:cNvCxnSpPr>
            <p:nvPr/>
          </p:nvCxnSpPr>
          <p:spPr>
            <a:xfrm>
              <a:off x="2241275" y="349295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8" name="Picture 117" descr="A blue line drawing of a car&#10;&#10;Description automatically generated">
              <a:extLst>
                <a:ext uri="{FF2B5EF4-FFF2-40B4-BE49-F238E27FC236}">
                  <a16:creationId xmlns:a16="http://schemas.microsoft.com/office/drawing/2014/main" id="{B4941653-7476-0394-B645-EBE6049E4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0499" y="5009866"/>
              <a:ext cx="1600200" cy="1600200"/>
            </a:xfrm>
            <a:prstGeom prst="rect">
              <a:avLst/>
            </a:prstGeom>
          </p:spPr>
        </p:pic>
        <p:cxnSp>
          <p:nvCxnSpPr>
            <p:cNvPr id="119" name="Connector: Curved 118">
              <a:extLst>
                <a:ext uri="{FF2B5EF4-FFF2-40B4-BE49-F238E27FC236}">
                  <a16:creationId xmlns:a16="http://schemas.microsoft.com/office/drawing/2014/main" id="{B2C582A3-AF48-749C-A518-DBE2F818AEF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179913" y="4041192"/>
              <a:ext cx="1724251" cy="794343"/>
            </a:xfrm>
            <a:prstGeom prst="curvedConnector3">
              <a:avLst/>
            </a:prstGeom>
            <a:ln>
              <a:solidFill>
                <a:schemeClr val="bg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D4636AF5-F17D-323B-AB9E-86574085D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40700" y="3492954"/>
              <a:ext cx="402336" cy="40233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D5DD71F-2AB6-9077-26D7-24453E453FEA}"/>
              </a:ext>
            </a:extLst>
          </p:cNvPr>
          <p:cNvSpPr txBox="1"/>
          <p:nvPr/>
        </p:nvSpPr>
        <p:spPr>
          <a:xfrm>
            <a:off x="2458233" y="1562543"/>
            <a:ext cx="72755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A policy </a:t>
            </a:r>
            <a:r>
              <a:rPr kumimoji="0" lang="el-GR" sz="32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π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 </a:t>
            </a: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maps beliefs to actions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a = </a:t>
            </a:r>
            <a:r>
              <a:rPr kumimoji="0" lang="el-GR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π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(b)</a:t>
            </a:r>
            <a:endParaRPr kumimoji="0" lang="en-GB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  <a:sym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50066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Objective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Maximize rewards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DD71F-2AB6-9077-26D7-24453E453FEA}"/>
              </a:ext>
            </a:extLst>
          </p:cNvPr>
          <p:cNvSpPr txBox="1"/>
          <p:nvPr/>
        </p:nvSpPr>
        <p:spPr>
          <a:xfrm>
            <a:off x="2458234" y="1508819"/>
            <a:ext cx="727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Find an action that maximizes reward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  <a:sym typeface="Palatino Linotype"/>
            </a:endParaRP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E8181FD-E84F-4CD4-7A35-584AEFC314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8" r="31956"/>
          <a:stretch/>
        </p:blipFill>
        <p:spPr>
          <a:xfrm>
            <a:off x="6137271" y="2286000"/>
            <a:ext cx="1476005" cy="2286000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4AD9D9D-D91E-FABC-A75E-E414D499B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3" b="51667"/>
          <a:stretch/>
        </p:blipFill>
        <p:spPr>
          <a:xfrm>
            <a:off x="4578724" y="2285999"/>
            <a:ext cx="1558547" cy="110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7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Objective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Maximize rewards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DD71F-2AB6-9077-26D7-24453E453FEA}"/>
              </a:ext>
            </a:extLst>
          </p:cNvPr>
          <p:cNvSpPr txBox="1"/>
          <p:nvPr/>
        </p:nvSpPr>
        <p:spPr>
          <a:xfrm>
            <a:off x="2458234" y="1508819"/>
            <a:ext cx="727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Find a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policy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 that maximizes reward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  <a:sym typeface="Palatino Linotype"/>
            </a:endParaRP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E8181FD-E84F-4CD4-7A35-584AEFC314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8" r="31956"/>
          <a:stretch/>
        </p:blipFill>
        <p:spPr>
          <a:xfrm>
            <a:off x="6137271" y="2286000"/>
            <a:ext cx="1476005" cy="2286000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4AD9D9D-D91E-FABC-A75E-E414D499B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373" b="1"/>
          <a:stretch/>
        </p:blipFill>
        <p:spPr>
          <a:xfrm>
            <a:off x="4578724" y="2285999"/>
            <a:ext cx="155854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61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Objective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Maximize rewards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DD71F-2AB6-9077-26D7-24453E453FEA}"/>
              </a:ext>
            </a:extLst>
          </p:cNvPr>
          <p:cNvSpPr txBox="1"/>
          <p:nvPr/>
        </p:nvSpPr>
        <p:spPr>
          <a:xfrm>
            <a:off x="2458234" y="1508819"/>
            <a:ext cx="727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Find a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policy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 that maximizes reward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  <a:sym typeface="Palatino Linotype"/>
            </a:endParaRP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E8181FD-E84F-4CD4-7A35-584AEFC314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9" r="3936"/>
          <a:stretch/>
        </p:blipFill>
        <p:spPr>
          <a:xfrm>
            <a:off x="5213159" y="2286000"/>
            <a:ext cx="3324229" cy="2286000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4AD9D9D-D91E-FABC-A75E-E414D499B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373" b="1"/>
          <a:stretch/>
        </p:blipFill>
        <p:spPr>
          <a:xfrm>
            <a:off x="3654612" y="2285999"/>
            <a:ext cx="155854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36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Objective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Maximize rewards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DD71F-2AB6-9077-26D7-24453E453FEA}"/>
              </a:ext>
            </a:extLst>
          </p:cNvPr>
          <p:cNvSpPr txBox="1"/>
          <p:nvPr/>
        </p:nvSpPr>
        <p:spPr>
          <a:xfrm>
            <a:off x="2458234" y="1508819"/>
            <a:ext cx="727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Find a policy that maximizes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discounted </a:t>
            </a: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reward</a:t>
            </a:r>
            <a:endParaRPr kumimoji="0" lang="en-GB" sz="1800" b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  <a:sym typeface="Palatino Linotype"/>
            </a:endParaRP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E8181FD-E84F-4CD4-7A35-584AEFC314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69" r="3936"/>
          <a:stretch/>
        </p:blipFill>
        <p:spPr>
          <a:xfrm>
            <a:off x="5114925" y="2286000"/>
            <a:ext cx="3660588" cy="2286000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4AD9D9D-D91E-FABC-A75E-E414D499B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373" b="1"/>
          <a:stretch/>
        </p:blipFill>
        <p:spPr>
          <a:xfrm>
            <a:off x="3416486" y="2285999"/>
            <a:ext cx="155854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65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731D88-6C17-2F45-2213-82394C6AC0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89924" y="1120012"/>
            <a:ext cx="8434041" cy="5078716"/>
          </a:xfrm>
          <a:prstGeom prst="rect">
            <a:avLst/>
          </a:prstGeom>
        </p:spPr>
      </p:pic>
      <p:pic>
        <p:nvPicPr>
          <p:cNvPr id="38" name="Picture 37" descr="A blue line drawing of a car&#10;&#10;Description automatically generated">
            <a:extLst>
              <a:ext uri="{FF2B5EF4-FFF2-40B4-BE49-F238E27FC236}">
                <a16:creationId xmlns:a16="http://schemas.microsoft.com/office/drawing/2014/main" id="{85D9077D-16C5-8A24-4B74-624F636D6A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81" y="3874839"/>
            <a:ext cx="1600200" cy="1600200"/>
          </a:xfrm>
          <a:prstGeom prst="rect">
            <a:avLst/>
          </a:prstGeom>
        </p:spPr>
      </p:pic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BD6AE4BA-D29E-C942-B700-427D8F68C589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2295" y="2906165"/>
            <a:ext cx="1724251" cy="794343"/>
          </a:xfrm>
          <a:prstGeom prst="curvedConnector3">
            <a:avLst>
              <a:gd name="adj1" fmla="val 46465"/>
            </a:avLst>
          </a:prstGeom>
          <a:ln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D565B27F-EA21-0270-6081-21BDD3FBFF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082" y="2385253"/>
            <a:ext cx="402336" cy="402336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3EE988F3-BBD1-2D1F-E8F8-AD8C67886CC5}"/>
              </a:ext>
            </a:extLst>
          </p:cNvPr>
          <p:cNvGrpSpPr/>
          <p:nvPr/>
        </p:nvGrpSpPr>
        <p:grpSpPr>
          <a:xfrm>
            <a:off x="453657" y="2433816"/>
            <a:ext cx="28352" cy="2823398"/>
            <a:chOff x="453657" y="2433816"/>
            <a:chExt cx="28352" cy="2823398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7049967-830E-AE04-E596-3833998F304A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6024008-1614-7677-727F-95565AB7F4EA}"/>
                </a:ext>
              </a:extLst>
            </p:cNvPr>
            <p:cNvCxnSpPr>
              <a:cxnSpLocks/>
            </p:cNvCxnSpPr>
            <p:nvPr/>
          </p:nvCxnSpPr>
          <p:spPr>
            <a:xfrm>
              <a:off x="45365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F34DEC0-F905-77EA-2A54-077F3F68AC66}"/>
              </a:ext>
            </a:extLst>
          </p:cNvPr>
          <p:cNvGrpSpPr/>
          <p:nvPr/>
        </p:nvGrpSpPr>
        <p:grpSpPr>
          <a:xfrm>
            <a:off x="1995377" y="2433816"/>
            <a:ext cx="28352" cy="2823398"/>
            <a:chOff x="1995377" y="2433816"/>
            <a:chExt cx="28352" cy="282339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ED54896-6EDA-5AEB-25ED-B9A474EF12E5}"/>
                </a:ext>
              </a:extLst>
            </p:cNvPr>
            <p:cNvCxnSpPr>
              <a:cxnSpLocks/>
            </p:cNvCxnSpPr>
            <p:nvPr/>
          </p:nvCxnSpPr>
          <p:spPr>
            <a:xfrm>
              <a:off x="202372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7B7DF80-34E0-6617-0C64-C2E72A580DDE}"/>
                </a:ext>
              </a:extLst>
            </p:cNvPr>
            <p:cNvCxnSpPr>
              <a:cxnSpLocks/>
            </p:cNvCxnSpPr>
            <p:nvPr/>
          </p:nvCxnSpPr>
          <p:spPr>
            <a:xfrm>
              <a:off x="199537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C30DD092-404F-F084-80DF-6C5F7387AF3D}"/>
              </a:ext>
            </a:extLst>
          </p:cNvPr>
          <p:cNvSpPr/>
          <p:nvPr/>
        </p:nvSpPr>
        <p:spPr>
          <a:xfrm>
            <a:off x="980184" y="5257213"/>
            <a:ext cx="521441" cy="1565398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40FA10F-E3AB-4BAA-28AE-2C52C8B29D2E}"/>
              </a:ext>
            </a:extLst>
          </p:cNvPr>
          <p:cNvCxnSpPr>
            <a:cxnSpLocks/>
          </p:cNvCxnSpPr>
          <p:nvPr/>
        </p:nvCxnSpPr>
        <p:spPr>
          <a:xfrm>
            <a:off x="1232485" y="726698"/>
            <a:ext cx="0" cy="4471252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E5448AD-D781-5C4F-8299-74D01D658F77}"/>
              </a:ext>
            </a:extLst>
          </p:cNvPr>
          <p:cNvSpPr/>
          <p:nvPr/>
        </p:nvSpPr>
        <p:spPr>
          <a:xfrm>
            <a:off x="980184" y="726698"/>
            <a:ext cx="521441" cy="1707117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F2DABC-C3FC-5998-84DF-C3896C9E16F7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MDP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Markov decision process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2474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Objective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Maximize rewards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DD71F-2AB6-9077-26D7-24453E453FEA}"/>
              </a:ext>
            </a:extLst>
          </p:cNvPr>
          <p:cNvSpPr txBox="1"/>
          <p:nvPr/>
        </p:nvSpPr>
        <p:spPr>
          <a:xfrm>
            <a:off x="2458234" y="1508819"/>
            <a:ext cx="727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Find a policy that maximizes discounted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future </a:t>
            </a: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reward</a:t>
            </a:r>
            <a:endParaRPr kumimoji="0" lang="en-GB" sz="1800" b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  <a:sym typeface="Palatino Linotype"/>
            </a:endParaRP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E8181FD-E84F-4CD4-7A35-584AEFC314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5" r="3936"/>
          <a:stretch/>
        </p:blipFill>
        <p:spPr>
          <a:xfrm>
            <a:off x="4815840" y="2286000"/>
            <a:ext cx="4180653" cy="2286000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4AD9D9D-D91E-FABC-A75E-E414D499B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373" b="1"/>
          <a:stretch/>
        </p:blipFill>
        <p:spPr>
          <a:xfrm>
            <a:off x="3195506" y="2285999"/>
            <a:ext cx="155854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4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Objective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Maximize rewards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DD71F-2AB6-9077-26D7-24453E453FEA}"/>
              </a:ext>
            </a:extLst>
          </p:cNvPr>
          <p:cNvSpPr txBox="1"/>
          <p:nvPr/>
        </p:nvSpPr>
        <p:spPr>
          <a:xfrm>
            <a:off x="2458234" y="1508819"/>
            <a:ext cx="727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Find a policy that maximizes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expected</a:t>
            </a: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 discounted future reward</a:t>
            </a:r>
            <a:endParaRPr kumimoji="0" lang="en-GB" sz="1800" b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  <a:sym typeface="Palatino Linotype"/>
            </a:endParaRP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E8181FD-E84F-4CD4-7A35-584AEFC314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9" r="3"/>
          <a:stretch/>
        </p:blipFill>
        <p:spPr>
          <a:xfrm>
            <a:off x="4395852" y="2286000"/>
            <a:ext cx="4995864" cy="2286000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4AD9D9D-D91E-FABC-A75E-E414D499B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373" b="1"/>
          <a:stretch/>
        </p:blipFill>
        <p:spPr>
          <a:xfrm>
            <a:off x="2800284" y="2285999"/>
            <a:ext cx="155854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90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Objective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Maximize rewards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DD71F-2AB6-9077-26D7-24453E453FEA}"/>
              </a:ext>
            </a:extLst>
          </p:cNvPr>
          <p:cNvSpPr txBox="1"/>
          <p:nvPr/>
        </p:nvSpPr>
        <p:spPr>
          <a:xfrm>
            <a:off x="2458234" y="1508819"/>
            <a:ext cx="727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Find a policy that maximizes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expected</a:t>
            </a: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 discounted future reward</a:t>
            </a:r>
            <a:endParaRPr kumimoji="0" lang="en-GB" sz="1800" b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  <a:sym typeface="Palatino Linotype"/>
            </a:endParaRPr>
          </a:p>
        </p:txBody>
      </p:sp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CF0B047-B2F5-6260-2C4C-067E734315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284" y="2285999"/>
            <a:ext cx="659636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5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Solution algorithms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72E461-8EE8-7E55-554F-7EC62B2BAA2B}"/>
              </a:ext>
            </a:extLst>
          </p:cNvPr>
          <p:cNvGrpSpPr/>
          <p:nvPr/>
        </p:nvGrpSpPr>
        <p:grpSpPr>
          <a:xfrm>
            <a:off x="2458233" y="2793428"/>
            <a:ext cx="7275533" cy="1825632"/>
            <a:chOff x="2458233" y="2793428"/>
            <a:chExt cx="7275533" cy="18256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BFF263-DE6F-1DC8-865B-E4CED594336A}"/>
                </a:ext>
              </a:extLst>
            </p:cNvPr>
            <p:cNvSpPr txBox="1"/>
            <p:nvPr/>
          </p:nvSpPr>
          <p:spPr>
            <a:xfrm>
              <a:off x="2458233" y="2793428"/>
              <a:ext cx="7275533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Palatino Linotype"/>
                  <a:ea typeface="+mn-ea"/>
                  <a:cs typeface="+mn-cs"/>
                  <a:sym typeface="Palatino Linotype"/>
                </a:rPr>
                <a:t>Find the optimal policy </a:t>
              </a:r>
              <a:r>
                <a:rPr kumimoji="0" lang="el-GR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Palatino Linotype"/>
                  <a:ea typeface="+mn-ea"/>
                  <a:cs typeface="+mn-cs"/>
                  <a:sym typeface="Palatino Linotype"/>
                </a:rPr>
                <a:t>π</a:t>
              </a:r>
              <a:endPara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Palatino Linotype"/>
                  <a:ea typeface="+mn-ea"/>
                  <a:cs typeface="+mn-cs"/>
                  <a:sym typeface="Palatino Linotype"/>
                </a:rPr>
                <a:t>that maps beliefs to actions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Palatino Linotype"/>
                  <a:ea typeface="+mn-ea"/>
                  <a:cs typeface="+mn-cs"/>
                  <a:sym typeface="Palatino Linotype"/>
                </a:rPr>
                <a:t> </a:t>
              </a:r>
              <a:endPara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A4BCE98-3C2D-0F32-D7D9-C1522F9EB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52" t="47788" r="90038" b="38212"/>
            <a:stretch/>
          </p:blipFill>
          <p:spPr>
            <a:xfrm>
              <a:off x="8046243" y="2868904"/>
              <a:ext cx="375118" cy="56009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56797A-E019-1D91-170B-8D8A698708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558" t="31336" r="3302" b="45212"/>
            <a:stretch/>
          </p:blipFill>
          <p:spPr>
            <a:xfrm>
              <a:off x="5078470" y="3948886"/>
              <a:ext cx="2035060" cy="6701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0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Focus of this lesson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State uncertainty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FF263-DE6F-1DC8-865B-E4CED594336A}"/>
              </a:ext>
            </a:extLst>
          </p:cNvPr>
          <p:cNvSpPr txBox="1"/>
          <p:nvPr/>
        </p:nvSpPr>
        <p:spPr>
          <a:xfrm>
            <a:off x="2458233" y="2793428"/>
            <a:ext cx="72755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How do we estimate the belief?</a:t>
            </a:r>
          </a:p>
        </p:txBody>
      </p:sp>
    </p:spTree>
    <p:extLst>
      <p:ext uri="{BB962C8B-B14F-4D97-AF65-F5344CB8AC3E}">
        <p14:creationId xmlns:p14="http://schemas.microsoft.com/office/powerpoint/2010/main" val="205139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6CEBD2-6027-6BD3-6520-754D54178A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89924" y="1120012"/>
            <a:ext cx="8434041" cy="50787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A68826-AAC0-2790-DE07-B2501BC09F4B}"/>
              </a:ext>
            </a:extLst>
          </p:cNvPr>
          <p:cNvSpPr/>
          <p:nvPr/>
        </p:nvSpPr>
        <p:spPr>
          <a:xfrm>
            <a:off x="2001584" y="3120384"/>
            <a:ext cx="750477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E71521D-4EE1-059C-B1C8-0FE54DB5AA1E}"/>
              </a:ext>
            </a:extLst>
          </p:cNvPr>
          <p:cNvCxnSpPr>
            <a:cxnSpLocks/>
          </p:cNvCxnSpPr>
          <p:nvPr/>
        </p:nvCxnSpPr>
        <p:spPr>
          <a:xfrm>
            <a:off x="1232485" y="726698"/>
            <a:ext cx="0" cy="4471252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B3BC03F-B321-240B-9792-5FFB4047C4DF}"/>
              </a:ext>
            </a:extLst>
          </p:cNvPr>
          <p:cNvSpPr/>
          <p:nvPr/>
        </p:nvSpPr>
        <p:spPr>
          <a:xfrm>
            <a:off x="980184" y="5257213"/>
            <a:ext cx="521441" cy="1565398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9E871D-7FF6-95CE-2A34-A50B8238920F}"/>
              </a:ext>
            </a:extLst>
          </p:cNvPr>
          <p:cNvSpPr/>
          <p:nvPr/>
        </p:nvSpPr>
        <p:spPr>
          <a:xfrm>
            <a:off x="980184" y="726698"/>
            <a:ext cx="521441" cy="1707117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E136DBF-B08A-DE1E-5DC6-35A30F314C79}"/>
              </a:ext>
            </a:extLst>
          </p:cNvPr>
          <p:cNvGrpSpPr/>
          <p:nvPr/>
        </p:nvGrpSpPr>
        <p:grpSpPr>
          <a:xfrm>
            <a:off x="453657" y="2433816"/>
            <a:ext cx="28352" cy="2823398"/>
            <a:chOff x="453657" y="2433816"/>
            <a:chExt cx="28352" cy="282339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A2F4525-EC2E-CC52-EBF6-047684427FA5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7F05CAC-32F1-6861-4CFA-59DE2F0AED50}"/>
                </a:ext>
              </a:extLst>
            </p:cNvPr>
            <p:cNvCxnSpPr>
              <a:cxnSpLocks/>
            </p:cNvCxnSpPr>
            <p:nvPr/>
          </p:nvCxnSpPr>
          <p:spPr>
            <a:xfrm>
              <a:off x="45365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blue line drawing of a car&#10;&#10;Description automatically generated">
            <a:extLst>
              <a:ext uri="{FF2B5EF4-FFF2-40B4-BE49-F238E27FC236}">
                <a16:creationId xmlns:a16="http://schemas.microsoft.com/office/drawing/2014/main" id="{F9423BEF-A150-5CA6-3F4C-06046E7D0C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81" y="3874839"/>
            <a:ext cx="1600200" cy="1600200"/>
          </a:xfrm>
          <a:prstGeom prst="rect">
            <a:avLst/>
          </a:prstGeo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C200833F-132B-1E4E-8BB7-05BC0403632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88045" y="3507470"/>
            <a:ext cx="1323993" cy="3102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679F24E4-E993-C9D2-4B10-FF83A8922202}"/>
              </a:ext>
            </a:extLst>
          </p:cNvPr>
          <p:cNvCxnSpPr>
            <a:cxnSpLocks/>
            <a:endCxn id="8" idx="1"/>
          </p:cNvCxnSpPr>
          <p:nvPr/>
        </p:nvCxnSpPr>
        <p:spPr>
          <a:xfrm rot="5400000" flipH="1" flipV="1">
            <a:off x="1419233" y="3583113"/>
            <a:ext cx="814710" cy="349992"/>
          </a:xfrm>
          <a:prstGeom prst="curvedConnector2">
            <a:avLst/>
          </a:prstGeom>
          <a:ln>
            <a:solidFill>
              <a:srgbClr val="B83A4B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EBE36581-79F2-8535-6025-D57C912EC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082" y="2385253"/>
            <a:ext cx="402336" cy="402336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C4C46153-2C87-10DC-E1BC-DC15A10A5F42}"/>
              </a:ext>
            </a:extLst>
          </p:cNvPr>
          <p:cNvGrpSpPr/>
          <p:nvPr/>
        </p:nvGrpSpPr>
        <p:grpSpPr>
          <a:xfrm>
            <a:off x="1995377" y="2433816"/>
            <a:ext cx="28352" cy="2823398"/>
            <a:chOff x="1995377" y="2433816"/>
            <a:chExt cx="28352" cy="2823398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CCD3743-A387-B637-56A3-0266710F1B9D}"/>
                </a:ext>
              </a:extLst>
            </p:cNvPr>
            <p:cNvCxnSpPr>
              <a:cxnSpLocks/>
            </p:cNvCxnSpPr>
            <p:nvPr/>
          </p:nvCxnSpPr>
          <p:spPr>
            <a:xfrm>
              <a:off x="202372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8BEB229-2821-FC3E-1F0F-CF633AA31AA2}"/>
                </a:ext>
              </a:extLst>
            </p:cNvPr>
            <p:cNvCxnSpPr>
              <a:cxnSpLocks/>
            </p:cNvCxnSpPr>
            <p:nvPr/>
          </p:nvCxnSpPr>
          <p:spPr>
            <a:xfrm>
              <a:off x="199537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064FDA60-C1A9-E087-A151-8C09B086DDE7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2295" y="2906165"/>
            <a:ext cx="1724251" cy="794343"/>
          </a:xfrm>
          <a:prstGeom prst="curvedConnector3">
            <a:avLst>
              <a:gd name="adj1" fmla="val 46465"/>
            </a:avLst>
          </a:prstGeom>
          <a:ln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9D649495-F626-38A1-5056-99E4C551325F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1129" y="2906166"/>
            <a:ext cx="1724251" cy="794343"/>
          </a:xfrm>
          <a:prstGeom prst="curvedConnector3">
            <a:avLst>
              <a:gd name="adj1" fmla="val 46465"/>
            </a:avLst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01150D1-6FFE-B612-7659-3F89128D2458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MDP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Markov decision process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316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>
            <a:extLst>
              <a:ext uri="{FF2B5EF4-FFF2-40B4-BE49-F238E27FC236}">
                <a16:creationId xmlns:a16="http://schemas.microsoft.com/office/drawing/2014/main" id="{17B60DDA-FFCA-01BD-EBDB-F8D7880C53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32685" y="1120012"/>
            <a:ext cx="8434040" cy="5078715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9E5A6950-3350-926C-C3F6-26A307A04AA2}"/>
              </a:ext>
            </a:extLst>
          </p:cNvPr>
          <p:cNvGrpSpPr/>
          <p:nvPr/>
        </p:nvGrpSpPr>
        <p:grpSpPr>
          <a:xfrm>
            <a:off x="453657" y="2433816"/>
            <a:ext cx="28352" cy="2823398"/>
            <a:chOff x="453657" y="2433816"/>
            <a:chExt cx="28352" cy="2823398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EE77CAF-B7A9-6A33-1158-380E48D75528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580A01A-9E45-7F2C-CD19-70597BB13C1A}"/>
                </a:ext>
              </a:extLst>
            </p:cNvPr>
            <p:cNvCxnSpPr>
              <a:cxnSpLocks/>
            </p:cNvCxnSpPr>
            <p:nvPr/>
          </p:nvCxnSpPr>
          <p:spPr>
            <a:xfrm>
              <a:off x="45365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AE16AE0-D0B0-278C-09AB-1A4E0C46DBE4}"/>
              </a:ext>
            </a:extLst>
          </p:cNvPr>
          <p:cNvCxnSpPr>
            <a:cxnSpLocks/>
          </p:cNvCxnSpPr>
          <p:nvPr/>
        </p:nvCxnSpPr>
        <p:spPr>
          <a:xfrm>
            <a:off x="1232485" y="726698"/>
            <a:ext cx="0" cy="4471252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 descr="A blue line drawing of a car&#10;&#10;Description automatically generated">
            <a:extLst>
              <a:ext uri="{FF2B5EF4-FFF2-40B4-BE49-F238E27FC236}">
                <a16:creationId xmlns:a16="http://schemas.microsoft.com/office/drawing/2014/main" id="{E52C6B35-00B3-5249-7A11-A6F6B0B182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81" y="3874839"/>
            <a:ext cx="1600200" cy="16002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B970B27F-DBC4-AF1E-65BD-BB548931B16F}"/>
              </a:ext>
            </a:extLst>
          </p:cNvPr>
          <p:cNvSpPr/>
          <p:nvPr/>
        </p:nvSpPr>
        <p:spPr>
          <a:xfrm>
            <a:off x="980184" y="5257213"/>
            <a:ext cx="521441" cy="1565398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FDE9C4C-332E-4809-8613-1592CB24AF09}"/>
              </a:ext>
            </a:extLst>
          </p:cNvPr>
          <p:cNvSpPr/>
          <p:nvPr/>
        </p:nvSpPr>
        <p:spPr>
          <a:xfrm>
            <a:off x="980184" y="726698"/>
            <a:ext cx="521441" cy="1707117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36AE8E6-82EB-28EF-09FC-8C7CF6A24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082" y="2385253"/>
            <a:ext cx="402336" cy="402336"/>
          </a:xfrm>
          <a:prstGeom prst="rect">
            <a:avLst/>
          </a:prstGeom>
        </p:spPr>
      </p:pic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7AB7E886-B1BA-641F-A5E1-88B5867D97C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2295" y="2906165"/>
            <a:ext cx="1724251" cy="794343"/>
          </a:xfrm>
          <a:prstGeom prst="curvedConnector3">
            <a:avLst>
              <a:gd name="adj1" fmla="val 46465"/>
            </a:avLst>
          </a:prstGeom>
          <a:ln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FF6C7EA-9C40-85F0-E093-EDD2954CE02C}"/>
              </a:ext>
            </a:extLst>
          </p:cNvPr>
          <p:cNvGrpSpPr/>
          <p:nvPr/>
        </p:nvGrpSpPr>
        <p:grpSpPr>
          <a:xfrm>
            <a:off x="1995377" y="2433816"/>
            <a:ext cx="28352" cy="2823398"/>
            <a:chOff x="1995377" y="2433816"/>
            <a:chExt cx="28352" cy="2823398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2E035D7-5C20-B26A-2586-01597D1916FF}"/>
                </a:ext>
              </a:extLst>
            </p:cNvPr>
            <p:cNvCxnSpPr>
              <a:cxnSpLocks/>
            </p:cNvCxnSpPr>
            <p:nvPr/>
          </p:nvCxnSpPr>
          <p:spPr>
            <a:xfrm>
              <a:off x="199537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53379A6-70F7-CD05-AEC8-FE148D75A82F}"/>
                </a:ext>
              </a:extLst>
            </p:cNvPr>
            <p:cNvCxnSpPr>
              <a:cxnSpLocks/>
            </p:cNvCxnSpPr>
            <p:nvPr/>
          </p:nvCxnSpPr>
          <p:spPr>
            <a:xfrm>
              <a:off x="202372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E9D6A09-5602-70EA-50A5-4367E44DCB90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MDP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Markov decision process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1495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C3DBA7-B653-D374-22AA-E79E8834EA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38893" y="1120012"/>
            <a:ext cx="8434040" cy="50787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91237BF-77F0-BE7E-B67A-A99B2E6448B8}"/>
              </a:ext>
            </a:extLst>
          </p:cNvPr>
          <p:cNvSpPr/>
          <p:nvPr/>
        </p:nvSpPr>
        <p:spPr>
          <a:xfrm>
            <a:off x="482009" y="2056360"/>
            <a:ext cx="750477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7A3FB5A-2AA2-9C78-FFE7-FB3DD927560C}"/>
              </a:ext>
            </a:extLst>
          </p:cNvPr>
          <p:cNvGrpSpPr/>
          <p:nvPr/>
        </p:nvGrpSpPr>
        <p:grpSpPr>
          <a:xfrm>
            <a:off x="453657" y="2433816"/>
            <a:ext cx="28352" cy="2823398"/>
            <a:chOff x="453657" y="2433816"/>
            <a:chExt cx="28352" cy="282339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3EDB564-B61F-18E2-D083-BCCBE72C5F3B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66A6538-A227-B3D9-2093-586EF08ABAE0}"/>
                </a:ext>
              </a:extLst>
            </p:cNvPr>
            <p:cNvCxnSpPr>
              <a:cxnSpLocks/>
            </p:cNvCxnSpPr>
            <p:nvPr/>
          </p:nvCxnSpPr>
          <p:spPr>
            <a:xfrm>
              <a:off x="45365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C40C3D9-2057-BAC9-BD7C-6C6C36BE51BA}"/>
              </a:ext>
            </a:extLst>
          </p:cNvPr>
          <p:cNvSpPr/>
          <p:nvPr/>
        </p:nvSpPr>
        <p:spPr>
          <a:xfrm>
            <a:off x="1284762" y="2169665"/>
            <a:ext cx="727452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C5E422-0628-560E-124E-641C5FF76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082" y="3541473"/>
            <a:ext cx="402336" cy="40233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10127830-B382-85A8-882A-6055AD4B6557}"/>
              </a:ext>
            </a:extLst>
          </p:cNvPr>
          <p:cNvGrpSpPr/>
          <p:nvPr/>
        </p:nvGrpSpPr>
        <p:grpSpPr>
          <a:xfrm>
            <a:off x="1995377" y="2433816"/>
            <a:ext cx="28352" cy="2823398"/>
            <a:chOff x="1995377" y="2433816"/>
            <a:chExt cx="28352" cy="282339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33B9F78-64D7-0650-77EC-CA87D9A45109}"/>
                </a:ext>
              </a:extLst>
            </p:cNvPr>
            <p:cNvCxnSpPr>
              <a:cxnSpLocks/>
            </p:cNvCxnSpPr>
            <p:nvPr/>
          </p:nvCxnSpPr>
          <p:spPr>
            <a:xfrm>
              <a:off x="202372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68A4A1B-2D0C-0CC2-2D8A-18EC0BF958BE}"/>
                </a:ext>
              </a:extLst>
            </p:cNvPr>
            <p:cNvCxnSpPr>
              <a:cxnSpLocks/>
            </p:cNvCxnSpPr>
            <p:nvPr/>
          </p:nvCxnSpPr>
          <p:spPr>
            <a:xfrm>
              <a:off x="199537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4085B7A-6547-A36B-0893-0E67600B223F}"/>
              </a:ext>
            </a:extLst>
          </p:cNvPr>
          <p:cNvCxnSpPr>
            <a:cxnSpLocks/>
          </p:cNvCxnSpPr>
          <p:nvPr/>
        </p:nvCxnSpPr>
        <p:spPr>
          <a:xfrm>
            <a:off x="1232485" y="1885797"/>
            <a:ext cx="0" cy="4471252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blue line drawing of a car&#10;&#10;Description automatically generated">
            <a:extLst>
              <a:ext uri="{FF2B5EF4-FFF2-40B4-BE49-F238E27FC236}">
                <a16:creationId xmlns:a16="http://schemas.microsoft.com/office/drawing/2014/main" id="{441DBA97-1A4A-7FA3-2970-6C271784F8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" y="2433816"/>
            <a:ext cx="1600200" cy="16002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BF2036A3-CB24-E1A9-2254-3F21FA4D6C91}"/>
              </a:ext>
            </a:extLst>
          </p:cNvPr>
          <p:cNvSpPr/>
          <p:nvPr/>
        </p:nvSpPr>
        <p:spPr>
          <a:xfrm>
            <a:off x="980184" y="5257213"/>
            <a:ext cx="521441" cy="1565398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07809-3530-D49A-6259-79D543725CA8}"/>
              </a:ext>
            </a:extLst>
          </p:cNvPr>
          <p:cNvSpPr/>
          <p:nvPr/>
        </p:nvSpPr>
        <p:spPr>
          <a:xfrm>
            <a:off x="980184" y="726698"/>
            <a:ext cx="521441" cy="1707117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12D15-AD2D-28CA-2A95-AB18B18D45B5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MDP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Markov decision process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9897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C3DBA7-B653-D374-22AA-E79E8834EA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38893" y="1120012"/>
            <a:ext cx="8434040" cy="507871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91237BF-77F0-BE7E-B67A-A99B2E6448B8}"/>
              </a:ext>
            </a:extLst>
          </p:cNvPr>
          <p:cNvSpPr/>
          <p:nvPr/>
        </p:nvSpPr>
        <p:spPr>
          <a:xfrm>
            <a:off x="482009" y="2056360"/>
            <a:ext cx="750477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D75EAA-95EE-BB07-0F5C-3F827C98B085}"/>
              </a:ext>
            </a:extLst>
          </p:cNvPr>
          <p:cNvGrpSpPr/>
          <p:nvPr/>
        </p:nvGrpSpPr>
        <p:grpSpPr>
          <a:xfrm>
            <a:off x="453657" y="2433816"/>
            <a:ext cx="28352" cy="2823398"/>
            <a:chOff x="453657" y="2433816"/>
            <a:chExt cx="28352" cy="282339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3EDB564-B61F-18E2-D083-BCCBE72C5F3B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66A6538-A227-B3D9-2093-586EF08ABAE0}"/>
                </a:ext>
              </a:extLst>
            </p:cNvPr>
            <p:cNvCxnSpPr>
              <a:cxnSpLocks/>
            </p:cNvCxnSpPr>
            <p:nvPr/>
          </p:nvCxnSpPr>
          <p:spPr>
            <a:xfrm>
              <a:off x="45365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C40C3D9-2057-BAC9-BD7C-6C6C36BE51BA}"/>
              </a:ext>
            </a:extLst>
          </p:cNvPr>
          <p:cNvSpPr/>
          <p:nvPr/>
        </p:nvSpPr>
        <p:spPr>
          <a:xfrm>
            <a:off x="1284762" y="2169665"/>
            <a:ext cx="727452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C5E422-0628-560E-124E-641C5FF76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082" y="3541473"/>
            <a:ext cx="402336" cy="40233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10127830-B382-85A8-882A-6055AD4B6557}"/>
              </a:ext>
            </a:extLst>
          </p:cNvPr>
          <p:cNvGrpSpPr/>
          <p:nvPr/>
        </p:nvGrpSpPr>
        <p:grpSpPr>
          <a:xfrm>
            <a:off x="1995377" y="2433816"/>
            <a:ext cx="28352" cy="2823398"/>
            <a:chOff x="1995377" y="2433816"/>
            <a:chExt cx="28352" cy="282339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33B9F78-64D7-0650-77EC-CA87D9A45109}"/>
                </a:ext>
              </a:extLst>
            </p:cNvPr>
            <p:cNvCxnSpPr>
              <a:cxnSpLocks/>
            </p:cNvCxnSpPr>
            <p:nvPr/>
          </p:nvCxnSpPr>
          <p:spPr>
            <a:xfrm>
              <a:off x="202372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68A4A1B-2D0C-0CC2-2D8A-18EC0BF958BE}"/>
                </a:ext>
              </a:extLst>
            </p:cNvPr>
            <p:cNvCxnSpPr>
              <a:cxnSpLocks/>
            </p:cNvCxnSpPr>
            <p:nvPr/>
          </p:nvCxnSpPr>
          <p:spPr>
            <a:xfrm>
              <a:off x="199537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4085B7A-6547-A36B-0893-0E67600B223F}"/>
              </a:ext>
            </a:extLst>
          </p:cNvPr>
          <p:cNvCxnSpPr>
            <a:cxnSpLocks/>
          </p:cNvCxnSpPr>
          <p:nvPr/>
        </p:nvCxnSpPr>
        <p:spPr>
          <a:xfrm>
            <a:off x="1232485" y="1885797"/>
            <a:ext cx="0" cy="4471252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2642811-F3FA-83C3-E1C8-A431BBF85A4A}"/>
              </a:ext>
            </a:extLst>
          </p:cNvPr>
          <p:cNvSpPr/>
          <p:nvPr/>
        </p:nvSpPr>
        <p:spPr>
          <a:xfrm>
            <a:off x="980184" y="726698"/>
            <a:ext cx="521441" cy="1707117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5E6778-9F1D-3936-EB0D-3183E145006C}"/>
              </a:ext>
            </a:extLst>
          </p:cNvPr>
          <p:cNvSpPr/>
          <p:nvPr/>
        </p:nvSpPr>
        <p:spPr>
          <a:xfrm>
            <a:off x="980184" y="5257213"/>
            <a:ext cx="521441" cy="1565398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A blue line drawing of a car&#10;&#10;Description automatically generated">
            <a:extLst>
              <a:ext uri="{FF2B5EF4-FFF2-40B4-BE49-F238E27FC236}">
                <a16:creationId xmlns:a16="http://schemas.microsoft.com/office/drawing/2014/main" id="{441DBA97-1A4A-7FA3-2970-6C271784F8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" y="2433816"/>
            <a:ext cx="1600200" cy="16002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707CEF3-4AD3-AB40-C6AF-D793EB83AC98}"/>
              </a:ext>
            </a:extLst>
          </p:cNvPr>
          <p:cNvGrpSpPr/>
          <p:nvPr/>
        </p:nvGrpSpPr>
        <p:grpSpPr>
          <a:xfrm>
            <a:off x="443172" y="1293928"/>
            <a:ext cx="795521" cy="1456256"/>
            <a:chOff x="443172" y="2668328"/>
            <a:chExt cx="795521" cy="1456256"/>
          </a:xfrm>
        </p:grpSpPr>
        <p:cxnSp>
          <p:nvCxnSpPr>
            <p:cNvPr id="6" name="Connector: Curved 5">
              <a:extLst>
                <a:ext uri="{FF2B5EF4-FFF2-40B4-BE49-F238E27FC236}">
                  <a16:creationId xmlns:a16="http://schemas.microsoft.com/office/drawing/2014/main" id="{B47F9607-64D6-5107-DD80-6E9779230A8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56342" y="3536679"/>
              <a:ext cx="814710" cy="34999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2B6080D1-596A-BC18-8BFC-366B4302DBC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25154" y="3461037"/>
              <a:ext cx="1323993" cy="310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3065310E-373F-D324-3567-56E33DC93F0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-56077" y="3167577"/>
              <a:ext cx="1445144" cy="446646"/>
            </a:xfrm>
            <a:prstGeom prst="curvedConnector3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4015D65-F6EE-657F-CECD-A94F721E3388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MDP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Markov decision process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55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8560A017-C4C8-304C-CD66-C091B3F09917}"/>
              </a:ext>
            </a:extLst>
          </p:cNvPr>
          <p:cNvSpPr/>
          <p:nvPr/>
        </p:nvSpPr>
        <p:spPr>
          <a:xfrm>
            <a:off x="1284762" y="3542305"/>
            <a:ext cx="727452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D9CD38-3AC9-143E-34E0-3619BCBF0C64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MDP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Markov decision process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6E91D5-A713-C2B1-C695-59C7F28828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49639" y="1122591"/>
            <a:ext cx="8434039" cy="507355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3788FD3-7E32-B08C-0217-181B61818BFD}"/>
              </a:ext>
            </a:extLst>
          </p:cNvPr>
          <p:cNvGrpSpPr/>
          <p:nvPr/>
        </p:nvGrpSpPr>
        <p:grpSpPr>
          <a:xfrm>
            <a:off x="453657" y="2433816"/>
            <a:ext cx="28352" cy="2823398"/>
            <a:chOff x="453657" y="2433816"/>
            <a:chExt cx="28352" cy="2823398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C21CB3B-5DF5-B32C-01A6-FBC3E7BFC944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2D4337C-5B15-5172-2920-358A0FC2F34A}"/>
                </a:ext>
              </a:extLst>
            </p:cNvPr>
            <p:cNvCxnSpPr>
              <a:cxnSpLocks/>
            </p:cNvCxnSpPr>
            <p:nvPr/>
          </p:nvCxnSpPr>
          <p:spPr>
            <a:xfrm>
              <a:off x="45365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 descr="A blue line drawing of a car&#10;&#10;Description automatically generated">
            <a:extLst>
              <a:ext uri="{FF2B5EF4-FFF2-40B4-BE49-F238E27FC236}">
                <a16:creationId xmlns:a16="http://schemas.microsoft.com/office/drawing/2014/main" id="{2D0BC68D-AB32-D0D9-5F87-64E023C663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" y="2433816"/>
            <a:ext cx="1600200" cy="1600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522842A-7F02-38A3-D7A6-CC48D8BD4F5A}"/>
              </a:ext>
            </a:extLst>
          </p:cNvPr>
          <p:cNvSpPr/>
          <p:nvPr/>
        </p:nvSpPr>
        <p:spPr>
          <a:xfrm>
            <a:off x="980184" y="726698"/>
            <a:ext cx="521441" cy="1707117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24066F-10A8-3BED-EC1A-D65B1408AA45}"/>
              </a:ext>
            </a:extLst>
          </p:cNvPr>
          <p:cNvSpPr/>
          <p:nvPr/>
        </p:nvSpPr>
        <p:spPr>
          <a:xfrm>
            <a:off x="980184" y="5257213"/>
            <a:ext cx="521441" cy="1565398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9BBC065-E143-91C3-4AE0-CF7E0F8ECF23}"/>
              </a:ext>
            </a:extLst>
          </p:cNvPr>
          <p:cNvGrpSpPr/>
          <p:nvPr/>
        </p:nvGrpSpPr>
        <p:grpSpPr>
          <a:xfrm>
            <a:off x="293039" y="810572"/>
            <a:ext cx="271685" cy="497338"/>
            <a:chOff x="443172" y="2668328"/>
            <a:chExt cx="795521" cy="1456256"/>
          </a:xfrm>
        </p:grpSpPr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39E87949-BB8D-D490-CFD7-7C855040F28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56342" y="3536679"/>
              <a:ext cx="814710" cy="34999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55E0FCED-E19B-13A3-2443-51F027DDFFB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25154" y="3461037"/>
              <a:ext cx="1323993" cy="310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Curved 30">
              <a:extLst>
                <a:ext uri="{FF2B5EF4-FFF2-40B4-BE49-F238E27FC236}">
                  <a16:creationId xmlns:a16="http://schemas.microsoft.com/office/drawing/2014/main" id="{AB19A40B-5F0D-2942-C812-FC76870F457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-56077" y="3167577"/>
              <a:ext cx="1445144" cy="446646"/>
            </a:xfrm>
            <a:prstGeom prst="curvedConnector3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FDF16D-CF37-C93D-3436-293DB66E083D}"/>
              </a:ext>
            </a:extLst>
          </p:cNvPr>
          <p:cNvGrpSpPr/>
          <p:nvPr/>
        </p:nvGrpSpPr>
        <p:grpSpPr>
          <a:xfrm>
            <a:off x="741678" y="942755"/>
            <a:ext cx="271685" cy="497338"/>
            <a:chOff x="443172" y="2668328"/>
            <a:chExt cx="795521" cy="1456256"/>
          </a:xfrm>
        </p:grpSpPr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EDA68BAD-D348-8306-AFC7-57CF51C2DDC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56342" y="3536679"/>
              <a:ext cx="814710" cy="34999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DEC2A829-12C5-E073-6FD7-8C2353E08F9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25154" y="3461037"/>
              <a:ext cx="1323993" cy="310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id="{4DD03981-8E2E-57A1-C1FC-C7A257EC2FA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-56077" y="3167577"/>
              <a:ext cx="1445144" cy="446646"/>
            </a:xfrm>
            <a:prstGeom prst="curvedConnector3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04067C2-830B-ACB5-3F1F-B45177C7B5B0}"/>
              </a:ext>
            </a:extLst>
          </p:cNvPr>
          <p:cNvGrpSpPr/>
          <p:nvPr/>
        </p:nvGrpSpPr>
        <p:grpSpPr>
          <a:xfrm>
            <a:off x="1090956" y="1438271"/>
            <a:ext cx="271685" cy="497338"/>
            <a:chOff x="443172" y="2668328"/>
            <a:chExt cx="795521" cy="1456256"/>
          </a:xfrm>
        </p:grpSpPr>
        <p:cxnSp>
          <p:nvCxnSpPr>
            <p:cNvPr id="37" name="Connector: Curved 36">
              <a:extLst>
                <a:ext uri="{FF2B5EF4-FFF2-40B4-BE49-F238E27FC236}">
                  <a16:creationId xmlns:a16="http://schemas.microsoft.com/office/drawing/2014/main" id="{E24CAAC9-C53F-86F1-8EC2-5F7908FBF6B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56342" y="3536679"/>
              <a:ext cx="814710" cy="34999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Curved 37">
              <a:extLst>
                <a:ext uri="{FF2B5EF4-FFF2-40B4-BE49-F238E27FC236}">
                  <a16:creationId xmlns:a16="http://schemas.microsoft.com/office/drawing/2014/main" id="{C851D9D8-EF85-03EB-2EF6-6BEA0B51A1D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25154" y="3461037"/>
              <a:ext cx="1323993" cy="310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Curved 38">
              <a:extLst>
                <a:ext uri="{FF2B5EF4-FFF2-40B4-BE49-F238E27FC236}">
                  <a16:creationId xmlns:a16="http://schemas.microsoft.com/office/drawing/2014/main" id="{DADB5869-69B7-A187-61DC-70032CBD540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-56077" y="3167577"/>
              <a:ext cx="1445144" cy="446646"/>
            </a:xfrm>
            <a:prstGeom prst="curvedConnector3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D9479BEF-D220-6CDA-9835-6802B6FED1A8}"/>
              </a:ext>
            </a:extLst>
          </p:cNvPr>
          <p:cNvSpPr/>
          <p:nvPr/>
        </p:nvSpPr>
        <p:spPr>
          <a:xfrm>
            <a:off x="482009" y="2047901"/>
            <a:ext cx="750477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DEBB64A-47E5-2B38-4BA7-069922A7F58F}"/>
              </a:ext>
            </a:extLst>
          </p:cNvPr>
          <p:cNvGrpSpPr/>
          <p:nvPr/>
        </p:nvGrpSpPr>
        <p:grpSpPr>
          <a:xfrm>
            <a:off x="443172" y="1287229"/>
            <a:ext cx="795521" cy="1456256"/>
            <a:chOff x="443172" y="2668328"/>
            <a:chExt cx="795521" cy="1456256"/>
          </a:xfrm>
        </p:grpSpPr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66DF8381-CE4A-1E83-BED2-8C1FD8E2AF2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56342" y="3536679"/>
              <a:ext cx="814710" cy="34999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Curved 65">
              <a:extLst>
                <a:ext uri="{FF2B5EF4-FFF2-40B4-BE49-F238E27FC236}">
                  <a16:creationId xmlns:a16="http://schemas.microsoft.com/office/drawing/2014/main" id="{31F25D4B-F67A-910F-ADBC-BA53323B3B9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25154" y="3461037"/>
              <a:ext cx="1323993" cy="310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Curved 66">
              <a:extLst>
                <a:ext uri="{FF2B5EF4-FFF2-40B4-BE49-F238E27FC236}">
                  <a16:creationId xmlns:a16="http://schemas.microsoft.com/office/drawing/2014/main" id="{E9AC13A2-237F-C1EF-FDD4-815ADB7F806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-56077" y="3167577"/>
              <a:ext cx="1445144" cy="446646"/>
            </a:xfrm>
            <a:prstGeom prst="curvedConnector3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898221-4D19-E365-5852-541109D1437C}"/>
              </a:ext>
            </a:extLst>
          </p:cNvPr>
          <p:cNvGrpSpPr/>
          <p:nvPr/>
        </p:nvGrpSpPr>
        <p:grpSpPr>
          <a:xfrm>
            <a:off x="1277683" y="2433816"/>
            <a:ext cx="28352" cy="2823398"/>
            <a:chOff x="1995377" y="2433816"/>
            <a:chExt cx="28352" cy="282339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892311D-E959-5A9E-711F-D33471EA1D83}"/>
                </a:ext>
              </a:extLst>
            </p:cNvPr>
            <p:cNvCxnSpPr>
              <a:cxnSpLocks/>
            </p:cNvCxnSpPr>
            <p:nvPr/>
          </p:nvCxnSpPr>
          <p:spPr>
            <a:xfrm>
              <a:off x="202372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99B9B5-0C73-0D1B-7A50-C8B75CEEE2C1}"/>
                </a:ext>
              </a:extLst>
            </p:cNvPr>
            <p:cNvCxnSpPr>
              <a:cxnSpLocks/>
            </p:cNvCxnSpPr>
            <p:nvPr/>
          </p:nvCxnSpPr>
          <p:spPr>
            <a:xfrm>
              <a:off x="199537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9575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Real-world problem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True states are unobservable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D8F5F1-FB6E-2C59-866E-B129C77C5D02}"/>
              </a:ext>
            </a:extLst>
          </p:cNvPr>
          <p:cNvSpPr/>
          <p:nvPr/>
        </p:nvSpPr>
        <p:spPr>
          <a:xfrm>
            <a:off x="1284762" y="3542305"/>
            <a:ext cx="727452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59B574-728D-189E-6452-77B428AFC89F}"/>
              </a:ext>
            </a:extLst>
          </p:cNvPr>
          <p:cNvSpPr/>
          <p:nvPr/>
        </p:nvSpPr>
        <p:spPr>
          <a:xfrm>
            <a:off x="2365071" y="4692390"/>
            <a:ext cx="7418607" cy="1842246"/>
          </a:xfrm>
          <a:prstGeom prst="roundRect">
            <a:avLst/>
          </a:prstGeom>
          <a:solidFill>
            <a:schemeClr val="bg1">
              <a:lumMod val="65000"/>
              <a:alpha val="5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7F068A-234C-C851-FD5B-2A656C522C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49639" y="1122591"/>
            <a:ext cx="8434039" cy="507355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F97ED25-5EA5-01D5-E671-96AA68270C2F}"/>
              </a:ext>
            </a:extLst>
          </p:cNvPr>
          <p:cNvGrpSpPr/>
          <p:nvPr/>
        </p:nvGrpSpPr>
        <p:grpSpPr>
          <a:xfrm>
            <a:off x="453657" y="2433816"/>
            <a:ext cx="28352" cy="2823398"/>
            <a:chOff x="453657" y="2433816"/>
            <a:chExt cx="28352" cy="282339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250B16E-275D-1C01-4C88-A94455A0D891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1C4AD92-8E77-2175-9018-16117DF8DDE3}"/>
                </a:ext>
              </a:extLst>
            </p:cNvPr>
            <p:cNvCxnSpPr>
              <a:cxnSpLocks/>
            </p:cNvCxnSpPr>
            <p:nvPr/>
          </p:nvCxnSpPr>
          <p:spPr>
            <a:xfrm>
              <a:off x="45365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687129C-7887-ABB9-EB23-CB1BBA42C9FF}"/>
              </a:ext>
            </a:extLst>
          </p:cNvPr>
          <p:cNvGrpSpPr/>
          <p:nvPr/>
        </p:nvGrpSpPr>
        <p:grpSpPr>
          <a:xfrm>
            <a:off x="1277683" y="2433816"/>
            <a:ext cx="28352" cy="2823398"/>
            <a:chOff x="1995377" y="2433816"/>
            <a:chExt cx="28352" cy="282339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41DBFA2-8D6D-F452-DA8C-E550C002FF5B}"/>
                </a:ext>
              </a:extLst>
            </p:cNvPr>
            <p:cNvCxnSpPr>
              <a:cxnSpLocks/>
            </p:cNvCxnSpPr>
            <p:nvPr/>
          </p:nvCxnSpPr>
          <p:spPr>
            <a:xfrm>
              <a:off x="202372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B36349E-AC4F-F136-52AC-BDDF1838C613}"/>
                </a:ext>
              </a:extLst>
            </p:cNvPr>
            <p:cNvCxnSpPr>
              <a:cxnSpLocks/>
            </p:cNvCxnSpPr>
            <p:nvPr/>
          </p:nvCxnSpPr>
          <p:spPr>
            <a:xfrm>
              <a:off x="199537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 descr="A blue line drawing of a car&#10;&#10;Description automatically generated">
            <a:extLst>
              <a:ext uri="{FF2B5EF4-FFF2-40B4-BE49-F238E27FC236}">
                <a16:creationId xmlns:a16="http://schemas.microsoft.com/office/drawing/2014/main" id="{DF2715E8-6BD3-4EBA-24D8-01AB935A1B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" y="2433816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8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diagram of a mathematical process&#10;&#10;Description automatically generated with medium confidence">
            <a:extLst>
              <a:ext uri="{FF2B5EF4-FFF2-40B4-BE49-F238E27FC236}">
                <a16:creationId xmlns:a16="http://schemas.microsoft.com/office/drawing/2014/main" id="{801FA1FF-8FD7-02A6-5E6F-3037A9342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692" y="1127250"/>
            <a:ext cx="6183398" cy="516190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9C7E89D-6741-6BA9-6951-CCA5432463BE}"/>
              </a:ext>
            </a:extLst>
          </p:cNvPr>
          <p:cNvSpPr/>
          <p:nvPr/>
        </p:nvSpPr>
        <p:spPr>
          <a:xfrm>
            <a:off x="2500346" y="1010362"/>
            <a:ext cx="7182769" cy="554315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D8F5F1-FB6E-2C59-866E-B129C77C5D02}"/>
              </a:ext>
            </a:extLst>
          </p:cNvPr>
          <p:cNvSpPr/>
          <p:nvPr/>
        </p:nvSpPr>
        <p:spPr>
          <a:xfrm>
            <a:off x="1284762" y="3542305"/>
            <a:ext cx="727452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E2CD49-2E51-5CF7-D35E-07B5BAB709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02" y="2433815"/>
            <a:ext cx="1600200" cy="1600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584093-324A-66A4-FB70-4C6E34DD6C6C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Real-world problem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True states are unobservable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52555A-0522-D0F2-7CC9-7BF2F14DF78F}"/>
              </a:ext>
            </a:extLst>
          </p:cNvPr>
          <p:cNvSpPr txBox="1"/>
          <p:nvPr/>
        </p:nvSpPr>
        <p:spPr>
          <a:xfrm>
            <a:off x="351972" y="-686711"/>
            <a:ext cx="11268528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POMDP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Partially observable Markov decision process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A7A118-F685-44E7-176C-88851E608154}"/>
              </a:ext>
            </a:extLst>
          </p:cNvPr>
          <p:cNvSpPr/>
          <p:nvPr/>
        </p:nvSpPr>
        <p:spPr>
          <a:xfrm>
            <a:off x="2365071" y="4692390"/>
            <a:ext cx="7418607" cy="1842246"/>
          </a:xfrm>
          <a:prstGeom prst="roundRect">
            <a:avLst/>
          </a:prstGeom>
          <a:solidFill>
            <a:schemeClr val="bg1">
              <a:lumMod val="65000"/>
              <a:alpha val="5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29E289-9225-F3D5-0381-D37FE1A5967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349639" y="1122591"/>
            <a:ext cx="8434040" cy="507355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222426B-310E-94D6-84B9-633E6EAF0EC1}"/>
              </a:ext>
            </a:extLst>
          </p:cNvPr>
          <p:cNvGrpSpPr/>
          <p:nvPr/>
        </p:nvGrpSpPr>
        <p:grpSpPr>
          <a:xfrm>
            <a:off x="453657" y="2433816"/>
            <a:ext cx="28352" cy="2823398"/>
            <a:chOff x="453657" y="2433816"/>
            <a:chExt cx="28352" cy="282339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693C15-E18C-EF43-01CB-24EF2CCF3720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AA1C8FF-E4B8-87E9-EA5C-26887EADF7D3}"/>
                </a:ext>
              </a:extLst>
            </p:cNvPr>
            <p:cNvCxnSpPr>
              <a:cxnSpLocks/>
            </p:cNvCxnSpPr>
            <p:nvPr/>
          </p:nvCxnSpPr>
          <p:spPr>
            <a:xfrm>
              <a:off x="45365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FA3DDD8-5924-A7B2-4A0E-F93D882D2493}"/>
              </a:ext>
            </a:extLst>
          </p:cNvPr>
          <p:cNvGrpSpPr/>
          <p:nvPr/>
        </p:nvGrpSpPr>
        <p:grpSpPr>
          <a:xfrm>
            <a:off x="1277683" y="2433816"/>
            <a:ext cx="28352" cy="2823398"/>
            <a:chOff x="1995377" y="2433816"/>
            <a:chExt cx="28352" cy="282339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202F0C3-9A53-99AC-93FD-469F5827B6AD}"/>
                </a:ext>
              </a:extLst>
            </p:cNvPr>
            <p:cNvCxnSpPr>
              <a:cxnSpLocks/>
            </p:cNvCxnSpPr>
            <p:nvPr/>
          </p:nvCxnSpPr>
          <p:spPr>
            <a:xfrm>
              <a:off x="2023729" y="243381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31C58D4-870E-6B01-BFB3-406909C977C6}"/>
                </a:ext>
              </a:extLst>
            </p:cNvPr>
            <p:cNvCxnSpPr>
              <a:cxnSpLocks/>
            </p:cNvCxnSpPr>
            <p:nvPr/>
          </p:nvCxnSpPr>
          <p:spPr>
            <a:xfrm>
              <a:off x="1995377" y="243381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039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12890</TotalTime>
  <Words>253</Words>
  <Application>Microsoft Office PowerPoint</Application>
  <PresentationFormat>Widescreen</PresentationFormat>
  <Paragraphs>65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mossr</dc:creator>
  <cp:lastModifiedBy>Robert John Moss</cp:lastModifiedBy>
  <cp:revision>120</cp:revision>
  <dcterms:created xsi:type="dcterms:W3CDTF">2023-07-28T18:54:32Z</dcterms:created>
  <dcterms:modified xsi:type="dcterms:W3CDTF">2023-11-16T09:03:26Z</dcterms:modified>
</cp:coreProperties>
</file>