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75" r:id="rId2"/>
    <p:sldId id="376" r:id="rId3"/>
    <p:sldId id="404" r:id="rId4"/>
    <p:sldId id="405" r:id="rId5"/>
    <p:sldId id="409" r:id="rId6"/>
    <p:sldId id="406" r:id="rId7"/>
    <p:sldId id="407" r:id="rId8"/>
    <p:sldId id="408" r:id="rId9"/>
    <p:sldId id="410" r:id="rId10"/>
    <p:sldId id="381" r:id="rId11"/>
    <p:sldId id="401" r:id="rId12"/>
    <p:sldId id="402" r:id="rId13"/>
    <p:sldId id="403" r:id="rId14"/>
    <p:sldId id="484" r:id="rId15"/>
    <p:sldId id="485" r:id="rId16"/>
    <p:sldId id="486" r:id="rId17"/>
    <p:sldId id="507" r:id="rId18"/>
    <p:sldId id="508" r:id="rId19"/>
    <p:sldId id="509" r:id="rId20"/>
    <p:sldId id="510" r:id="rId21"/>
    <p:sldId id="511" r:id="rId22"/>
    <p:sldId id="512" r:id="rId23"/>
    <p:sldId id="502" r:id="rId24"/>
    <p:sldId id="51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F8F8F8"/>
    <a:srgbClr val="252323"/>
    <a:srgbClr val="FAF7F3"/>
    <a:srgbClr val="FFFFFF"/>
    <a:srgbClr val="B83A4B"/>
    <a:srgbClr val="008000"/>
    <a:srgbClr val="0000FF"/>
    <a:srgbClr val="4157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06EB25-06CD-5800-4AC9-A54F0AA81A3F}" v="19" dt="2023-08-01T20:31:31.528"/>
    <p1510:client id="{C4749CD0-66D4-4A53-9EE3-0B98449051CC}" v="527" dt="2023-08-02T00:20:53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44" autoAdjust="0"/>
    <p:restoredTop sz="78428" autoAdjust="0"/>
  </p:normalViewPr>
  <p:slideViewPr>
    <p:cSldViewPr snapToGrid="0">
      <p:cViewPr varScale="1">
        <p:scale>
          <a:sx n="97" d="100"/>
          <a:sy n="97" d="100"/>
        </p:scale>
        <p:origin x="774" y="7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D5F90-0918-4142-9ABA-85B04AA6C1A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DD3DB-480A-4C24-844A-3FE153DA1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7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306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777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236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3887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550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934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873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549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612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007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32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693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380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835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683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6147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298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553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391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46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02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06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890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62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 shot of a computer&#10;&#10;Description automatically generated">
            <a:extLst>
              <a:ext uri="{FF2B5EF4-FFF2-40B4-BE49-F238E27FC236}">
                <a16:creationId xmlns:a16="http://schemas.microsoft.com/office/drawing/2014/main" id="{E26A41F4-1448-6E83-1EAE-622BBAF74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793" y="-1094540"/>
            <a:ext cx="8448304" cy="52120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 (MDP)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830AB7-1375-D586-F7D9-278DFA97FBB3}"/>
              </a:ext>
            </a:extLst>
          </p:cNvPr>
          <p:cNvCxnSpPr>
            <a:cxnSpLocks/>
          </p:cNvCxnSpPr>
          <p:nvPr/>
        </p:nvCxnSpPr>
        <p:spPr>
          <a:xfrm>
            <a:off x="1238693" y="3806457"/>
            <a:ext cx="0" cy="2823397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7FA4AC4-4878-1F99-0750-C2CC4E39A791}"/>
              </a:ext>
            </a:extLst>
          </p:cNvPr>
          <p:cNvCxnSpPr>
            <a:cxnSpLocks/>
          </p:cNvCxnSpPr>
          <p:nvPr/>
        </p:nvCxnSpPr>
        <p:spPr>
          <a:xfrm>
            <a:off x="48200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CC0318A-85AE-2C78-E992-9712471E3D6F}"/>
              </a:ext>
            </a:extLst>
          </p:cNvPr>
          <p:cNvCxnSpPr>
            <a:cxnSpLocks/>
          </p:cNvCxnSpPr>
          <p:nvPr/>
        </p:nvCxnSpPr>
        <p:spPr>
          <a:xfrm>
            <a:off x="45365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blue line drawing of a car&#10;&#10;Description automatically generated">
            <a:extLst>
              <a:ext uri="{FF2B5EF4-FFF2-40B4-BE49-F238E27FC236}">
                <a16:creationId xmlns:a16="http://schemas.microsoft.com/office/drawing/2014/main" id="{B1079026-27AC-BA85-06CA-4AB6E2C253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1" y="5323368"/>
            <a:ext cx="1600200" cy="16002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5F8DF18-75FD-31B8-E27F-522CCA79A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082" y="3806456"/>
            <a:ext cx="402336" cy="40233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57C11B-616F-E437-DA25-9EC562BFF6F3}"/>
              </a:ext>
            </a:extLst>
          </p:cNvPr>
          <p:cNvCxnSpPr>
            <a:cxnSpLocks/>
          </p:cNvCxnSpPr>
          <p:nvPr/>
        </p:nvCxnSpPr>
        <p:spPr>
          <a:xfrm>
            <a:off x="202372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405E02-CF63-FAA8-BDAC-9E11C0F34746}"/>
              </a:ext>
            </a:extLst>
          </p:cNvPr>
          <p:cNvCxnSpPr>
            <a:cxnSpLocks/>
          </p:cNvCxnSpPr>
          <p:nvPr/>
        </p:nvCxnSpPr>
        <p:spPr>
          <a:xfrm>
            <a:off x="199537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48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algorithm&#10;&#10;Description automatically generated">
            <a:extLst>
              <a:ext uri="{FF2B5EF4-FFF2-40B4-BE49-F238E27FC236}">
                <a16:creationId xmlns:a16="http://schemas.microsoft.com/office/drawing/2014/main" id="{75E39164-0476-17B7-E516-B5462706F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43" y="990600"/>
            <a:ext cx="6432084" cy="54106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1268528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Partially observable Markov decision process (POMDP)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29966A-4C97-B679-D433-7049E8277D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2" y="3806456"/>
            <a:ext cx="1600200" cy="1600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0627F4-C8D7-672A-E1C8-B2BED7C0617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9"/>
          <a:stretch/>
        </p:blipFill>
        <p:spPr>
          <a:xfrm>
            <a:off x="2487286" y="990600"/>
            <a:ext cx="6436541" cy="385572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88CD24C-1F57-3AB9-157B-17B7CCB008C2}"/>
              </a:ext>
            </a:extLst>
          </p:cNvPr>
          <p:cNvSpPr/>
          <p:nvPr/>
        </p:nvSpPr>
        <p:spPr>
          <a:xfrm>
            <a:off x="3087303" y="3654382"/>
            <a:ext cx="6017394" cy="1485157"/>
          </a:xfrm>
          <a:prstGeom prst="roundRect">
            <a:avLst/>
          </a:prstGeom>
          <a:solidFill>
            <a:schemeClr val="bg1">
              <a:lumMod val="65000"/>
              <a:alpha val="5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4F8AF-AC77-D0EC-EABF-80F60857E251}"/>
              </a:ext>
            </a:extLst>
          </p:cNvPr>
          <p:cNvSpPr>
            <a:spLocks noChangeAspect="1"/>
          </p:cNvSpPr>
          <p:nvPr/>
        </p:nvSpPr>
        <p:spPr>
          <a:xfrm>
            <a:off x="860803" y="4583696"/>
            <a:ext cx="45720" cy="45720"/>
          </a:xfrm>
          <a:prstGeom prst="ellipse">
            <a:avLst/>
          </a:prstGeom>
          <a:solidFill>
            <a:srgbClr val="415762">
              <a:alpha val="50196"/>
            </a:srgbClr>
          </a:solidFill>
          <a:ln>
            <a:solidFill>
              <a:srgbClr val="19A3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C156E5F-0F31-94CE-1DD2-3C96B7264FFE}"/>
              </a:ext>
            </a:extLst>
          </p:cNvPr>
          <p:cNvGrpSpPr/>
          <p:nvPr/>
        </p:nvGrpSpPr>
        <p:grpSpPr>
          <a:xfrm>
            <a:off x="453657" y="3806456"/>
            <a:ext cx="852445" cy="2823398"/>
            <a:chOff x="453657" y="3806456"/>
            <a:chExt cx="852445" cy="282339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D781F97-83BA-8470-1422-20B92D825DA2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496838-1F8E-3550-A39A-E75FAE21FA2C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CAD85C-3E1E-308E-7392-7FA3467D5418}"/>
                </a:ext>
              </a:extLst>
            </p:cNvPr>
            <p:cNvCxnSpPr>
              <a:cxnSpLocks/>
            </p:cNvCxnSpPr>
            <p:nvPr/>
          </p:nvCxnSpPr>
          <p:spPr>
            <a:xfrm>
              <a:off x="1277805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9A80865-E6B4-9756-6A9D-80470DEB1C79}"/>
                </a:ext>
              </a:extLst>
            </p:cNvPr>
            <p:cNvCxnSpPr>
              <a:cxnSpLocks/>
            </p:cNvCxnSpPr>
            <p:nvPr/>
          </p:nvCxnSpPr>
          <p:spPr>
            <a:xfrm>
              <a:off x="1306102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194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algorithm&#10;&#10;Description automatically generated">
            <a:extLst>
              <a:ext uri="{FF2B5EF4-FFF2-40B4-BE49-F238E27FC236}">
                <a16:creationId xmlns:a16="http://schemas.microsoft.com/office/drawing/2014/main" id="{75E39164-0476-17B7-E516-B5462706F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092" y="1802752"/>
            <a:ext cx="3866507" cy="32524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State uncertainty: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Beliefs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A35AD-5A94-83DA-1944-079435E6D8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433" y="1287784"/>
            <a:ext cx="5547698" cy="4571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41E887-2598-CB1E-0CF4-D747BCED4F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2" y="3806456"/>
            <a:ext cx="1600200" cy="16002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B1E1792-5E65-98EC-F119-C8B182A37C9C}"/>
              </a:ext>
            </a:extLst>
          </p:cNvPr>
          <p:cNvGrpSpPr/>
          <p:nvPr/>
        </p:nvGrpSpPr>
        <p:grpSpPr>
          <a:xfrm>
            <a:off x="453657" y="3806456"/>
            <a:ext cx="852445" cy="2823398"/>
            <a:chOff x="453657" y="3806456"/>
            <a:chExt cx="852445" cy="282339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4E94AA2-492C-9FD1-F186-FB09F7D30C7C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DE63B4D-A3A2-B591-6AF9-14C8B1B07F4D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0477577-0FBD-9F3C-A7F0-D6B925FB4B0D}"/>
                </a:ext>
              </a:extLst>
            </p:cNvPr>
            <p:cNvCxnSpPr>
              <a:cxnSpLocks/>
            </p:cNvCxnSpPr>
            <p:nvPr/>
          </p:nvCxnSpPr>
          <p:spPr>
            <a:xfrm>
              <a:off x="1277805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D102D8B-6EB3-CDBD-F6FD-25B02C488E87}"/>
                </a:ext>
              </a:extLst>
            </p:cNvPr>
            <p:cNvCxnSpPr>
              <a:cxnSpLocks/>
            </p:cNvCxnSpPr>
            <p:nvPr/>
          </p:nvCxnSpPr>
          <p:spPr>
            <a:xfrm>
              <a:off x="1306102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661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algorithm&#10;&#10;Description automatically generated">
            <a:extLst>
              <a:ext uri="{FF2B5EF4-FFF2-40B4-BE49-F238E27FC236}">
                <a16:creationId xmlns:a16="http://schemas.microsoft.com/office/drawing/2014/main" id="{75E39164-0476-17B7-E516-B5462706F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092" y="1802752"/>
            <a:ext cx="3866507" cy="32524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State uncertainty: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Beliefs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A35AD-5A94-83DA-1944-079435E6D8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433" y="1287784"/>
            <a:ext cx="5547698" cy="4571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56B7B5-413D-0304-71CF-DE3AC7BAF2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2" y="3806456"/>
            <a:ext cx="1600200" cy="16002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58B94-8857-84A8-1809-6AC0636BEDDD}"/>
              </a:ext>
            </a:extLst>
          </p:cNvPr>
          <p:cNvGrpSpPr/>
          <p:nvPr/>
        </p:nvGrpSpPr>
        <p:grpSpPr>
          <a:xfrm>
            <a:off x="712839" y="4390603"/>
            <a:ext cx="371461" cy="815473"/>
            <a:chOff x="712839" y="4390603"/>
            <a:chExt cx="371461" cy="81547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63DFFC-7AC7-92C3-A293-BA98FBF944BF}"/>
                </a:ext>
              </a:extLst>
            </p:cNvPr>
            <p:cNvSpPr/>
            <p:nvPr/>
          </p:nvSpPr>
          <p:spPr>
            <a:xfrm>
              <a:off x="814806" y="458369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C44F2EF-FC0A-9F95-DA03-BE265A61D691}"/>
                </a:ext>
              </a:extLst>
            </p:cNvPr>
            <p:cNvSpPr/>
            <p:nvPr/>
          </p:nvSpPr>
          <p:spPr>
            <a:xfrm>
              <a:off x="943466" y="469323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44DC49-4487-D5CE-B17D-4DACA7692A1A}"/>
                </a:ext>
              </a:extLst>
            </p:cNvPr>
            <p:cNvSpPr/>
            <p:nvPr/>
          </p:nvSpPr>
          <p:spPr>
            <a:xfrm>
              <a:off x="817020" y="471609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656FEDA-4A39-2294-2CFD-98F0C6BBA8EF}"/>
                </a:ext>
              </a:extLst>
            </p:cNvPr>
            <p:cNvSpPr/>
            <p:nvPr/>
          </p:nvSpPr>
          <p:spPr>
            <a:xfrm>
              <a:off x="940791" y="447415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6C7C076-7B24-8655-5D91-5173DB600DC6}"/>
                </a:ext>
              </a:extLst>
            </p:cNvPr>
            <p:cNvSpPr/>
            <p:nvPr/>
          </p:nvSpPr>
          <p:spPr>
            <a:xfrm>
              <a:off x="779366" y="441346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B98499-8C9E-076E-3D79-ED32E429F4FA}"/>
                </a:ext>
              </a:extLst>
            </p:cNvPr>
            <p:cNvSpPr/>
            <p:nvPr/>
          </p:nvSpPr>
          <p:spPr>
            <a:xfrm>
              <a:off x="712839" y="489761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3F52396-4439-4EAB-6CF2-E12794E84CAE}"/>
                </a:ext>
              </a:extLst>
            </p:cNvPr>
            <p:cNvSpPr/>
            <p:nvPr/>
          </p:nvSpPr>
          <p:spPr>
            <a:xfrm>
              <a:off x="1038580" y="439060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69D356-BCEB-1409-7F34-C1DEFD7641BE}"/>
                </a:ext>
              </a:extLst>
            </p:cNvPr>
            <p:cNvSpPr>
              <a:spLocks/>
            </p:cNvSpPr>
            <p:nvPr/>
          </p:nvSpPr>
          <p:spPr>
            <a:xfrm>
              <a:off x="999091" y="4852909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A2401-B21B-A07E-AA6E-89AB29C25372}"/>
                </a:ext>
              </a:extLst>
            </p:cNvPr>
            <p:cNvSpPr/>
            <p:nvPr/>
          </p:nvSpPr>
          <p:spPr>
            <a:xfrm>
              <a:off x="960765" y="4728171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5F02EC8-58A4-38DF-3438-26EBDDD5F848}"/>
                </a:ext>
              </a:extLst>
            </p:cNvPr>
            <p:cNvSpPr/>
            <p:nvPr/>
          </p:nvSpPr>
          <p:spPr>
            <a:xfrm>
              <a:off x="895071" y="462941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B869656-BC1B-9910-F3EA-07D7336317EE}"/>
                </a:ext>
              </a:extLst>
            </p:cNvPr>
            <p:cNvSpPr/>
            <p:nvPr/>
          </p:nvSpPr>
          <p:spPr>
            <a:xfrm>
              <a:off x="843408" y="465227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79CB8B-20D7-0582-5E6F-CB32E886A13A}"/>
                </a:ext>
              </a:extLst>
            </p:cNvPr>
            <p:cNvSpPr/>
            <p:nvPr/>
          </p:nvSpPr>
          <p:spPr>
            <a:xfrm>
              <a:off x="933086" y="457161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E7649FE-1167-D7E9-629E-E8A7B209114D}"/>
                </a:ext>
              </a:extLst>
            </p:cNvPr>
            <p:cNvSpPr/>
            <p:nvPr/>
          </p:nvSpPr>
          <p:spPr>
            <a:xfrm>
              <a:off x="859785" y="445918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8B75BA8-333C-42B5-5356-9A42041A7E45}"/>
                </a:ext>
              </a:extLst>
            </p:cNvPr>
            <p:cNvSpPr/>
            <p:nvPr/>
          </p:nvSpPr>
          <p:spPr>
            <a:xfrm>
              <a:off x="774769" y="465227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91B0EE0-0796-A9A2-3892-4AC4A340A6DC}"/>
                </a:ext>
              </a:extLst>
            </p:cNvPr>
            <p:cNvSpPr/>
            <p:nvPr/>
          </p:nvSpPr>
          <p:spPr>
            <a:xfrm>
              <a:off x="902939" y="439060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A8C61D7-A5D1-0414-1045-3F94FDA82AF9}"/>
                </a:ext>
              </a:extLst>
            </p:cNvPr>
            <p:cNvSpPr/>
            <p:nvPr/>
          </p:nvSpPr>
          <p:spPr>
            <a:xfrm>
              <a:off x="983221" y="516035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1725246-D0E7-F881-D6A0-292CD671A4E0}"/>
                </a:ext>
              </a:extLst>
            </p:cNvPr>
            <p:cNvSpPr/>
            <p:nvPr/>
          </p:nvSpPr>
          <p:spPr>
            <a:xfrm>
              <a:off x="940791" y="510255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5A17FE-F9E6-4C84-CFC0-96BA03A4490C}"/>
              </a:ext>
            </a:extLst>
          </p:cNvPr>
          <p:cNvGrpSpPr/>
          <p:nvPr/>
        </p:nvGrpSpPr>
        <p:grpSpPr>
          <a:xfrm>
            <a:off x="453657" y="3806456"/>
            <a:ext cx="852445" cy="2823398"/>
            <a:chOff x="453657" y="3806456"/>
            <a:chExt cx="852445" cy="2823398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8CB0C58-C941-3E95-B83D-CBBD468004C5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0A65E5-DABF-8348-83DA-FE9B4702BE84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AD43DB-9A6B-EA6F-6674-DF55A27325AA}"/>
                </a:ext>
              </a:extLst>
            </p:cNvPr>
            <p:cNvCxnSpPr>
              <a:cxnSpLocks/>
            </p:cNvCxnSpPr>
            <p:nvPr/>
          </p:nvCxnSpPr>
          <p:spPr>
            <a:xfrm>
              <a:off x="1277805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396F3C-60B5-A056-2C36-C6CA489EF468}"/>
                </a:ext>
              </a:extLst>
            </p:cNvPr>
            <p:cNvCxnSpPr>
              <a:cxnSpLocks/>
            </p:cNvCxnSpPr>
            <p:nvPr/>
          </p:nvCxnSpPr>
          <p:spPr>
            <a:xfrm>
              <a:off x="1306102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56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algorithm&#10;&#10;Description automatically generated">
            <a:extLst>
              <a:ext uri="{FF2B5EF4-FFF2-40B4-BE49-F238E27FC236}">
                <a16:creationId xmlns:a16="http://schemas.microsoft.com/office/drawing/2014/main" id="{75E39164-0476-17B7-E516-B5462706F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092" y="1802752"/>
            <a:ext cx="3866507" cy="32524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State uncertainty: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Beliefs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A35AD-5A94-83DA-1944-079435E6D8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434" y="1287784"/>
            <a:ext cx="5547696" cy="4571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A00ACC-C752-F4A4-4EC7-B5315D0721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2" y="3806456"/>
            <a:ext cx="1600200" cy="16002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62D2A337-F6E0-4BF6-2C03-6321F2EE0511}"/>
              </a:ext>
            </a:extLst>
          </p:cNvPr>
          <p:cNvGrpSpPr/>
          <p:nvPr/>
        </p:nvGrpSpPr>
        <p:grpSpPr>
          <a:xfrm>
            <a:off x="712839" y="4390603"/>
            <a:ext cx="371461" cy="815473"/>
            <a:chOff x="712839" y="4390603"/>
            <a:chExt cx="371461" cy="81547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A47401C-D7DF-D3C8-29EE-0B280EF15F4F}"/>
                </a:ext>
              </a:extLst>
            </p:cNvPr>
            <p:cNvSpPr/>
            <p:nvPr/>
          </p:nvSpPr>
          <p:spPr>
            <a:xfrm>
              <a:off x="814806" y="458369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31CE2A-823E-E58C-1758-61031EF7D353}"/>
                </a:ext>
              </a:extLst>
            </p:cNvPr>
            <p:cNvSpPr/>
            <p:nvPr/>
          </p:nvSpPr>
          <p:spPr>
            <a:xfrm>
              <a:off x="943466" y="469323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0E61942-FE40-957F-86BA-C6897EA5DC55}"/>
                </a:ext>
              </a:extLst>
            </p:cNvPr>
            <p:cNvSpPr/>
            <p:nvPr/>
          </p:nvSpPr>
          <p:spPr>
            <a:xfrm>
              <a:off x="817020" y="471609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F244299-D324-666F-1E7D-799169944D45}"/>
                </a:ext>
              </a:extLst>
            </p:cNvPr>
            <p:cNvSpPr/>
            <p:nvPr/>
          </p:nvSpPr>
          <p:spPr>
            <a:xfrm>
              <a:off x="940791" y="447415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BBA849A-5AB7-FD8E-3B7F-924C5721B0B0}"/>
                </a:ext>
              </a:extLst>
            </p:cNvPr>
            <p:cNvSpPr/>
            <p:nvPr/>
          </p:nvSpPr>
          <p:spPr>
            <a:xfrm>
              <a:off x="779366" y="441346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F3CDB83-9273-6E10-9696-C0E85BD96113}"/>
                </a:ext>
              </a:extLst>
            </p:cNvPr>
            <p:cNvSpPr/>
            <p:nvPr/>
          </p:nvSpPr>
          <p:spPr>
            <a:xfrm>
              <a:off x="712839" y="489761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933719-6859-3818-AA79-5B44EF4CD436}"/>
                </a:ext>
              </a:extLst>
            </p:cNvPr>
            <p:cNvSpPr/>
            <p:nvPr/>
          </p:nvSpPr>
          <p:spPr>
            <a:xfrm>
              <a:off x="1038580" y="439060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8D2D741-F2CC-2F5E-7778-B1403F0FEE29}"/>
                </a:ext>
              </a:extLst>
            </p:cNvPr>
            <p:cNvSpPr>
              <a:spLocks/>
            </p:cNvSpPr>
            <p:nvPr/>
          </p:nvSpPr>
          <p:spPr>
            <a:xfrm>
              <a:off x="999091" y="4852909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4F69765-9CA7-0ACE-AC0E-8CF1B02DA533}"/>
                </a:ext>
              </a:extLst>
            </p:cNvPr>
            <p:cNvSpPr/>
            <p:nvPr/>
          </p:nvSpPr>
          <p:spPr>
            <a:xfrm>
              <a:off x="960765" y="4728171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DC8502B-F4D5-4B6E-AB46-51A8204FED16}"/>
                </a:ext>
              </a:extLst>
            </p:cNvPr>
            <p:cNvSpPr/>
            <p:nvPr/>
          </p:nvSpPr>
          <p:spPr>
            <a:xfrm>
              <a:off x="895071" y="462941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ED8DFD1-90E8-20B8-5461-BD06E3D3C144}"/>
                </a:ext>
              </a:extLst>
            </p:cNvPr>
            <p:cNvSpPr/>
            <p:nvPr/>
          </p:nvSpPr>
          <p:spPr>
            <a:xfrm>
              <a:off x="843408" y="465227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3669AC-EE2C-FD4E-B830-96E6743D9568}"/>
                </a:ext>
              </a:extLst>
            </p:cNvPr>
            <p:cNvSpPr/>
            <p:nvPr/>
          </p:nvSpPr>
          <p:spPr>
            <a:xfrm>
              <a:off x="933086" y="457161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AF089BD-DA20-EC4B-087B-48A682B00C1D}"/>
                </a:ext>
              </a:extLst>
            </p:cNvPr>
            <p:cNvSpPr/>
            <p:nvPr/>
          </p:nvSpPr>
          <p:spPr>
            <a:xfrm>
              <a:off x="859785" y="445918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8A3DCF6-B0DB-1C3A-16B4-47D769A66C2C}"/>
                </a:ext>
              </a:extLst>
            </p:cNvPr>
            <p:cNvSpPr/>
            <p:nvPr/>
          </p:nvSpPr>
          <p:spPr>
            <a:xfrm>
              <a:off x="774769" y="465227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1E76C97-E400-B924-924B-AC9FAECF9804}"/>
                </a:ext>
              </a:extLst>
            </p:cNvPr>
            <p:cNvSpPr/>
            <p:nvPr/>
          </p:nvSpPr>
          <p:spPr>
            <a:xfrm>
              <a:off x="902939" y="439060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37103E-4BA2-CD36-B392-6F5E0DB4EB56}"/>
                </a:ext>
              </a:extLst>
            </p:cNvPr>
            <p:cNvSpPr/>
            <p:nvPr/>
          </p:nvSpPr>
          <p:spPr>
            <a:xfrm>
              <a:off x="983221" y="516035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FDC5216-75EB-0621-64FD-84C1DB29C82F}"/>
                </a:ext>
              </a:extLst>
            </p:cNvPr>
            <p:cNvSpPr/>
            <p:nvPr/>
          </p:nvSpPr>
          <p:spPr>
            <a:xfrm>
              <a:off x="940791" y="510255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6" name="Picture 35" descr="A blue line drawing of a car&#10;&#10;Description automatically generated">
            <a:extLst>
              <a:ext uri="{FF2B5EF4-FFF2-40B4-BE49-F238E27FC236}">
                <a16:creationId xmlns:a16="http://schemas.microsoft.com/office/drawing/2014/main" id="{DEF65092-AF19-0CFC-04FF-85D3237EB9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8" y="3961713"/>
            <a:ext cx="1600200" cy="16002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446432-D389-D09A-C759-91D3CA5D2AF8}"/>
              </a:ext>
            </a:extLst>
          </p:cNvPr>
          <p:cNvCxnSpPr>
            <a:cxnSpLocks/>
          </p:cNvCxnSpPr>
          <p:nvPr/>
        </p:nvCxnSpPr>
        <p:spPr>
          <a:xfrm>
            <a:off x="48200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0080F5D-9C9D-37EB-350E-45B73EFA9168}"/>
              </a:ext>
            </a:extLst>
          </p:cNvPr>
          <p:cNvCxnSpPr>
            <a:cxnSpLocks/>
          </p:cNvCxnSpPr>
          <p:nvPr/>
        </p:nvCxnSpPr>
        <p:spPr>
          <a:xfrm>
            <a:off x="45365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CE5294-8D4A-61D4-D567-59EB0C51B809}"/>
              </a:ext>
            </a:extLst>
          </p:cNvPr>
          <p:cNvCxnSpPr>
            <a:cxnSpLocks/>
          </p:cNvCxnSpPr>
          <p:nvPr/>
        </p:nvCxnSpPr>
        <p:spPr>
          <a:xfrm>
            <a:off x="1277805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D407061-0C71-1712-F889-F11498D3AF7D}"/>
              </a:ext>
            </a:extLst>
          </p:cNvPr>
          <p:cNvCxnSpPr>
            <a:cxnSpLocks/>
          </p:cNvCxnSpPr>
          <p:nvPr/>
        </p:nvCxnSpPr>
        <p:spPr>
          <a:xfrm>
            <a:off x="1306102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algorithm&#10;&#10;Description automatically generated">
            <a:extLst>
              <a:ext uri="{FF2B5EF4-FFF2-40B4-BE49-F238E27FC236}">
                <a16:creationId xmlns:a16="http://schemas.microsoft.com/office/drawing/2014/main" id="{75E39164-0476-17B7-E516-B5462706F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1802752"/>
            <a:ext cx="3866507" cy="32524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Goal: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Take the best action from a given belief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A35AD-5A94-83DA-1944-079435E6D8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434" y="6943356"/>
            <a:ext cx="5547696" cy="4571999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83C60EC-5EB1-6D21-8BFA-30260493984E}"/>
              </a:ext>
            </a:extLst>
          </p:cNvPr>
          <p:cNvGrpSpPr/>
          <p:nvPr/>
        </p:nvGrpSpPr>
        <p:grpSpPr>
          <a:xfrm>
            <a:off x="5306830" y="1560680"/>
            <a:ext cx="2298404" cy="3494568"/>
            <a:chOff x="5319530" y="3448788"/>
            <a:chExt cx="2298404" cy="349456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1045B0C-604A-A52D-55BC-A4CC8B079946}"/>
                </a:ext>
              </a:extLst>
            </p:cNvPr>
            <p:cNvSpPr/>
            <p:nvPr/>
          </p:nvSpPr>
          <p:spPr>
            <a:xfrm>
              <a:off x="5347882" y="3448788"/>
              <a:ext cx="750477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C0DFEBD-1AD6-BF45-A6B4-320B17DFC010}"/>
                </a:ext>
              </a:extLst>
            </p:cNvPr>
            <p:cNvCxnSpPr>
              <a:cxnSpLocks/>
            </p:cNvCxnSpPr>
            <p:nvPr/>
          </p:nvCxnSpPr>
          <p:spPr>
            <a:xfrm>
              <a:off x="6104566" y="3826245"/>
              <a:ext cx="0" cy="2823397"/>
            </a:xfrm>
            <a:prstGeom prst="line">
              <a:avLst/>
            </a:prstGeom>
            <a:ln w="349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A30776A-9320-3F82-2894-7C14D749CFB0}"/>
                </a:ext>
              </a:extLst>
            </p:cNvPr>
            <p:cNvCxnSpPr>
              <a:cxnSpLocks/>
            </p:cNvCxnSpPr>
            <p:nvPr/>
          </p:nvCxnSpPr>
          <p:spPr>
            <a:xfrm>
              <a:off x="6861250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C812EF0-514F-8CC9-918A-9319C7EB7BEE}"/>
                </a:ext>
              </a:extLst>
            </p:cNvPr>
            <p:cNvCxnSpPr>
              <a:cxnSpLocks/>
            </p:cNvCxnSpPr>
            <p:nvPr/>
          </p:nvCxnSpPr>
          <p:spPr>
            <a:xfrm>
              <a:off x="5347882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D407241-7FA2-B0CE-A044-48A62A1E56F7}"/>
                </a:ext>
              </a:extLst>
            </p:cNvPr>
            <p:cNvCxnSpPr>
              <a:cxnSpLocks/>
            </p:cNvCxnSpPr>
            <p:nvPr/>
          </p:nvCxnSpPr>
          <p:spPr>
            <a:xfrm>
              <a:off x="6887165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46CA43B-45CB-056D-CC7F-51494BB7DD2E}"/>
                </a:ext>
              </a:extLst>
            </p:cNvPr>
            <p:cNvCxnSpPr>
              <a:cxnSpLocks/>
            </p:cNvCxnSpPr>
            <p:nvPr/>
          </p:nvCxnSpPr>
          <p:spPr>
            <a:xfrm>
              <a:off x="5319530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63" descr="A blue line drawing of a car&#10;&#10;Description automatically generated">
              <a:extLst>
                <a:ext uri="{FF2B5EF4-FFF2-40B4-BE49-F238E27FC236}">
                  <a16:creationId xmlns:a16="http://schemas.microsoft.com/office/drawing/2014/main" id="{64A2C1D2-35FA-3CBE-DCC4-AABC59BCA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8754" y="5343156"/>
              <a:ext cx="1600200" cy="1600200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725CC08-38F6-9C38-3342-6739D3A5C804}"/>
                </a:ext>
              </a:extLst>
            </p:cNvPr>
            <p:cNvSpPr/>
            <p:nvPr/>
          </p:nvSpPr>
          <p:spPr>
            <a:xfrm>
              <a:off x="6867457" y="4588701"/>
              <a:ext cx="750477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7" name="Connector: Curved 66">
              <a:extLst>
                <a:ext uri="{FF2B5EF4-FFF2-40B4-BE49-F238E27FC236}">
                  <a16:creationId xmlns:a16="http://schemas.microsoft.com/office/drawing/2014/main" id="{9D12BFA0-9181-E4A9-DB20-57A77DC49D79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rot="16200000" flipV="1">
              <a:off x="5706111" y="4831083"/>
              <a:ext cx="1616502" cy="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A619A34-55C9-6D5C-2EFB-0940B9759CC1}"/>
                </a:ext>
              </a:extLst>
            </p:cNvPr>
            <p:cNvSpPr/>
            <p:nvPr/>
          </p:nvSpPr>
          <p:spPr>
            <a:xfrm>
              <a:off x="6150635" y="3562093"/>
              <a:ext cx="727452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AD16199-3228-B633-9AC0-3377097407ED}"/>
              </a:ext>
            </a:extLst>
          </p:cNvPr>
          <p:cNvGrpSpPr/>
          <p:nvPr/>
        </p:nvGrpSpPr>
        <p:grpSpPr>
          <a:xfrm>
            <a:off x="8367866" y="1560680"/>
            <a:ext cx="1979424" cy="3494568"/>
            <a:chOff x="8380566" y="3448788"/>
            <a:chExt cx="1979424" cy="349456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3683911-FDAF-3DE0-1508-189268CC4B9A}"/>
                </a:ext>
              </a:extLst>
            </p:cNvPr>
            <p:cNvSpPr/>
            <p:nvPr/>
          </p:nvSpPr>
          <p:spPr>
            <a:xfrm>
              <a:off x="8408918" y="3448788"/>
              <a:ext cx="750477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048F0EE-7AA0-88EB-E299-22D59AC7C8F7}"/>
                </a:ext>
              </a:extLst>
            </p:cNvPr>
            <p:cNvCxnSpPr>
              <a:cxnSpLocks/>
            </p:cNvCxnSpPr>
            <p:nvPr/>
          </p:nvCxnSpPr>
          <p:spPr>
            <a:xfrm>
              <a:off x="9165602" y="4003045"/>
              <a:ext cx="0" cy="2646597"/>
            </a:xfrm>
            <a:prstGeom prst="line">
              <a:avLst/>
            </a:prstGeom>
            <a:ln w="349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AA2C488-FE1F-DF26-BCC0-DEC4E7388F31}"/>
                </a:ext>
              </a:extLst>
            </p:cNvPr>
            <p:cNvCxnSpPr>
              <a:cxnSpLocks/>
            </p:cNvCxnSpPr>
            <p:nvPr/>
          </p:nvCxnSpPr>
          <p:spPr>
            <a:xfrm>
              <a:off x="9922286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8CCC727-8470-9303-0A6A-73B87EA46641}"/>
                </a:ext>
              </a:extLst>
            </p:cNvPr>
            <p:cNvCxnSpPr>
              <a:cxnSpLocks/>
            </p:cNvCxnSpPr>
            <p:nvPr/>
          </p:nvCxnSpPr>
          <p:spPr>
            <a:xfrm>
              <a:off x="8408918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F8A6F6F-2698-C129-7259-14AE5FCFF9A7}"/>
                </a:ext>
              </a:extLst>
            </p:cNvPr>
            <p:cNvCxnSpPr>
              <a:cxnSpLocks/>
            </p:cNvCxnSpPr>
            <p:nvPr/>
          </p:nvCxnSpPr>
          <p:spPr>
            <a:xfrm>
              <a:off x="9948201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D5E574-1EDB-11CE-C870-D899CC471F08}"/>
                </a:ext>
              </a:extLst>
            </p:cNvPr>
            <p:cNvCxnSpPr>
              <a:cxnSpLocks/>
            </p:cNvCxnSpPr>
            <p:nvPr/>
          </p:nvCxnSpPr>
          <p:spPr>
            <a:xfrm>
              <a:off x="8380566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739218F-E5A4-77D8-916E-82C099996145}"/>
                </a:ext>
              </a:extLst>
            </p:cNvPr>
            <p:cNvSpPr/>
            <p:nvPr/>
          </p:nvSpPr>
          <p:spPr>
            <a:xfrm>
              <a:off x="9211671" y="3748052"/>
              <a:ext cx="727452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360D1A2-D8CA-83EF-7FD8-8856A6B715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9550" y="3909528"/>
              <a:ext cx="78273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01D0E0BC-8BA5-1927-BC06-B3C4091E7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00696" y="3646968"/>
              <a:ext cx="228600" cy="228600"/>
            </a:xfrm>
            <a:prstGeom prst="rect">
              <a:avLst/>
            </a:prstGeom>
          </p:spPr>
        </p:pic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364237D-44F0-7B9A-3AA7-1A9F902747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0338" y="4183372"/>
              <a:ext cx="190117" cy="0"/>
            </a:xfrm>
            <a:prstGeom prst="line">
              <a:avLst/>
            </a:prstGeom>
            <a:ln w="635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 descr="A blue line drawing of a car&#10;&#10;Description automatically generated">
              <a:extLst>
                <a:ext uri="{FF2B5EF4-FFF2-40B4-BE49-F238E27FC236}">
                  <a16:creationId xmlns:a16="http://schemas.microsoft.com/office/drawing/2014/main" id="{3AD190F0-5CC8-5E84-F28C-B9FE54C8E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9790" y="5343156"/>
              <a:ext cx="1600200" cy="1600200"/>
            </a:xfrm>
            <a:prstGeom prst="rect">
              <a:avLst/>
            </a:prstGeom>
          </p:spPr>
        </p:pic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8267451-E6B5-8FA8-A06E-A8B0A6C17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5397" y="4208792"/>
              <a:ext cx="0" cy="1430543"/>
            </a:xfrm>
            <a:prstGeom prst="straightConnector1">
              <a:avLst/>
            </a:prstGeom>
            <a:ln>
              <a:solidFill>
                <a:schemeClr val="bg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EED7AC4-943D-A474-91FF-543218EB1CC4}"/>
              </a:ext>
            </a:extLst>
          </p:cNvPr>
          <p:cNvGrpSpPr/>
          <p:nvPr/>
        </p:nvGrpSpPr>
        <p:grpSpPr>
          <a:xfrm>
            <a:off x="2241275" y="1918348"/>
            <a:ext cx="1979424" cy="3117112"/>
            <a:chOff x="2241275" y="1918348"/>
            <a:chExt cx="1979424" cy="3117112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778E636-15E1-6756-AB82-ADA2D81E1B94}"/>
                </a:ext>
              </a:extLst>
            </p:cNvPr>
            <p:cNvCxnSpPr>
              <a:cxnSpLocks/>
            </p:cNvCxnSpPr>
            <p:nvPr/>
          </p:nvCxnSpPr>
          <p:spPr>
            <a:xfrm>
              <a:off x="3026311" y="1918349"/>
              <a:ext cx="0" cy="2823397"/>
            </a:xfrm>
            <a:prstGeom prst="line">
              <a:avLst/>
            </a:prstGeom>
            <a:ln w="349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318FF27-A125-8466-00FF-E446DF219A69}"/>
                </a:ext>
              </a:extLst>
            </p:cNvPr>
            <p:cNvCxnSpPr>
              <a:cxnSpLocks/>
            </p:cNvCxnSpPr>
            <p:nvPr/>
          </p:nvCxnSpPr>
          <p:spPr>
            <a:xfrm>
              <a:off x="3782995" y="1918349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8E8F9C2-06C9-D8E2-3200-51450C604C3B}"/>
                </a:ext>
              </a:extLst>
            </p:cNvPr>
            <p:cNvCxnSpPr>
              <a:cxnSpLocks/>
            </p:cNvCxnSpPr>
            <p:nvPr/>
          </p:nvCxnSpPr>
          <p:spPr>
            <a:xfrm>
              <a:off x="2269627" y="1918349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33F126D-25BA-4BC8-FEF0-D9ACCA31338E}"/>
                </a:ext>
              </a:extLst>
            </p:cNvPr>
            <p:cNvCxnSpPr>
              <a:cxnSpLocks/>
            </p:cNvCxnSpPr>
            <p:nvPr/>
          </p:nvCxnSpPr>
          <p:spPr>
            <a:xfrm>
              <a:off x="3808910" y="1918348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169A7E5-55F5-FB85-4576-ADF16B6FA869}"/>
                </a:ext>
              </a:extLst>
            </p:cNvPr>
            <p:cNvCxnSpPr>
              <a:cxnSpLocks/>
            </p:cNvCxnSpPr>
            <p:nvPr/>
          </p:nvCxnSpPr>
          <p:spPr>
            <a:xfrm>
              <a:off x="2241275" y="1918348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117" descr="A blue line drawing of a car&#10;&#10;Description automatically generated">
              <a:extLst>
                <a:ext uri="{FF2B5EF4-FFF2-40B4-BE49-F238E27FC236}">
                  <a16:creationId xmlns:a16="http://schemas.microsoft.com/office/drawing/2014/main" id="{B4941653-7476-0394-B645-EBE6049E4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0499" y="3435260"/>
              <a:ext cx="1600200" cy="1600200"/>
            </a:xfrm>
            <a:prstGeom prst="rect">
              <a:avLst/>
            </a:prstGeom>
          </p:spPr>
        </p:pic>
        <p:cxnSp>
          <p:nvCxnSpPr>
            <p:cNvPr id="119" name="Connector: Curved 118">
              <a:extLst>
                <a:ext uri="{FF2B5EF4-FFF2-40B4-BE49-F238E27FC236}">
                  <a16:creationId xmlns:a16="http://schemas.microsoft.com/office/drawing/2014/main" id="{B2C582A3-AF48-749C-A518-DBE2F818AEF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179913" y="2466586"/>
              <a:ext cx="1724251" cy="794343"/>
            </a:xfrm>
            <a:prstGeom prst="curvedConnector3">
              <a:avLst/>
            </a:prstGeom>
            <a:ln>
              <a:solidFill>
                <a:schemeClr val="bg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D4636AF5-F17D-323B-AB9E-86574085D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0700" y="1918348"/>
              <a:ext cx="402336" cy="402336"/>
            </a:xfrm>
            <a:prstGeom prst="rect">
              <a:avLst/>
            </a:prstGeom>
          </p:spPr>
        </p:pic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B298D11-BE58-B926-1B05-F1DF4B790920}"/>
              </a:ext>
            </a:extLst>
          </p:cNvPr>
          <p:cNvSpPr txBox="1"/>
          <p:nvPr/>
        </p:nvSpPr>
        <p:spPr>
          <a:xfrm>
            <a:off x="2458233" y="-1308562"/>
            <a:ext cx="72755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A policy </a:t>
            </a:r>
            <a:r>
              <a:rPr kumimoji="0" lang="el-GR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π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 </a:t>
            </a: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maps beliefs to actions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a = </a:t>
            </a:r>
            <a:r>
              <a:rPr kumimoji="0" lang="el-GR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π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(b)</a:t>
            </a:r>
            <a:endParaRPr kumimoji="0" lang="en-GB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3B660FF-79FE-7B49-68B4-19AF0F1C048F}"/>
              </a:ext>
            </a:extLst>
          </p:cNvPr>
          <p:cNvSpPr txBox="1"/>
          <p:nvPr/>
        </p:nvSpPr>
        <p:spPr>
          <a:xfrm>
            <a:off x="351971" y="-661017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Solution: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Find a policy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105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Solution: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Find a policy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B79F67-B9E0-A979-3517-38EC03F2CF25}"/>
              </a:ext>
            </a:extLst>
          </p:cNvPr>
          <p:cNvSpPr/>
          <p:nvPr/>
        </p:nvSpPr>
        <p:spPr>
          <a:xfrm>
            <a:off x="4356366" y="4255411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83C60EC-5EB1-6D21-8BFA-30260493984E}"/>
              </a:ext>
            </a:extLst>
          </p:cNvPr>
          <p:cNvGrpSpPr/>
          <p:nvPr/>
        </p:nvGrpSpPr>
        <p:grpSpPr>
          <a:xfrm>
            <a:off x="5306830" y="3135286"/>
            <a:ext cx="2298404" cy="3494568"/>
            <a:chOff x="5319530" y="3448788"/>
            <a:chExt cx="2298404" cy="349456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1045B0C-604A-A52D-55BC-A4CC8B079946}"/>
                </a:ext>
              </a:extLst>
            </p:cNvPr>
            <p:cNvSpPr/>
            <p:nvPr/>
          </p:nvSpPr>
          <p:spPr>
            <a:xfrm>
              <a:off x="5347882" y="3448788"/>
              <a:ext cx="750477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C0DFEBD-1AD6-BF45-A6B4-320B17DFC010}"/>
                </a:ext>
              </a:extLst>
            </p:cNvPr>
            <p:cNvCxnSpPr>
              <a:cxnSpLocks/>
            </p:cNvCxnSpPr>
            <p:nvPr/>
          </p:nvCxnSpPr>
          <p:spPr>
            <a:xfrm>
              <a:off x="6104566" y="3826245"/>
              <a:ext cx="0" cy="2823397"/>
            </a:xfrm>
            <a:prstGeom prst="line">
              <a:avLst/>
            </a:prstGeom>
            <a:ln w="349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A30776A-9320-3F82-2894-7C14D749CFB0}"/>
                </a:ext>
              </a:extLst>
            </p:cNvPr>
            <p:cNvCxnSpPr>
              <a:cxnSpLocks/>
            </p:cNvCxnSpPr>
            <p:nvPr/>
          </p:nvCxnSpPr>
          <p:spPr>
            <a:xfrm>
              <a:off x="6861250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C812EF0-514F-8CC9-918A-9319C7EB7BEE}"/>
                </a:ext>
              </a:extLst>
            </p:cNvPr>
            <p:cNvCxnSpPr>
              <a:cxnSpLocks/>
            </p:cNvCxnSpPr>
            <p:nvPr/>
          </p:nvCxnSpPr>
          <p:spPr>
            <a:xfrm>
              <a:off x="5347882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D407241-7FA2-B0CE-A044-48A62A1E56F7}"/>
                </a:ext>
              </a:extLst>
            </p:cNvPr>
            <p:cNvCxnSpPr>
              <a:cxnSpLocks/>
            </p:cNvCxnSpPr>
            <p:nvPr/>
          </p:nvCxnSpPr>
          <p:spPr>
            <a:xfrm>
              <a:off x="6887165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46CA43B-45CB-056D-CC7F-51494BB7DD2E}"/>
                </a:ext>
              </a:extLst>
            </p:cNvPr>
            <p:cNvCxnSpPr>
              <a:cxnSpLocks/>
            </p:cNvCxnSpPr>
            <p:nvPr/>
          </p:nvCxnSpPr>
          <p:spPr>
            <a:xfrm>
              <a:off x="5319530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63" descr="A blue line drawing of a car&#10;&#10;Description automatically generated">
              <a:extLst>
                <a:ext uri="{FF2B5EF4-FFF2-40B4-BE49-F238E27FC236}">
                  <a16:creationId xmlns:a16="http://schemas.microsoft.com/office/drawing/2014/main" id="{64A2C1D2-35FA-3CBE-DCC4-AABC59BCA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8754" y="5343156"/>
              <a:ext cx="1600200" cy="1600200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725CC08-38F6-9C38-3342-6739D3A5C804}"/>
                </a:ext>
              </a:extLst>
            </p:cNvPr>
            <p:cNvSpPr/>
            <p:nvPr/>
          </p:nvSpPr>
          <p:spPr>
            <a:xfrm>
              <a:off x="6867457" y="4588701"/>
              <a:ext cx="750477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7" name="Connector: Curved 66">
              <a:extLst>
                <a:ext uri="{FF2B5EF4-FFF2-40B4-BE49-F238E27FC236}">
                  <a16:creationId xmlns:a16="http://schemas.microsoft.com/office/drawing/2014/main" id="{9D12BFA0-9181-E4A9-DB20-57A77DC49D79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rot="16200000" flipV="1">
              <a:off x="5706111" y="4831083"/>
              <a:ext cx="1616502" cy="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A619A34-55C9-6D5C-2EFB-0940B9759CC1}"/>
                </a:ext>
              </a:extLst>
            </p:cNvPr>
            <p:cNvSpPr/>
            <p:nvPr/>
          </p:nvSpPr>
          <p:spPr>
            <a:xfrm>
              <a:off x="6150635" y="3562093"/>
              <a:ext cx="727452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AD16199-3228-B633-9AC0-3377097407ED}"/>
              </a:ext>
            </a:extLst>
          </p:cNvPr>
          <p:cNvGrpSpPr/>
          <p:nvPr/>
        </p:nvGrpSpPr>
        <p:grpSpPr>
          <a:xfrm>
            <a:off x="8367866" y="3135286"/>
            <a:ext cx="1979424" cy="3494568"/>
            <a:chOff x="8380566" y="3448788"/>
            <a:chExt cx="1979424" cy="349456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3683911-FDAF-3DE0-1508-189268CC4B9A}"/>
                </a:ext>
              </a:extLst>
            </p:cNvPr>
            <p:cNvSpPr/>
            <p:nvPr/>
          </p:nvSpPr>
          <p:spPr>
            <a:xfrm>
              <a:off x="8408918" y="3448788"/>
              <a:ext cx="750477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048F0EE-7AA0-88EB-E299-22D59AC7C8F7}"/>
                </a:ext>
              </a:extLst>
            </p:cNvPr>
            <p:cNvCxnSpPr>
              <a:cxnSpLocks/>
            </p:cNvCxnSpPr>
            <p:nvPr/>
          </p:nvCxnSpPr>
          <p:spPr>
            <a:xfrm>
              <a:off x="9165602" y="4003045"/>
              <a:ext cx="0" cy="2646597"/>
            </a:xfrm>
            <a:prstGeom prst="line">
              <a:avLst/>
            </a:prstGeom>
            <a:ln w="349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AA2C488-FE1F-DF26-BCC0-DEC4E7388F31}"/>
                </a:ext>
              </a:extLst>
            </p:cNvPr>
            <p:cNvCxnSpPr>
              <a:cxnSpLocks/>
            </p:cNvCxnSpPr>
            <p:nvPr/>
          </p:nvCxnSpPr>
          <p:spPr>
            <a:xfrm>
              <a:off x="9922286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8CCC727-8470-9303-0A6A-73B87EA46641}"/>
                </a:ext>
              </a:extLst>
            </p:cNvPr>
            <p:cNvCxnSpPr>
              <a:cxnSpLocks/>
            </p:cNvCxnSpPr>
            <p:nvPr/>
          </p:nvCxnSpPr>
          <p:spPr>
            <a:xfrm>
              <a:off x="8408918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F8A6F6F-2698-C129-7259-14AE5FCFF9A7}"/>
                </a:ext>
              </a:extLst>
            </p:cNvPr>
            <p:cNvCxnSpPr>
              <a:cxnSpLocks/>
            </p:cNvCxnSpPr>
            <p:nvPr/>
          </p:nvCxnSpPr>
          <p:spPr>
            <a:xfrm>
              <a:off x="9948201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D5E574-1EDB-11CE-C870-D899CC471F08}"/>
                </a:ext>
              </a:extLst>
            </p:cNvPr>
            <p:cNvCxnSpPr>
              <a:cxnSpLocks/>
            </p:cNvCxnSpPr>
            <p:nvPr/>
          </p:nvCxnSpPr>
          <p:spPr>
            <a:xfrm>
              <a:off x="8380566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739218F-E5A4-77D8-916E-82C099996145}"/>
                </a:ext>
              </a:extLst>
            </p:cNvPr>
            <p:cNvSpPr/>
            <p:nvPr/>
          </p:nvSpPr>
          <p:spPr>
            <a:xfrm>
              <a:off x="9211671" y="3748052"/>
              <a:ext cx="727452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360D1A2-D8CA-83EF-7FD8-8856A6B715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9550" y="3909528"/>
              <a:ext cx="78273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01D0E0BC-8BA5-1927-BC06-B3C4091E7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00696" y="3646968"/>
              <a:ext cx="228600" cy="228600"/>
            </a:xfrm>
            <a:prstGeom prst="rect">
              <a:avLst/>
            </a:prstGeom>
          </p:spPr>
        </p:pic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364237D-44F0-7B9A-3AA7-1A9F902747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0338" y="4183372"/>
              <a:ext cx="190117" cy="0"/>
            </a:xfrm>
            <a:prstGeom prst="line">
              <a:avLst/>
            </a:prstGeom>
            <a:ln w="635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 descr="A blue line drawing of a car&#10;&#10;Description automatically generated">
              <a:extLst>
                <a:ext uri="{FF2B5EF4-FFF2-40B4-BE49-F238E27FC236}">
                  <a16:creationId xmlns:a16="http://schemas.microsoft.com/office/drawing/2014/main" id="{3AD190F0-5CC8-5E84-F28C-B9FE54C8E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9790" y="5343156"/>
              <a:ext cx="1600200" cy="1600200"/>
            </a:xfrm>
            <a:prstGeom prst="rect">
              <a:avLst/>
            </a:prstGeom>
          </p:spPr>
        </p:pic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8267451-E6B5-8FA8-A06E-A8B0A6C17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5397" y="4208792"/>
              <a:ext cx="0" cy="1430543"/>
            </a:xfrm>
            <a:prstGeom prst="straightConnector1">
              <a:avLst/>
            </a:prstGeom>
            <a:ln>
              <a:solidFill>
                <a:schemeClr val="bg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0A9CF2B-92CF-04FF-3B31-3710A260B288}"/>
              </a:ext>
            </a:extLst>
          </p:cNvPr>
          <p:cNvGrpSpPr/>
          <p:nvPr/>
        </p:nvGrpSpPr>
        <p:grpSpPr>
          <a:xfrm>
            <a:off x="2241275" y="3492954"/>
            <a:ext cx="1979424" cy="3117112"/>
            <a:chOff x="2241275" y="3492954"/>
            <a:chExt cx="1979424" cy="3117112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778E636-15E1-6756-AB82-ADA2D81E1B94}"/>
                </a:ext>
              </a:extLst>
            </p:cNvPr>
            <p:cNvCxnSpPr>
              <a:cxnSpLocks/>
            </p:cNvCxnSpPr>
            <p:nvPr/>
          </p:nvCxnSpPr>
          <p:spPr>
            <a:xfrm>
              <a:off x="3026311" y="3492955"/>
              <a:ext cx="0" cy="2823397"/>
            </a:xfrm>
            <a:prstGeom prst="line">
              <a:avLst/>
            </a:prstGeom>
            <a:ln w="349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318FF27-A125-8466-00FF-E446DF219A69}"/>
                </a:ext>
              </a:extLst>
            </p:cNvPr>
            <p:cNvCxnSpPr>
              <a:cxnSpLocks/>
            </p:cNvCxnSpPr>
            <p:nvPr/>
          </p:nvCxnSpPr>
          <p:spPr>
            <a:xfrm>
              <a:off x="3782995" y="349295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8E8F9C2-06C9-D8E2-3200-51450C604C3B}"/>
                </a:ext>
              </a:extLst>
            </p:cNvPr>
            <p:cNvCxnSpPr>
              <a:cxnSpLocks/>
            </p:cNvCxnSpPr>
            <p:nvPr/>
          </p:nvCxnSpPr>
          <p:spPr>
            <a:xfrm>
              <a:off x="2269627" y="349295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33F126D-25BA-4BC8-FEF0-D9ACCA31338E}"/>
                </a:ext>
              </a:extLst>
            </p:cNvPr>
            <p:cNvCxnSpPr>
              <a:cxnSpLocks/>
            </p:cNvCxnSpPr>
            <p:nvPr/>
          </p:nvCxnSpPr>
          <p:spPr>
            <a:xfrm>
              <a:off x="3808910" y="349295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169A7E5-55F5-FB85-4576-ADF16B6FA869}"/>
                </a:ext>
              </a:extLst>
            </p:cNvPr>
            <p:cNvCxnSpPr>
              <a:cxnSpLocks/>
            </p:cNvCxnSpPr>
            <p:nvPr/>
          </p:nvCxnSpPr>
          <p:spPr>
            <a:xfrm>
              <a:off x="2241275" y="349295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117" descr="A blue line drawing of a car&#10;&#10;Description automatically generated">
              <a:extLst>
                <a:ext uri="{FF2B5EF4-FFF2-40B4-BE49-F238E27FC236}">
                  <a16:creationId xmlns:a16="http://schemas.microsoft.com/office/drawing/2014/main" id="{B4941653-7476-0394-B645-EBE6049E4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0499" y="5009866"/>
              <a:ext cx="1600200" cy="1600200"/>
            </a:xfrm>
            <a:prstGeom prst="rect">
              <a:avLst/>
            </a:prstGeom>
          </p:spPr>
        </p:pic>
        <p:cxnSp>
          <p:nvCxnSpPr>
            <p:cNvPr id="119" name="Connector: Curved 118">
              <a:extLst>
                <a:ext uri="{FF2B5EF4-FFF2-40B4-BE49-F238E27FC236}">
                  <a16:creationId xmlns:a16="http://schemas.microsoft.com/office/drawing/2014/main" id="{B2C582A3-AF48-749C-A518-DBE2F818AEF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179913" y="4041192"/>
              <a:ext cx="1724251" cy="794343"/>
            </a:xfrm>
            <a:prstGeom prst="curvedConnector3">
              <a:avLst/>
            </a:prstGeom>
            <a:ln>
              <a:solidFill>
                <a:schemeClr val="bg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D4636AF5-F17D-323B-AB9E-86574085D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0700" y="3492954"/>
              <a:ext cx="402336" cy="40233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3" y="1562543"/>
            <a:ext cx="72755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A policy </a:t>
            </a:r>
            <a:r>
              <a:rPr kumimoji="0" lang="el-GR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π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 </a:t>
            </a: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maps beliefs to actions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a = </a:t>
            </a:r>
            <a:r>
              <a:rPr kumimoji="0" lang="el-GR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π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(b)</a:t>
            </a:r>
            <a:endParaRPr kumimoji="0" lang="en-GB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50066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an action that maximizes reward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8181FD-E84F-4CD4-7A35-584AEFC3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8" r="31956"/>
          <a:stretch/>
        </p:blipFill>
        <p:spPr>
          <a:xfrm>
            <a:off x="6137271" y="2286000"/>
            <a:ext cx="1476005" cy="22860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AD9D9D-D91E-FABC-A75E-E414D499B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3" b="51667"/>
          <a:stretch/>
        </p:blipFill>
        <p:spPr>
          <a:xfrm>
            <a:off x="4578724" y="2285999"/>
            <a:ext cx="1558547" cy="110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7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policy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 that maximizes reward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8181FD-E84F-4CD4-7A35-584AEFC3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8" r="31956"/>
          <a:stretch/>
        </p:blipFill>
        <p:spPr>
          <a:xfrm>
            <a:off x="6137271" y="2286000"/>
            <a:ext cx="1476005" cy="22860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AD9D9D-D91E-FABC-A75E-E414D499B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373" b="1"/>
          <a:stretch/>
        </p:blipFill>
        <p:spPr>
          <a:xfrm>
            <a:off x="4578724" y="2285999"/>
            <a:ext cx="155854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61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policy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 that maximizes reward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8181FD-E84F-4CD4-7A35-584AEFC3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9" r="3936"/>
          <a:stretch/>
        </p:blipFill>
        <p:spPr>
          <a:xfrm>
            <a:off x="5213159" y="2286000"/>
            <a:ext cx="3324229" cy="22860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AD9D9D-D91E-FABC-A75E-E414D499B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373" b="1"/>
          <a:stretch/>
        </p:blipFill>
        <p:spPr>
          <a:xfrm>
            <a:off x="3654612" y="2285999"/>
            <a:ext cx="155854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3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 policy that maximizes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discounted </a:t>
            </a: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reward</a:t>
            </a:r>
            <a:endParaRPr kumimoji="0" lang="en-GB" sz="1800" b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8181FD-E84F-4CD4-7A35-584AEFC3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9" r="3936"/>
          <a:stretch/>
        </p:blipFill>
        <p:spPr>
          <a:xfrm>
            <a:off x="5114925" y="2286000"/>
            <a:ext cx="3660588" cy="22860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AD9D9D-D91E-FABC-A75E-E414D499B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373" b="1"/>
          <a:stretch/>
        </p:blipFill>
        <p:spPr>
          <a:xfrm>
            <a:off x="3416486" y="2285999"/>
            <a:ext cx="155854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65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6A41F4-1448-6E83-1EAE-622BBAF74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7249" y="1140460"/>
            <a:ext cx="8439391" cy="52120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 (MDP)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135AD1-AFC6-51B0-FC97-AAE5790AAD46}"/>
              </a:ext>
            </a:extLst>
          </p:cNvPr>
          <p:cNvSpPr/>
          <p:nvPr/>
        </p:nvSpPr>
        <p:spPr>
          <a:xfrm>
            <a:off x="482009" y="3429000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713CA70-F783-9160-1249-A3DC8EB3EA3C}"/>
              </a:ext>
            </a:extLst>
          </p:cNvPr>
          <p:cNvCxnSpPr>
            <a:cxnSpLocks/>
          </p:cNvCxnSpPr>
          <p:nvPr/>
        </p:nvCxnSpPr>
        <p:spPr>
          <a:xfrm>
            <a:off x="1238693" y="3806457"/>
            <a:ext cx="0" cy="2823397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F16CA9-56CD-681E-305D-BD97EA787E96}"/>
              </a:ext>
            </a:extLst>
          </p:cNvPr>
          <p:cNvCxnSpPr>
            <a:cxnSpLocks/>
          </p:cNvCxnSpPr>
          <p:nvPr/>
        </p:nvCxnSpPr>
        <p:spPr>
          <a:xfrm>
            <a:off x="48200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2CCC11-90EF-865B-EA2A-F7A76D746DD2}"/>
              </a:ext>
            </a:extLst>
          </p:cNvPr>
          <p:cNvCxnSpPr>
            <a:cxnSpLocks/>
          </p:cNvCxnSpPr>
          <p:nvPr/>
        </p:nvCxnSpPr>
        <p:spPr>
          <a:xfrm>
            <a:off x="45365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blue line drawing of a car&#10;&#10;Description automatically generated">
            <a:extLst>
              <a:ext uri="{FF2B5EF4-FFF2-40B4-BE49-F238E27FC236}">
                <a16:creationId xmlns:a16="http://schemas.microsoft.com/office/drawing/2014/main" id="{E5C98852-8DF5-E923-2280-130EE2FC6B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1" y="5323368"/>
            <a:ext cx="1600200" cy="1600200"/>
          </a:xfrm>
          <a:prstGeom prst="rect">
            <a:avLst/>
          </a:prstGeom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6A65866-6593-E9B7-CEFD-B4C93282EE44}"/>
              </a:ext>
            </a:extLst>
          </p:cNvPr>
          <p:cNvCxnSpPr>
            <a:cxnSpLocks/>
            <a:endCxn id="24" idx="2"/>
          </p:cNvCxnSpPr>
          <p:nvPr/>
        </p:nvCxnSpPr>
        <p:spPr>
          <a:xfrm rot="16200000" flipV="1">
            <a:off x="392295" y="4354694"/>
            <a:ext cx="1724251" cy="794343"/>
          </a:xfrm>
          <a:prstGeom prst="curvedConnector3">
            <a:avLst/>
          </a:prstGeom>
          <a:ln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69CC0B86-3FC7-F058-F081-F0A753E4C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082" y="3806456"/>
            <a:ext cx="402336" cy="40233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BBF1736-5885-DA5C-729B-E11BF85EE487}"/>
              </a:ext>
            </a:extLst>
          </p:cNvPr>
          <p:cNvCxnSpPr>
            <a:cxnSpLocks/>
          </p:cNvCxnSpPr>
          <p:nvPr/>
        </p:nvCxnSpPr>
        <p:spPr>
          <a:xfrm>
            <a:off x="202372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73D5864-B36B-AE96-AD8D-111CFA2A07F5}"/>
              </a:ext>
            </a:extLst>
          </p:cNvPr>
          <p:cNvCxnSpPr>
            <a:cxnSpLocks/>
          </p:cNvCxnSpPr>
          <p:nvPr/>
        </p:nvCxnSpPr>
        <p:spPr>
          <a:xfrm>
            <a:off x="199537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278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 policy that maximizes discounted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future </a:t>
            </a: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reward</a:t>
            </a:r>
            <a:endParaRPr kumimoji="0" lang="en-GB" sz="1800" b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8181FD-E84F-4CD4-7A35-584AEFC3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5" r="3936"/>
          <a:stretch/>
        </p:blipFill>
        <p:spPr>
          <a:xfrm>
            <a:off x="4815840" y="2286000"/>
            <a:ext cx="4180653" cy="22860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AD9D9D-D91E-FABC-A75E-E414D499B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373" b="1"/>
          <a:stretch/>
        </p:blipFill>
        <p:spPr>
          <a:xfrm>
            <a:off x="3195506" y="2285999"/>
            <a:ext cx="155854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4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 policy that maximizes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expected</a:t>
            </a: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 discounted future reward</a:t>
            </a:r>
            <a:endParaRPr kumimoji="0" lang="en-GB" sz="1800" b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8181FD-E84F-4CD4-7A35-584AEFC3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9" r="3"/>
          <a:stretch/>
        </p:blipFill>
        <p:spPr>
          <a:xfrm>
            <a:off x="4395852" y="2286000"/>
            <a:ext cx="4995864" cy="22860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AD9D9D-D91E-FABC-A75E-E414D499B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373" b="1"/>
          <a:stretch/>
        </p:blipFill>
        <p:spPr>
          <a:xfrm>
            <a:off x="2800284" y="2285999"/>
            <a:ext cx="155854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90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 policy that maximizes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expected</a:t>
            </a: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 discounted future reward</a:t>
            </a:r>
            <a:endParaRPr kumimoji="0" lang="en-GB" sz="1800" b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CF0B047-B2F5-6260-2C4C-067E734315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284" y="2285999"/>
            <a:ext cx="659636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5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Solution algorithms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72E461-8EE8-7E55-554F-7EC62B2BAA2B}"/>
              </a:ext>
            </a:extLst>
          </p:cNvPr>
          <p:cNvGrpSpPr/>
          <p:nvPr/>
        </p:nvGrpSpPr>
        <p:grpSpPr>
          <a:xfrm>
            <a:off x="2458233" y="2793428"/>
            <a:ext cx="7275533" cy="1825632"/>
            <a:chOff x="2458233" y="2793428"/>
            <a:chExt cx="7275533" cy="18256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BFF263-DE6F-1DC8-865B-E4CED594336A}"/>
                </a:ext>
              </a:extLst>
            </p:cNvPr>
            <p:cNvSpPr txBox="1"/>
            <p:nvPr/>
          </p:nvSpPr>
          <p:spPr>
            <a:xfrm>
              <a:off x="2458233" y="2793428"/>
              <a:ext cx="7275533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Palatino Linotype"/>
                  <a:ea typeface="+mn-ea"/>
                  <a:cs typeface="+mn-cs"/>
                  <a:sym typeface="Palatino Linotype"/>
                </a:rPr>
                <a:t>Find the optimal policy </a:t>
              </a:r>
              <a:r>
                <a:rPr kumimoji="0" lang="el-GR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Palatino Linotype"/>
                  <a:ea typeface="+mn-ea"/>
                  <a:cs typeface="+mn-cs"/>
                  <a:sym typeface="Palatino Linotype"/>
                </a:rPr>
                <a:t>π</a:t>
              </a:r>
              <a:endPara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Palatino Linotype"/>
                  <a:ea typeface="+mn-ea"/>
                  <a:cs typeface="+mn-cs"/>
                  <a:sym typeface="Palatino Linotype"/>
                </a:rPr>
                <a:t>that maps beliefs to actions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Palatino Linotype"/>
                  <a:ea typeface="+mn-ea"/>
                  <a:cs typeface="+mn-cs"/>
                  <a:sym typeface="Palatino Linotype"/>
                </a:rPr>
                <a:t> </a:t>
              </a:r>
              <a:endPara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A4BCE98-3C2D-0F32-D7D9-C1522F9EB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2" t="47788" r="90038" b="38212"/>
            <a:stretch/>
          </p:blipFill>
          <p:spPr>
            <a:xfrm>
              <a:off x="8046243" y="2868904"/>
              <a:ext cx="375118" cy="56009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6797A-E019-1D91-170B-8D8A698708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558" t="31336" r="3302" b="45212"/>
            <a:stretch/>
          </p:blipFill>
          <p:spPr>
            <a:xfrm>
              <a:off x="5078470" y="3948886"/>
              <a:ext cx="2035060" cy="670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0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Focus of this lesson: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State uncertainty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FF263-DE6F-1DC8-865B-E4CED594336A}"/>
              </a:ext>
            </a:extLst>
          </p:cNvPr>
          <p:cNvSpPr txBox="1"/>
          <p:nvPr/>
        </p:nvSpPr>
        <p:spPr>
          <a:xfrm>
            <a:off x="2458233" y="2793428"/>
            <a:ext cx="72755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How do we estimate the belief?</a:t>
            </a:r>
          </a:p>
        </p:txBody>
      </p:sp>
    </p:spTree>
    <p:extLst>
      <p:ext uri="{BB962C8B-B14F-4D97-AF65-F5344CB8AC3E}">
        <p14:creationId xmlns:p14="http://schemas.microsoft.com/office/powerpoint/2010/main" val="205139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6A41F4-1448-6E83-1EAE-622BBAF74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7249" y="1140460"/>
            <a:ext cx="8439391" cy="52120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 (MDP)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BD6571-619B-75DE-B7E5-6AA4BEF83F3C}"/>
              </a:ext>
            </a:extLst>
          </p:cNvPr>
          <p:cNvSpPr/>
          <p:nvPr/>
        </p:nvSpPr>
        <p:spPr>
          <a:xfrm>
            <a:off x="482009" y="3429000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97C907-A00E-E249-B39E-E8741283963D}"/>
              </a:ext>
            </a:extLst>
          </p:cNvPr>
          <p:cNvCxnSpPr>
            <a:cxnSpLocks/>
          </p:cNvCxnSpPr>
          <p:nvPr/>
        </p:nvCxnSpPr>
        <p:spPr>
          <a:xfrm>
            <a:off x="1238693" y="3806457"/>
            <a:ext cx="0" cy="2823397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D30D6A-8B79-FB74-F499-E87153AF87D7}"/>
              </a:ext>
            </a:extLst>
          </p:cNvPr>
          <p:cNvCxnSpPr>
            <a:cxnSpLocks/>
          </p:cNvCxnSpPr>
          <p:nvPr/>
        </p:nvCxnSpPr>
        <p:spPr>
          <a:xfrm>
            <a:off x="48200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CFCA10-4C7B-0EC5-F654-D54A075A3397}"/>
              </a:ext>
            </a:extLst>
          </p:cNvPr>
          <p:cNvCxnSpPr>
            <a:cxnSpLocks/>
          </p:cNvCxnSpPr>
          <p:nvPr/>
        </p:nvCxnSpPr>
        <p:spPr>
          <a:xfrm>
            <a:off x="45365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blue line drawing of a car&#10;&#10;Description automatically generated">
            <a:extLst>
              <a:ext uri="{FF2B5EF4-FFF2-40B4-BE49-F238E27FC236}">
                <a16:creationId xmlns:a16="http://schemas.microsoft.com/office/drawing/2014/main" id="{E76E7193-4EAC-BABE-C9AA-BBACBF16ED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1" y="5323368"/>
            <a:ext cx="1600200" cy="16002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746A2EB-D580-E8D3-FFA9-519BBF66EC52}"/>
              </a:ext>
            </a:extLst>
          </p:cNvPr>
          <p:cNvSpPr/>
          <p:nvPr/>
        </p:nvSpPr>
        <p:spPr>
          <a:xfrm>
            <a:off x="2001584" y="4568913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10C1BDE-4CF9-9396-F46E-B21CACB86C6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88045" y="4955999"/>
            <a:ext cx="1323993" cy="3102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D0BFB39-5966-2ABF-0C55-860107FD7143}"/>
              </a:ext>
            </a:extLst>
          </p:cNvPr>
          <p:cNvSpPr/>
          <p:nvPr/>
        </p:nvSpPr>
        <p:spPr>
          <a:xfrm>
            <a:off x="1284762" y="3542305"/>
            <a:ext cx="727452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866F8CE-1BE4-875B-9349-4F25F3BF4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082" y="3806456"/>
            <a:ext cx="402336" cy="402336"/>
          </a:xfrm>
          <a:prstGeom prst="rect">
            <a:avLst/>
          </a:prstGeom>
        </p:spPr>
      </p:pic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F2BA974C-F8CE-8805-74B2-82AA0BD80225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2295" y="4354694"/>
            <a:ext cx="1724251" cy="794343"/>
          </a:xfrm>
          <a:prstGeom prst="curvedConnector3">
            <a:avLst/>
          </a:prstGeom>
          <a:ln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02F1F02A-C886-956C-9C55-6F70E15FE81D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2294" y="4354694"/>
            <a:ext cx="1724251" cy="794343"/>
          </a:xfrm>
          <a:prstGeom prst="curvedConnector3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E86AA0F-8FD6-8803-FB30-A6B153F2B34F}"/>
              </a:ext>
            </a:extLst>
          </p:cNvPr>
          <p:cNvCxnSpPr>
            <a:cxnSpLocks/>
          </p:cNvCxnSpPr>
          <p:nvPr/>
        </p:nvCxnSpPr>
        <p:spPr>
          <a:xfrm>
            <a:off x="202372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BD9A2A-3D35-BFD5-9195-E72EFF0BA767}"/>
              </a:ext>
            </a:extLst>
          </p:cNvPr>
          <p:cNvCxnSpPr>
            <a:cxnSpLocks/>
          </p:cNvCxnSpPr>
          <p:nvPr/>
        </p:nvCxnSpPr>
        <p:spPr>
          <a:xfrm>
            <a:off x="199537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E2476E3-994E-8A1C-06BD-BA32833E5F4B}"/>
              </a:ext>
            </a:extLst>
          </p:cNvPr>
          <p:cNvCxnSpPr>
            <a:cxnSpLocks/>
            <a:endCxn id="24" idx="1"/>
          </p:cNvCxnSpPr>
          <p:nvPr/>
        </p:nvCxnSpPr>
        <p:spPr>
          <a:xfrm rot="5400000" flipH="1" flipV="1">
            <a:off x="1419233" y="5031642"/>
            <a:ext cx="814710" cy="349992"/>
          </a:xfrm>
          <a:prstGeom prst="curvedConnector2">
            <a:avLst/>
          </a:prstGeom>
          <a:ln>
            <a:solidFill>
              <a:srgbClr val="B83A4B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70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6A41F4-1448-6E83-1EAE-622BBAF74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6449" y="1140460"/>
            <a:ext cx="8439390" cy="52120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 (MDP)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0734E1-4827-CA5E-E1E2-C66ACD84FFAB}"/>
              </a:ext>
            </a:extLst>
          </p:cNvPr>
          <p:cNvSpPr/>
          <p:nvPr/>
        </p:nvSpPr>
        <p:spPr>
          <a:xfrm>
            <a:off x="482009" y="3429000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8E9AAA-6FD3-0DF6-1B11-F715F55A1AEF}"/>
              </a:ext>
            </a:extLst>
          </p:cNvPr>
          <p:cNvCxnSpPr>
            <a:cxnSpLocks/>
          </p:cNvCxnSpPr>
          <p:nvPr/>
        </p:nvCxnSpPr>
        <p:spPr>
          <a:xfrm>
            <a:off x="1238693" y="3806457"/>
            <a:ext cx="0" cy="2823397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17D37B-7521-0E16-7267-00A79C127459}"/>
              </a:ext>
            </a:extLst>
          </p:cNvPr>
          <p:cNvCxnSpPr>
            <a:cxnSpLocks/>
          </p:cNvCxnSpPr>
          <p:nvPr/>
        </p:nvCxnSpPr>
        <p:spPr>
          <a:xfrm>
            <a:off x="48200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C3BD57-D38E-ECE4-9B9F-F8DBADBE9E78}"/>
              </a:ext>
            </a:extLst>
          </p:cNvPr>
          <p:cNvCxnSpPr>
            <a:cxnSpLocks/>
          </p:cNvCxnSpPr>
          <p:nvPr/>
        </p:nvCxnSpPr>
        <p:spPr>
          <a:xfrm>
            <a:off x="45365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blue line drawing of a car&#10;&#10;Description automatically generated">
            <a:extLst>
              <a:ext uri="{FF2B5EF4-FFF2-40B4-BE49-F238E27FC236}">
                <a16:creationId xmlns:a16="http://schemas.microsoft.com/office/drawing/2014/main" id="{0566EEB3-A9EA-94E1-CE6D-8784F428F1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1" y="5323368"/>
            <a:ext cx="1600200" cy="16002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8E737C3-DE58-9B77-AEFA-9C2338F8587C}"/>
              </a:ext>
            </a:extLst>
          </p:cNvPr>
          <p:cNvSpPr/>
          <p:nvPr/>
        </p:nvSpPr>
        <p:spPr>
          <a:xfrm>
            <a:off x="2001584" y="4568913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6949B4-4D2E-9A25-08D5-772B34F5352C}"/>
              </a:ext>
            </a:extLst>
          </p:cNvPr>
          <p:cNvSpPr/>
          <p:nvPr/>
        </p:nvSpPr>
        <p:spPr>
          <a:xfrm>
            <a:off x="1284762" y="3542305"/>
            <a:ext cx="727452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36AE8E6-82EB-28EF-09FC-8C7CF6A24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082" y="3806456"/>
            <a:ext cx="402336" cy="402336"/>
          </a:xfrm>
          <a:prstGeom prst="rect">
            <a:avLst/>
          </a:prstGeom>
        </p:spPr>
      </p:pic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42D59AF-5DF0-E91A-3544-D3AF8D44232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2294" y="4354694"/>
            <a:ext cx="1724251" cy="794343"/>
          </a:xfrm>
          <a:prstGeom prst="curvedConnector3">
            <a:avLst/>
          </a:prstGeom>
          <a:ln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F61F2A-9CB9-457A-21A2-8B33F9BFEEE8}"/>
              </a:ext>
            </a:extLst>
          </p:cNvPr>
          <p:cNvCxnSpPr>
            <a:cxnSpLocks/>
          </p:cNvCxnSpPr>
          <p:nvPr/>
        </p:nvCxnSpPr>
        <p:spPr>
          <a:xfrm>
            <a:off x="202372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5D65B0-3D33-E7B4-3387-238F0567AAE9}"/>
              </a:ext>
            </a:extLst>
          </p:cNvPr>
          <p:cNvCxnSpPr>
            <a:cxnSpLocks/>
          </p:cNvCxnSpPr>
          <p:nvPr/>
        </p:nvCxnSpPr>
        <p:spPr>
          <a:xfrm>
            <a:off x="199537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20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6A41F4-1448-6E83-1EAE-622BBAF74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6449" y="1140460"/>
            <a:ext cx="8439390" cy="52120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 (MDP)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1237BF-77F0-BE7E-B67A-A99B2E6448B8}"/>
              </a:ext>
            </a:extLst>
          </p:cNvPr>
          <p:cNvSpPr/>
          <p:nvPr/>
        </p:nvSpPr>
        <p:spPr>
          <a:xfrm>
            <a:off x="482009" y="3429000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3024AB-4C7A-C803-F36B-A0340756ADB6}"/>
              </a:ext>
            </a:extLst>
          </p:cNvPr>
          <p:cNvCxnSpPr>
            <a:cxnSpLocks/>
          </p:cNvCxnSpPr>
          <p:nvPr/>
        </p:nvCxnSpPr>
        <p:spPr>
          <a:xfrm>
            <a:off x="1238693" y="3806457"/>
            <a:ext cx="0" cy="2823397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EDB564-B61F-18E2-D083-BCCBE72C5F3B}"/>
              </a:ext>
            </a:extLst>
          </p:cNvPr>
          <p:cNvCxnSpPr>
            <a:cxnSpLocks/>
          </p:cNvCxnSpPr>
          <p:nvPr/>
        </p:nvCxnSpPr>
        <p:spPr>
          <a:xfrm>
            <a:off x="48200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6A6538-A227-B3D9-2093-586EF08ABAE0}"/>
              </a:ext>
            </a:extLst>
          </p:cNvPr>
          <p:cNvCxnSpPr>
            <a:cxnSpLocks/>
          </p:cNvCxnSpPr>
          <p:nvPr/>
        </p:nvCxnSpPr>
        <p:spPr>
          <a:xfrm>
            <a:off x="45365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C40C3D9-2057-BAC9-BD7C-6C6C36BE51BA}"/>
              </a:ext>
            </a:extLst>
          </p:cNvPr>
          <p:cNvSpPr/>
          <p:nvPr/>
        </p:nvSpPr>
        <p:spPr>
          <a:xfrm>
            <a:off x="1284762" y="3542305"/>
            <a:ext cx="727452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C5E422-0628-560E-124E-641C5FF76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082" y="3806456"/>
            <a:ext cx="402336" cy="402336"/>
          </a:xfrm>
          <a:prstGeom prst="rect">
            <a:avLst/>
          </a:prstGeom>
        </p:spPr>
      </p:pic>
      <p:pic>
        <p:nvPicPr>
          <p:cNvPr id="15" name="Picture 14" descr="A blue line drawing of a car&#10;&#10;Description automatically generated">
            <a:extLst>
              <a:ext uri="{FF2B5EF4-FFF2-40B4-BE49-F238E27FC236}">
                <a16:creationId xmlns:a16="http://schemas.microsoft.com/office/drawing/2014/main" id="{441DBA97-1A4A-7FA3-2970-6C271784F8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" y="3806456"/>
            <a:ext cx="1600200" cy="16002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5312F54-2482-6C9F-02A3-7452443A832B}"/>
              </a:ext>
            </a:extLst>
          </p:cNvPr>
          <p:cNvGrpSpPr/>
          <p:nvPr/>
        </p:nvGrpSpPr>
        <p:grpSpPr>
          <a:xfrm>
            <a:off x="1995377" y="3806456"/>
            <a:ext cx="28352" cy="2823398"/>
            <a:chOff x="1995377" y="3806456"/>
            <a:chExt cx="28352" cy="282339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33B9F78-64D7-0650-77EC-CA87D9A45109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29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68A4A1B-2D0C-0CC2-2D8A-18EC0BF958BE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77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374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6A41F4-1448-6E83-1EAE-622BBAF74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6449" y="1140460"/>
            <a:ext cx="8439390" cy="52120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 (MDP)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171387-60A3-9CB0-EB61-8EA33202F99B}"/>
              </a:ext>
            </a:extLst>
          </p:cNvPr>
          <p:cNvSpPr/>
          <p:nvPr/>
        </p:nvSpPr>
        <p:spPr>
          <a:xfrm>
            <a:off x="482009" y="3429000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3A3BF7-5DBF-EB93-2E56-AA81CF062412}"/>
              </a:ext>
            </a:extLst>
          </p:cNvPr>
          <p:cNvCxnSpPr>
            <a:cxnSpLocks/>
          </p:cNvCxnSpPr>
          <p:nvPr/>
        </p:nvCxnSpPr>
        <p:spPr>
          <a:xfrm>
            <a:off x="1238693" y="3806457"/>
            <a:ext cx="0" cy="2823397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525A28-856F-7573-2E52-26D8507952EA}"/>
              </a:ext>
            </a:extLst>
          </p:cNvPr>
          <p:cNvCxnSpPr>
            <a:cxnSpLocks/>
          </p:cNvCxnSpPr>
          <p:nvPr/>
        </p:nvCxnSpPr>
        <p:spPr>
          <a:xfrm>
            <a:off x="48200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856AE2-DA75-96B5-6678-26FC7BEB8FBF}"/>
              </a:ext>
            </a:extLst>
          </p:cNvPr>
          <p:cNvCxnSpPr>
            <a:cxnSpLocks/>
          </p:cNvCxnSpPr>
          <p:nvPr/>
        </p:nvCxnSpPr>
        <p:spPr>
          <a:xfrm>
            <a:off x="45365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21166C3-20A3-2CE0-1030-41212D382E08}"/>
              </a:ext>
            </a:extLst>
          </p:cNvPr>
          <p:cNvSpPr/>
          <p:nvPr/>
        </p:nvSpPr>
        <p:spPr>
          <a:xfrm>
            <a:off x="1284762" y="3542305"/>
            <a:ext cx="727452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85920F-971A-6DC3-762F-A989D5D17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082" y="3806456"/>
            <a:ext cx="402336" cy="402336"/>
          </a:xfrm>
          <a:prstGeom prst="rect">
            <a:avLst/>
          </a:prstGeom>
        </p:spPr>
      </p:pic>
      <p:pic>
        <p:nvPicPr>
          <p:cNvPr id="12" name="Picture 11" descr="A blue line drawing of a car&#10;&#10;Description automatically generated">
            <a:extLst>
              <a:ext uri="{FF2B5EF4-FFF2-40B4-BE49-F238E27FC236}">
                <a16:creationId xmlns:a16="http://schemas.microsoft.com/office/drawing/2014/main" id="{2E42AAE5-A8A9-E46B-1478-ED76B7E7E5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" y="3806456"/>
            <a:ext cx="1600200" cy="16002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0FF056C-DC82-9D75-A2D2-719096185214}"/>
              </a:ext>
            </a:extLst>
          </p:cNvPr>
          <p:cNvGrpSpPr/>
          <p:nvPr/>
        </p:nvGrpSpPr>
        <p:grpSpPr>
          <a:xfrm>
            <a:off x="443172" y="2668328"/>
            <a:ext cx="795521" cy="1456256"/>
            <a:chOff x="443172" y="2668328"/>
            <a:chExt cx="795521" cy="1456256"/>
          </a:xfrm>
        </p:grpSpPr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9B5AE0B3-3671-C8E7-66DA-FA674C5F2C1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6342" y="3536679"/>
              <a:ext cx="814710" cy="34999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665995A4-28DD-E3C0-FEBE-5E73318A57C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5154" y="3461037"/>
              <a:ext cx="1323993" cy="31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99B50EC1-719D-5C3E-450F-12858060A9B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56077" y="3167577"/>
              <a:ext cx="1445144" cy="446646"/>
            </a:xfrm>
            <a:prstGeom prst="curvedConnector3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61CE9-E9E4-6669-6BCF-1C1A833AF7AC}"/>
              </a:ext>
            </a:extLst>
          </p:cNvPr>
          <p:cNvGrpSpPr/>
          <p:nvPr/>
        </p:nvGrpSpPr>
        <p:grpSpPr>
          <a:xfrm>
            <a:off x="1995377" y="3806456"/>
            <a:ext cx="28352" cy="2823398"/>
            <a:chOff x="1995377" y="3806456"/>
            <a:chExt cx="28352" cy="282339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0801DF8-B995-58E3-C4EA-3E9B779B65D4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29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A67A87E-41E3-30C5-84EC-E02296156BD9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77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474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6A41F4-1448-6E83-1EAE-622BBAF74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715" y="1143003"/>
            <a:ext cx="8439390" cy="52069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 (MDP)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9BBC065-E143-91C3-4AE0-CF7E0F8ECF23}"/>
              </a:ext>
            </a:extLst>
          </p:cNvPr>
          <p:cNvGrpSpPr/>
          <p:nvPr/>
        </p:nvGrpSpPr>
        <p:grpSpPr>
          <a:xfrm>
            <a:off x="293039" y="2191671"/>
            <a:ext cx="271685" cy="497338"/>
            <a:chOff x="443172" y="2668328"/>
            <a:chExt cx="795521" cy="1456256"/>
          </a:xfrm>
        </p:grpSpPr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39E87949-BB8D-D490-CFD7-7C855040F2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6342" y="3536679"/>
              <a:ext cx="814710" cy="34999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55E0FCED-E19B-13A3-2443-51F027DDFFB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5154" y="3461037"/>
              <a:ext cx="1323993" cy="31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AB19A40B-5F0D-2942-C812-FC76870F457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56077" y="3167577"/>
              <a:ext cx="1445144" cy="446646"/>
            </a:xfrm>
            <a:prstGeom prst="curvedConnector3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FDF16D-CF37-C93D-3436-293DB66E083D}"/>
              </a:ext>
            </a:extLst>
          </p:cNvPr>
          <p:cNvGrpSpPr/>
          <p:nvPr/>
        </p:nvGrpSpPr>
        <p:grpSpPr>
          <a:xfrm>
            <a:off x="741678" y="2323854"/>
            <a:ext cx="271685" cy="497338"/>
            <a:chOff x="443172" y="2668328"/>
            <a:chExt cx="795521" cy="1456256"/>
          </a:xfrm>
        </p:grpSpPr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EDA68BAD-D348-8306-AFC7-57CF51C2DDC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6342" y="3536679"/>
              <a:ext cx="814710" cy="34999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DEC2A829-12C5-E073-6FD7-8C2353E08F9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5154" y="3461037"/>
              <a:ext cx="1323993" cy="31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4DD03981-8E2E-57A1-C1FC-C7A257EC2FA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56077" y="3167577"/>
              <a:ext cx="1445144" cy="446646"/>
            </a:xfrm>
            <a:prstGeom prst="curvedConnector3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4067C2-830B-ACB5-3F1F-B45177C7B5B0}"/>
              </a:ext>
            </a:extLst>
          </p:cNvPr>
          <p:cNvGrpSpPr/>
          <p:nvPr/>
        </p:nvGrpSpPr>
        <p:grpSpPr>
          <a:xfrm>
            <a:off x="1090956" y="2819370"/>
            <a:ext cx="271685" cy="497338"/>
            <a:chOff x="443172" y="2668328"/>
            <a:chExt cx="795521" cy="1456256"/>
          </a:xfrm>
        </p:grpSpPr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E24CAAC9-C53F-86F1-8EC2-5F7908FBF6B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6342" y="3536679"/>
              <a:ext cx="814710" cy="34999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C851D9D8-EF85-03EB-2EF6-6BEA0B51A1D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5154" y="3461037"/>
              <a:ext cx="1323993" cy="31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DADB5869-69B7-A187-61DC-70032CBD540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56077" y="3167577"/>
              <a:ext cx="1445144" cy="446646"/>
            </a:xfrm>
            <a:prstGeom prst="curvedConnector3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9479BEF-D220-6CDA-9835-6802B6FED1A8}"/>
              </a:ext>
            </a:extLst>
          </p:cNvPr>
          <p:cNvSpPr/>
          <p:nvPr/>
        </p:nvSpPr>
        <p:spPr>
          <a:xfrm>
            <a:off x="482009" y="3429000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684BF87-8743-011E-9FA4-026CF4432C04}"/>
              </a:ext>
            </a:extLst>
          </p:cNvPr>
          <p:cNvCxnSpPr>
            <a:cxnSpLocks/>
          </p:cNvCxnSpPr>
          <p:nvPr/>
        </p:nvCxnSpPr>
        <p:spPr>
          <a:xfrm>
            <a:off x="48200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1524DB7-9C83-F5EC-A24C-9E257A22577A}"/>
              </a:ext>
            </a:extLst>
          </p:cNvPr>
          <p:cNvGrpSpPr/>
          <p:nvPr/>
        </p:nvGrpSpPr>
        <p:grpSpPr>
          <a:xfrm>
            <a:off x="1277805" y="3806456"/>
            <a:ext cx="28297" cy="2823398"/>
            <a:chOff x="1277805" y="3806456"/>
            <a:chExt cx="28297" cy="282339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8D8215-5883-3AC2-958D-37B4946AF587}"/>
                </a:ext>
              </a:extLst>
            </p:cNvPr>
            <p:cNvCxnSpPr>
              <a:cxnSpLocks/>
            </p:cNvCxnSpPr>
            <p:nvPr/>
          </p:nvCxnSpPr>
          <p:spPr>
            <a:xfrm>
              <a:off x="1277805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A6FA376-A112-17C9-1E53-9F87D0C0C7F5}"/>
                </a:ext>
              </a:extLst>
            </p:cNvPr>
            <p:cNvCxnSpPr>
              <a:cxnSpLocks/>
            </p:cNvCxnSpPr>
            <p:nvPr/>
          </p:nvCxnSpPr>
          <p:spPr>
            <a:xfrm>
              <a:off x="1306102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30AE4BA-3705-3AD4-4CBB-C65E232A597A}"/>
              </a:ext>
            </a:extLst>
          </p:cNvPr>
          <p:cNvCxnSpPr>
            <a:cxnSpLocks/>
          </p:cNvCxnSpPr>
          <p:nvPr/>
        </p:nvCxnSpPr>
        <p:spPr>
          <a:xfrm>
            <a:off x="45365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560A017-C4C8-304C-CD66-C091B3F09917}"/>
              </a:ext>
            </a:extLst>
          </p:cNvPr>
          <p:cNvSpPr/>
          <p:nvPr/>
        </p:nvSpPr>
        <p:spPr>
          <a:xfrm>
            <a:off x="1284762" y="3542305"/>
            <a:ext cx="727452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3" name="Picture 62" descr="A blue line drawing of a car&#10;&#10;Description automatically generated">
            <a:extLst>
              <a:ext uri="{FF2B5EF4-FFF2-40B4-BE49-F238E27FC236}">
                <a16:creationId xmlns:a16="http://schemas.microsoft.com/office/drawing/2014/main" id="{E0CA921C-8107-C158-DEA0-DED7044D34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" y="3806456"/>
            <a:ext cx="1600200" cy="16002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BDEBB64A-47E5-2B38-4BA7-069922A7F58F}"/>
              </a:ext>
            </a:extLst>
          </p:cNvPr>
          <p:cNvGrpSpPr/>
          <p:nvPr/>
        </p:nvGrpSpPr>
        <p:grpSpPr>
          <a:xfrm>
            <a:off x="443172" y="2668328"/>
            <a:ext cx="795521" cy="1456256"/>
            <a:chOff x="443172" y="2668328"/>
            <a:chExt cx="795521" cy="1456256"/>
          </a:xfrm>
        </p:grpSpPr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66DF8381-CE4A-1E83-BED2-8C1FD8E2AF2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6342" y="3536679"/>
              <a:ext cx="814710" cy="34999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31F25D4B-F67A-910F-ADBC-BA53323B3B9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5154" y="3461037"/>
              <a:ext cx="1323993" cy="31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Curved 66">
              <a:extLst>
                <a:ext uri="{FF2B5EF4-FFF2-40B4-BE49-F238E27FC236}">
                  <a16:creationId xmlns:a16="http://schemas.microsoft.com/office/drawing/2014/main" id="{E9AC13A2-237F-C1EF-FDD4-815ADB7F806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56077" y="3167577"/>
              <a:ext cx="1445144" cy="446646"/>
            </a:xfrm>
            <a:prstGeom prst="curvedConnector3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5014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6A41F4-1448-6E83-1EAE-622BBAF74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715" y="1143003"/>
            <a:ext cx="8439390" cy="52069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Real-world problem: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True states are unobservable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FEF179-96AB-F4CF-AC6C-F618B5426649}"/>
              </a:ext>
            </a:extLst>
          </p:cNvPr>
          <p:cNvSpPr/>
          <p:nvPr/>
        </p:nvSpPr>
        <p:spPr>
          <a:xfrm>
            <a:off x="2363895" y="4733365"/>
            <a:ext cx="7464210" cy="1842246"/>
          </a:xfrm>
          <a:prstGeom prst="roundRect">
            <a:avLst/>
          </a:prstGeom>
          <a:solidFill>
            <a:schemeClr val="bg1">
              <a:lumMod val="65000"/>
              <a:alpha val="5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D8F5F1-FB6E-2C59-866E-B129C77C5D02}"/>
              </a:ext>
            </a:extLst>
          </p:cNvPr>
          <p:cNvSpPr/>
          <p:nvPr/>
        </p:nvSpPr>
        <p:spPr>
          <a:xfrm>
            <a:off x="1284762" y="3542305"/>
            <a:ext cx="727452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blue line drawing of a car&#10;&#10;Description automatically generated">
            <a:extLst>
              <a:ext uri="{FF2B5EF4-FFF2-40B4-BE49-F238E27FC236}">
                <a16:creationId xmlns:a16="http://schemas.microsoft.com/office/drawing/2014/main" id="{01E2CD49-2E51-5CF7-D35E-07B5BAB709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" y="3806456"/>
            <a:ext cx="1600200" cy="16002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EE59F17-A51E-168D-F907-66AA37A7AA59}"/>
              </a:ext>
            </a:extLst>
          </p:cNvPr>
          <p:cNvGrpSpPr/>
          <p:nvPr/>
        </p:nvGrpSpPr>
        <p:grpSpPr>
          <a:xfrm>
            <a:off x="453657" y="3806456"/>
            <a:ext cx="852445" cy="2823398"/>
            <a:chOff x="453657" y="3806456"/>
            <a:chExt cx="852445" cy="282339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323AB94-1067-AB6B-D922-EF54000066F4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E1AEFF-CA4A-A058-9AC9-50F1EE00B689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2ED4025-7495-621B-EB86-0801C41DF4E6}"/>
                </a:ext>
              </a:extLst>
            </p:cNvPr>
            <p:cNvCxnSpPr>
              <a:cxnSpLocks/>
            </p:cNvCxnSpPr>
            <p:nvPr/>
          </p:nvCxnSpPr>
          <p:spPr>
            <a:xfrm>
              <a:off x="1277805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DA5E5B8-253D-1071-F512-52E552455E96}"/>
                </a:ext>
              </a:extLst>
            </p:cNvPr>
            <p:cNvCxnSpPr>
              <a:cxnSpLocks/>
            </p:cNvCxnSpPr>
            <p:nvPr/>
          </p:nvCxnSpPr>
          <p:spPr>
            <a:xfrm>
              <a:off x="1306102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528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6A41F4-1448-6E83-1EAE-622BBAF74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715" y="1143003"/>
            <a:ext cx="8439390" cy="52069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Real-world problem: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True states are unobservable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FEF179-96AB-F4CF-AC6C-F618B5426649}"/>
              </a:ext>
            </a:extLst>
          </p:cNvPr>
          <p:cNvSpPr/>
          <p:nvPr/>
        </p:nvSpPr>
        <p:spPr>
          <a:xfrm>
            <a:off x="2363895" y="4733365"/>
            <a:ext cx="7464210" cy="1842246"/>
          </a:xfrm>
          <a:prstGeom prst="roundRect">
            <a:avLst/>
          </a:prstGeom>
          <a:solidFill>
            <a:schemeClr val="bg1">
              <a:lumMod val="65000"/>
              <a:alpha val="5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D8F5F1-FB6E-2C59-866E-B129C77C5D02}"/>
              </a:ext>
            </a:extLst>
          </p:cNvPr>
          <p:cNvSpPr/>
          <p:nvPr/>
        </p:nvSpPr>
        <p:spPr>
          <a:xfrm>
            <a:off x="1284762" y="3542305"/>
            <a:ext cx="727452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E2CD49-2E51-5CF7-D35E-07B5BAB709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2" y="3806456"/>
            <a:ext cx="1600200" cy="16002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B0D7BA7-F056-EADF-0035-B9F98254F4F3}"/>
              </a:ext>
            </a:extLst>
          </p:cNvPr>
          <p:cNvGrpSpPr/>
          <p:nvPr/>
        </p:nvGrpSpPr>
        <p:grpSpPr>
          <a:xfrm>
            <a:off x="453657" y="3806456"/>
            <a:ext cx="852445" cy="2823398"/>
            <a:chOff x="453657" y="3806456"/>
            <a:chExt cx="852445" cy="28233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C19066C-1046-EB73-EA60-400721F2EA0B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D92103A-2EFA-EF41-C7AA-8F5138C67167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09E09C-7674-DDCC-DE55-049F9D3FE346}"/>
                </a:ext>
              </a:extLst>
            </p:cNvPr>
            <p:cNvCxnSpPr>
              <a:cxnSpLocks/>
            </p:cNvCxnSpPr>
            <p:nvPr/>
          </p:nvCxnSpPr>
          <p:spPr>
            <a:xfrm>
              <a:off x="1277805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5FDDB6-9D08-08B0-6D9D-C0E575F97812}"/>
                </a:ext>
              </a:extLst>
            </p:cNvPr>
            <p:cNvCxnSpPr>
              <a:cxnSpLocks/>
            </p:cNvCxnSpPr>
            <p:nvPr/>
          </p:nvCxnSpPr>
          <p:spPr>
            <a:xfrm>
              <a:off x="1306102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03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11950</TotalTime>
  <Words>254</Words>
  <Application>Microsoft Office PowerPoint</Application>
  <PresentationFormat>Widescreen</PresentationFormat>
  <Paragraphs>64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mossr</dc:creator>
  <cp:lastModifiedBy>Robert John Moss</cp:lastModifiedBy>
  <cp:revision>115</cp:revision>
  <dcterms:created xsi:type="dcterms:W3CDTF">2023-07-28T18:54:32Z</dcterms:created>
  <dcterms:modified xsi:type="dcterms:W3CDTF">2023-11-14T07:43:44Z</dcterms:modified>
</cp:coreProperties>
</file>