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A14A-5A25-449C-8332-B3A20DE3A756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CBA35-14CD-472D-BDFE-E98DDA206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CBA35-14CD-472D-BDFE-E98DDA2062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1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F300-E942-4CF9-92D9-03816C7C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BAB7D-B1A0-4B49-BFB0-6C2915F8D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9404-B22F-4B53-A16B-B25B2CFC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CB29-F340-4375-AF89-41FC31DC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7226-39F7-421D-BCBB-025DA6C9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1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3532-DA67-48E3-9532-9573B1A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0DDF8-A081-4CC9-9332-312CC8865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8BE9-84B6-4B35-BF05-316041C7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515A-1538-4C0D-AD47-E5BEF174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A27A-0A2B-4C80-8476-EEFACBCD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9DED8-DBFE-4DBA-B99A-7C5D1ADFF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4D6F1-0C9F-4DE5-83E1-FFED8C66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1702-C18D-4DC9-BF06-3C8567E3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EA49-2684-4B99-8AA1-9C5A2A23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F5B2-FDD7-4634-97D5-B5129425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5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EF4B-118C-4B72-BAB0-C976DDBA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1BD0-1A24-41AE-B5E1-89565FDB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67DF-F22E-4BDA-8E73-3FC7AA61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2291-51E4-4FDB-9D2D-ADA6DD8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C91F-EA2C-46C4-8A32-5573CEF5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CB11-4AB3-44CE-816F-A6C3FEB0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0E45-FFDF-41A4-B627-84CF6A75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F679-54E4-4C2B-AEB6-2D52A56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2A80-870C-4751-AA88-F751989A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32E3-98C7-4D0F-B403-7F3A0F3C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6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6C37-9C8F-4307-B46C-1F44588F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968C-A1CC-4077-9E1E-3EFC2004F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6B2AB-34E4-48D4-9B8A-7496100B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53B36-A2DE-4BB8-8B16-50756972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7B541-7BBD-4CBB-B487-1392426C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AB849-C2D9-4A06-92AA-FE780E1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DD11-4B83-4D70-A5FB-5BA19307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CCF8A-2957-4924-8F94-5AA29402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177AE-F8E4-41E8-B589-CD57601D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83464-E2F7-45BB-9D48-EF75BA858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E7920-94FE-4007-B9D0-5CDC5C2EA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18769-C1DB-408D-98E4-0C1574AE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06FBC-1B2D-4B09-89D8-CED038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24E32-9D55-46AA-B3E5-399A14E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4DD4-6238-4C8E-8074-6220BA6D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A1A48-C047-43A7-A467-BBDD6B8D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28D33-AC4A-4DCD-94B4-E576E78D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BA289-C33F-44E6-AD02-A86CC879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9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26FE4-A3DC-4D33-B3A7-EFBC4549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CCF14-697D-4B70-9685-1C7E5359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611F9-9439-44AC-80D2-056C94F3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2E07-0F58-4B07-BC3D-8D7A448A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B8D0-8FB6-42B7-B4CF-EED4C1FC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73F5B-C5A9-4C26-85C0-BFDA411A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770FA-54C6-42EC-BA7E-9D51821D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EA5DF-AF31-4D0B-B96F-990A65CA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DD976-CA86-4336-86AC-A9E25048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413E-0FDD-4856-9D01-684FA699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7DCBD-6B12-4FA6-A442-84562E7A9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25474-C32D-499D-A9BC-0009BB10D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A231D-6475-4346-9FE0-84978C4C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CC558-74BB-4843-8042-8009D9DC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8323-443B-47E8-86FD-AEF05BF8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5E460-9883-45C2-8415-EEAD0526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AB38-ED84-4AA0-97BA-598E0D5F1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95721-2BC2-4295-9346-12C0C18E3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138E-718F-4B9F-86F1-2463FD2FF47C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32B-7D2E-418E-B1B6-8DCAFFA64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5271-C619-4543-8654-EB3700F44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7048-FD09-46B5-975B-416C0E022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6337-D0F3-47EF-A631-EF9759CC3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436"/>
            <a:ext cx="9144000" cy="2387600"/>
          </a:xfrm>
        </p:spPr>
        <p:txBody>
          <a:bodyPr>
            <a:no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detection and tracking from camera videos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782D7-38E1-4E82-B1A2-EB70CD102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271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M Towhidul Islam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D7A6F2-000B-4588-B5AD-1431FCC11354}"/>
              </a:ext>
            </a:extLst>
          </p:cNvPr>
          <p:cNvSpPr txBox="1">
            <a:spLocks/>
          </p:cNvSpPr>
          <p:nvPr/>
        </p:nvSpPr>
        <p:spPr>
          <a:xfrm>
            <a:off x="1524000" y="1485739"/>
            <a:ext cx="9144000" cy="47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8980 – Final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12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7F2C-97E6-442E-8014-3AF6C9EF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F8BB8-90EE-47F4-BA53-19802CA513B1}"/>
              </a:ext>
            </a:extLst>
          </p:cNvPr>
          <p:cNvSpPr txBox="1"/>
          <p:nvPr/>
        </p:nvSpPr>
        <p:spPr>
          <a:xfrm>
            <a:off x="838200" y="1563266"/>
            <a:ext cx="10164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bird detection is important in several important applications such as aviation safety, wildlife surveillance, agricultural bird control and so on. In this project, I aim to detect birds from stationery camera videos and track the movement. </a:t>
            </a:r>
          </a:p>
        </p:txBody>
      </p:sp>
    </p:spTree>
    <p:extLst>
      <p:ext uri="{BB962C8B-B14F-4D97-AF65-F5344CB8AC3E}">
        <p14:creationId xmlns:p14="http://schemas.microsoft.com/office/powerpoint/2010/main" val="369092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95D9A6-EFD9-4FDD-A08E-64CD064C0B97}"/>
              </a:ext>
            </a:extLst>
          </p:cNvPr>
          <p:cNvSpPr txBox="1">
            <a:spLocks/>
          </p:cNvSpPr>
          <p:nvPr/>
        </p:nvSpPr>
        <p:spPr>
          <a:xfrm>
            <a:off x="838200" y="337133"/>
            <a:ext cx="10515600" cy="70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Detection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9F44CB-519F-4409-A4EC-0B2E3FE5ED8B}"/>
              </a:ext>
            </a:extLst>
          </p:cNvPr>
          <p:cNvSpPr/>
          <p:nvPr/>
        </p:nvSpPr>
        <p:spPr>
          <a:xfrm>
            <a:off x="6148874" y="2020855"/>
            <a:ext cx="4236098" cy="541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Background Modeling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F82AA1-6699-4066-85C5-063C98433A1F}"/>
              </a:ext>
            </a:extLst>
          </p:cNvPr>
          <p:cNvSpPr/>
          <p:nvPr/>
        </p:nvSpPr>
        <p:spPr>
          <a:xfrm>
            <a:off x="6148874" y="3034783"/>
            <a:ext cx="4236098" cy="541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Foreground Extraction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47E769-D701-419D-93F9-551CCEAD61CA}"/>
              </a:ext>
            </a:extLst>
          </p:cNvPr>
          <p:cNvSpPr/>
          <p:nvPr/>
        </p:nvSpPr>
        <p:spPr>
          <a:xfrm>
            <a:off x="6148874" y="4044823"/>
            <a:ext cx="4236098" cy="541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Shape based filtering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D91DD-CE0D-48C4-A715-364FD98A2DA2}"/>
              </a:ext>
            </a:extLst>
          </p:cNvPr>
          <p:cNvSpPr txBox="1"/>
          <p:nvPr/>
        </p:nvSpPr>
        <p:spPr>
          <a:xfrm>
            <a:off x="7304126" y="1101013"/>
            <a:ext cx="20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Video Frames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BDD15-7A0F-48EE-BE7E-4AAFA9F8C025}"/>
              </a:ext>
            </a:extLst>
          </p:cNvPr>
          <p:cNvSpPr txBox="1"/>
          <p:nvPr/>
        </p:nvSpPr>
        <p:spPr>
          <a:xfrm>
            <a:off x="7516525" y="5054863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Frame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7A561-2756-4EF3-8E55-C11D89AFC962}"/>
              </a:ext>
            </a:extLst>
          </p:cNvPr>
          <p:cNvCxnSpPr>
            <a:cxnSpLocks/>
          </p:cNvCxnSpPr>
          <p:nvPr/>
        </p:nvCxnSpPr>
        <p:spPr>
          <a:xfrm>
            <a:off x="8266922" y="1476961"/>
            <a:ext cx="1" cy="4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D3FA94-FDB0-4770-987B-28797326561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266923" y="2562031"/>
            <a:ext cx="0" cy="47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66648D-FBD3-43C6-8A63-609FB5C742C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266923" y="3575959"/>
            <a:ext cx="0" cy="46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4C8BB8-E8AA-49E8-BA6E-BB65F84FB28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266923" y="4585999"/>
            <a:ext cx="0" cy="46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572E6E9-21B6-436B-A573-81435DD50C81}"/>
              </a:ext>
            </a:extLst>
          </p:cNvPr>
          <p:cNvSpPr txBox="1"/>
          <p:nvPr/>
        </p:nvSpPr>
        <p:spPr>
          <a:xfrm>
            <a:off x="651587" y="1390763"/>
            <a:ext cx="50862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Apply noise removal and convert to binary image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Separate foreground from background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Keep only shapes of interest, that is those shapes</a:t>
            </a:r>
          </a:p>
          <a:p>
            <a:r>
              <a:rPr lang="en-US" dirty="0"/>
              <a:t>      that potentially represent birds</a:t>
            </a:r>
          </a:p>
        </p:txBody>
      </p:sp>
    </p:spTree>
    <p:extLst>
      <p:ext uri="{BB962C8B-B14F-4D97-AF65-F5344CB8AC3E}">
        <p14:creationId xmlns:p14="http://schemas.microsoft.com/office/powerpoint/2010/main" val="164079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D03A46-35F8-4AD8-9BB5-D816CCB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Tracking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1EE309-F342-4ABF-A2C3-D4AB4E41757D}"/>
              </a:ext>
            </a:extLst>
          </p:cNvPr>
          <p:cNvSpPr/>
          <p:nvPr/>
        </p:nvSpPr>
        <p:spPr>
          <a:xfrm>
            <a:off x="6447449" y="2207462"/>
            <a:ext cx="4236098" cy="541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 motion of the object (Kalman filter)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A44EDE-9ABC-488A-AE85-299EED1F644E}"/>
              </a:ext>
            </a:extLst>
          </p:cNvPr>
          <p:cNvSpPr/>
          <p:nvPr/>
        </p:nvSpPr>
        <p:spPr>
          <a:xfrm>
            <a:off x="6447449" y="4217043"/>
            <a:ext cx="4236098" cy="541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on original 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47A72-34D1-48D0-A948-1F14CC23EDA6}"/>
              </a:ext>
            </a:extLst>
          </p:cNvPr>
          <p:cNvSpPr txBox="1"/>
          <p:nvPr/>
        </p:nvSpPr>
        <p:spPr>
          <a:xfrm>
            <a:off x="7815100" y="5227083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Frame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033486-A985-4642-BDF2-146A15D32B7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565498" y="4758219"/>
            <a:ext cx="0" cy="46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FEEAD7-C9EC-46A1-B3FD-B6F430F3EE8D}"/>
              </a:ext>
            </a:extLst>
          </p:cNvPr>
          <p:cNvSpPr txBox="1"/>
          <p:nvPr/>
        </p:nvSpPr>
        <p:spPr>
          <a:xfrm>
            <a:off x="7533901" y="1369654"/>
            <a:ext cx="197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Foreground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3F2AE7-3796-424D-ACB1-1CA81335E334}"/>
              </a:ext>
            </a:extLst>
          </p:cNvPr>
          <p:cNvCxnSpPr>
            <a:cxnSpLocks/>
          </p:cNvCxnSpPr>
          <p:nvPr/>
        </p:nvCxnSpPr>
        <p:spPr>
          <a:xfrm>
            <a:off x="8520614" y="1753762"/>
            <a:ext cx="1" cy="4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2EC67B-9294-43BB-A740-048B239B6694}"/>
              </a:ext>
            </a:extLst>
          </p:cNvPr>
          <p:cNvCxnSpPr>
            <a:cxnSpLocks/>
          </p:cNvCxnSpPr>
          <p:nvPr/>
        </p:nvCxnSpPr>
        <p:spPr>
          <a:xfrm>
            <a:off x="8520612" y="2787130"/>
            <a:ext cx="1" cy="4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18C155-754E-4531-8AE4-8927C11EA081}"/>
              </a:ext>
            </a:extLst>
          </p:cNvPr>
          <p:cNvCxnSpPr>
            <a:cxnSpLocks/>
          </p:cNvCxnSpPr>
          <p:nvPr/>
        </p:nvCxnSpPr>
        <p:spPr>
          <a:xfrm>
            <a:off x="8539273" y="3777340"/>
            <a:ext cx="1" cy="4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D96274-7243-4AC1-A3CC-A2DB64179EB4}"/>
              </a:ext>
            </a:extLst>
          </p:cNvPr>
          <p:cNvSpPr txBox="1"/>
          <p:nvPr/>
        </p:nvSpPr>
        <p:spPr>
          <a:xfrm>
            <a:off x="838200" y="2125153"/>
            <a:ext cx="51874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Predict next position of the detected region using</a:t>
            </a:r>
          </a:p>
          <a:p>
            <a:r>
              <a:rPr lang="en-US" dirty="0"/>
              <a:t>     Kalman filter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Based on the current frame, create/update/delete</a:t>
            </a:r>
          </a:p>
          <a:p>
            <a:r>
              <a:rPr lang="en-US" dirty="0"/>
              <a:t>      tracks from the previous frame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Based on the result, visualize the detection and</a:t>
            </a:r>
          </a:p>
          <a:p>
            <a:r>
              <a:rPr lang="en-US" dirty="0"/>
              <a:t>      tracking result on video frames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75701A-1EE0-497A-A8CF-9CFBAB6B1243}"/>
              </a:ext>
            </a:extLst>
          </p:cNvPr>
          <p:cNvSpPr/>
          <p:nvPr/>
        </p:nvSpPr>
        <p:spPr>
          <a:xfrm>
            <a:off x="6402563" y="3226833"/>
            <a:ext cx="4236098" cy="541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Motion Track (Create/Update/Delete)</a:t>
            </a:r>
          </a:p>
        </p:txBody>
      </p:sp>
    </p:spTree>
    <p:extLst>
      <p:ext uri="{BB962C8B-B14F-4D97-AF65-F5344CB8AC3E}">
        <p14:creationId xmlns:p14="http://schemas.microsoft.com/office/powerpoint/2010/main" val="106782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2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751057-9000-4E33-9116-51FFFE4D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-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2EAC2-9315-4BD7-BDC5-5E7BF0CD291C}"/>
              </a:ext>
            </a:extLst>
          </p:cNvPr>
          <p:cNvSpPr txBox="1"/>
          <p:nvPr/>
        </p:nvSpPr>
        <p:spPr>
          <a:xfrm>
            <a:off x="679579" y="1455576"/>
            <a:ext cx="113159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detection:</a:t>
            </a:r>
          </a:p>
          <a:p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detector = </a:t>
            </a:r>
            <a:r>
              <a:rPr lang="en-US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vision.ForegroundDetector</a:t>
            </a:r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NumGaussians</a:t>
            </a:r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', 3, </a:t>
            </a:r>
            <a:r>
              <a:rPr lang="en-US" sz="1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NumTrainingFrames</a:t>
            </a:r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', 40, '</a:t>
            </a:r>
            <a:r>
              <a:rPr lang="en-US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MinimumBackgroundRatio</a:t>
            </a:r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', 0.7);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detector.step</a:t>
            </a:r>
            <a:r>
              <a:rPr lang="en-US" sz="1400" dirty="0">
                <a:latin typeface="Consolas" panose="020B0609020204030204" pitchFamily="49" charset="0"/>
              </a:rPr>
              <a:t>(frame);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moving regions:</a:t>
            </a:r>
          </a:p>
          <a:p>
            <a:r>
              <a:rPr lang="en-US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vision.BlobAnalysis</a:t>
            </a:r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BoundingBoxOutputPort</a:t>
            </a:r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', true, '</a:t>
            </a:r>
            <a:r>
              <a:rPr lang="en-US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AreaOutputPort</a:t>
            </a:r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', true, '</a:t>
            </a:r>
            <a:r>
              <a:rPr lang="en-US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CentroidOutputPort</a:t>
            </a:r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’, true, </a:t>
            </a:r>
          </a:p>
          <a:p>
            <a:r>
              <a:rPr lang="en-US" sz="1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MinimumBlobArea</a:t>
            </a:r>
            <a:r>
              <a:rPr lang="en-US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', 1600);</a:t>
            </a:r>
          </a:p>
          <a:p>
            <a:endParaRPr 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of moving regions: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struct('id', {},</a:t>
            </a:r>
            <a:r>
              <a:rPr lang="en-US" sz="1400" b="1" dirty="0"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latin typeface="Consolas" panose="020B0609020204030204" pitchFamily="49" charset="0"/>
              </a:rPr>
              <a:t>bbox</a:t>
            </a:r>
            <a:r>
              <a:rPr lang="en-US" sz="1400" dirty="0">
                <a:latin typeface="Consolas" panose="020B0609020204030204" pitchFamily="49" charset="0"/>
              </a:rPr>
              <a:t>', {}, '</a:t>
            </a:r>
            <a:r>
              <a:rPr lang="en-US" sz="1400" dirty="0" err="1">
                <a:latin typeface="Consolas" panose="020B0609020204030204" pitchFamily="49" charset="0"/>
              </a:rPr>
              <a:t>kalmanFilter</a:t>
            </a:r>
            <a:r>
              <a:rPr lang="en-US" sz="1400" dirty="0">
                <a:latin typeface="Consolas" panose="020B0609020204030204" pitchFamily="49" charset="0"/>
              </a:rPr>
              <a:t>', {}, 'age', {}, </a:t>
            </a:r>
            <a:r>
              <a:rPr lang="en-US" sz="1400" b="1" dirty="0"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latin typeface="Consolas" panose="020B0609020204030204" pitchFamily="49" charset="0"/>
              </a:rPr>
              <a:t>totalVisibleCount</a:t>
            </a:r>
            <a:r>
              <a:rPr lang="en-US" sz="1400" dirty="0">
                <a:latin typeface="Consolas" panose="020B0609020204030204" pitchFamily="49" charset="0"/>
              </a:rPr>
              <a:t>', {},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'</a:t>
            </a:r>
            <a:r>
              <a:rPr lang="en-US" sz="1400" dirty="0" err="1">
                <a:latin typeface="Consolas" panose="020B0609020204030204" pitchFamily="49" charset="0"/>
              </a:rPr>
              <a:t>consecutiveInvisibleCount</a:t>
            </a:r>
            <a:r>
              <a:rPr lang="en-US" sz="1400" dirty="0">
                <a:latin typeface="Consolas" panose="020B0609020204030204" pitchFamily="49" charset="0"/>
              </a:rPr>
              <a:t>', {});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4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751057-9000-4E33-9116-51FFFE4D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- Tracking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209EE-4D9B-4FCB-97B3-34DD1A4A0EC8}"/>
              </a:ext>
            </a:extLst>
          </p:cNvPr>
          <p:cNvSpPr txBox="1"/>
          <p:nvPr/>
        </p:nvSpPr>
        <p:spPr>
          <a:xfrm>
            <a:off x="998376" y="1735494"/>
            <a:ext cx="96571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Kalman Filter: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kalmanFilter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configureKalmanFilter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ConstantVelocity</a:t>
            </a:r>
            <a:r>
              <a:rPr lang="en-US" sz="1400" dirty="0">
                <a:latin typeface="Consolas" panose="020B0609020204030204" pitchFamily="49" charset="0"/>
              </a:rPr>
              <a:t>',</a:t>
            </a:r>
            <a:r>
              <a:rPr lang="fr-FR" sz="1400" dirty="0" err="1">
                <a:latin typeface="Consolas" panose="020B0609020204030204" pitchFamily="49" charset="0"/>
              </a:rPr>
              <a:t>centroid</a:t>
            </a:r>
            <a:r>
              <a:rPr lang="fr-FR" sz="1400" dirty="0">
                <a:latin typeface="Consolas" panose="020B0609020204030204" pitchFamily="49" charset="0"/>
              </a:rPr>
              <a:t>, [200, 50], [100, 25], 100);</a:t>
            </a:r>
          </a:p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MotionModel,InitialLocation,InitialEstimateError,MotionNoise,MeasurementNoise)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r>
              <a:rPr lang="en-US" b="1" dirty="0"/>
              <a:t>Predict current location of a track: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predictedCentroid</a:t>
            </a:r>
            <a:r>
              <a:rPr lang="en-US" sz="1400" dirty="0">
                <a:latin typeface="Consolas" panose="020B0609020204030204" pitchFamily="49" charset="0"/>
              </a:rPr>
              <a:t> = predict(tracks(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).</a:t>
            </a:r>
            <a:r>
              <a:rPr lang="en-US" sz="1400" dirty="0" err="1">
                <a:latin typeface="Consolas" panose="020B0609020204030204" pitchFamily="49" charset="0"/>
              </a:rPr>
              <a:t>kalmanFilter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b="1" dirty="0"/>
              <a:t>Choosing reliable tracks: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reliableTrackInds</a:t>
            </a:r>
            <a:r>
              <a:rPr lang="en-US" sz="1400" dirty="0">
                <a:latin typeface="Consolas" panose="020B0609020204030204" pitchFamily="49" charset="0"/>
              </a:rPr>
              <a:t> = [tracks(:).</a:t>
            </a:r>
            <a:r>
              <a:rPr lang="en-US" sz="1400" dirty="0" err="1">
                <a:latin typeface="Consolas" panose="020B0609020204030204" pitchFamily="49" charset="0"/>
              </a:rPr>
              <a:t>totalVisibleCount</a:t>
            </a:r>
            <a:r>
              <a:rPr lang="en-US" sz="1400" dirty="0">
                <a:latin typeface="Consolas" panose="020B0609020204030204" pitchFamily="49" charset="0"/>
              </a:rPr>
              <a:t>] &gt; </a:t>
            </a:r>
            <a:r>
              <a:rPr lang="en-US" sz="1400" dirty="0" err="1">
                <a:latin typeface="Consolas" panose="020B0609020204030204" pitchFamily="49" charset="0"/>
              </a:rPr>
              <a:t>minVisibleCount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tracks: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correct(tracks(</a:t>
            </a:r>
            <a:r>
              <a:rPr lang="en-US" sz="1400" dirty="0" err="1">
                <a:latin typeface="Consolas" panose="020B0609020204030204" pitchFamily="49" charset="0"/>
              </a:rPr>
              <a:t>trackIdx</a:t>
            </a:r>
            <a:r>
              <a:rPr lang="en-US" sz="1400" dirty="0">
                <a:latin typeface="Consolas" panose="020B0609020204030204" pitchFamily="49" charset="0"/>
              </a:rPr>
              <a:t>).</a:t>
            </a:r>
            <a:r>
              <a:rPr lang="en-US" sz="1400" dirty="0" err="1">
                <a:latin typeface="Consolas" panose="020B0609020204030204" pitchFamily="49" charset="0"/>
              </a:rPr>
              <a:t>kalmanFilter</a:t>
            </a:r>
            <a:r>
              <a:rPr lang="en-US" sz="1400" dirty="0">
                <a:latin typeface="Consolas" panose="020B0609020204030204" pitchFamily="49" charset="0"/>
              </a:rPr>
              <a:t>, centroid);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6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751057-9000-4E33-9116-51FFFE4D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C8CAF-A4BB-4861-94DF-DF96B73A5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11" y="3943477"/>
            <a:ext cx="3588129" cy="229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AD46A-796C-45F5-92EB-B6FDACFE5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79" y="1348346"/>
            <a:ext cx="3588130" cy="231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6584D7-29F5-44C4-BC2F-FDCF6FF92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11" y="1348346"/>
            <a:ext cx="3588129" cy="23198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00FDCF-630B-48F1-8784-C5E07EC09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79" y="3939385"/>
            <a:ext cx="3588129" cy="23049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F3793F-8E4E-4C0E-BC81-D1E3D719275D}"/>
              </a:ext>
            </a:extLst>
          </p:cNvPr>
          <p:cNvSpPr txBox="1"/>
          <p:nvPr/>
        </p:nvSpPr>
        <p:spPr>
          <a:xfrm>
            <a:off x="3746499" y="6331251"/>
            <a:ext cx="38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based on different input videos</a:t>
            </a:r>
          </a:p>
        </p:txBody>
      </p:sp>
    </p:spTree>
    <p:extLst>
      <p:ext uri="{BB962C8B-B14F-4D97-AF65-F5344CB8AC3E}">
        <p14:creationId xmlns:p14="http://schemas.microsoft.com/office/powerpoint/2010/main" val="6018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5BD5-3BEC-481B-A976-FA817F93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3533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E7DC4-BC18-44C1-A06E-880520453D66}"/>
              </a:ext>
            </a:extLst>
          </p:cNvPr>
          <p:cNvSpPr/>
          <p:nvPr/>
        </p:nvSpPr>
        <p:spPr>
          <a:xfrm>
            <a:off x="468863" y="1014292"/>
            <a:ext cx="112542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Qunyu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 (2014).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simplified bird skeleton based flying bird detection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 of the 11th World Congress on Intelligent Control and 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Y., Yin, Y. and Xu, B. (2009).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Objects Detection and Tracking on  the Wild Field Circumstance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      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WRI World Congress on Computer Science and Information Engineering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Zhang, X., Wu, X., Zhou, X., Wang, X. and Zhang, Y. (2008).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and Tracking of    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Maneuverable Birds in Videos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International Conference on Computational Intelligence and 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Zhang, H. (2012).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bird detection based on background subtraction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  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10th World Congress on Intelligent Control and 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 startAt="5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Motion-Based Multiple Object Tracking, https://www.mathworks.com/help/vision/examples/motion-based-multiple-object-tracking.html</a:t>
            </a:r>
          </a:p>
          <a:p>
            <a:pPr marL="342900" indent="-342900" algn="just">
              <a:buAutoNum type="arabicPeriod" startAt="5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http://arma.sourceforge.net/vb100/</a:t>
            </a:r>
            <a:endParaRPr lang="en-US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3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7692</TotalTime>
  <Words>356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   Bird detection and tracking from camera videos </vt:lpstr>
      <vt:lpstr>Objective</vt:lpstr>
      <vt:lpstr>PowerPoint Presentation</vt:lpstr>
      <vt:lpstr>Bird Tracking Framework</vt:lpstr>
      <vt:lpstr>Implementation - Detection</vt:lpstr>
      <vt:lpstr>Implementation - Tracking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S M TOWHIDUL ISLAM</dc:creator>
  <cp:lastModifiedBy>S M TOWHIDUL ISLAM</cp:lastModifiedBy>
  <cp:revision>87</cp:revision>
  <dcterms:created xsi:type="dcterms:W3CDTF">2018-10-23T05:24:48Z</dcterms:created>
  <dcterms:modified xsi:type="dcterms:W3CDTF">2018-11-29T00:21:59Z</dcterms:modified>
</cp:coreProperties>
</file>