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7" r:id="rId7"/>
    <p:sldId id="261" r:id="rId8"/>
    <p:sldId id="268" r:id="rId9"/>
    <p:sldId id="263" r:id="rId10"/>
    <p:sldId id="264" r:id="rId11"/>
    <p:sldId id="269" r:id="rId12"/>
    <p:sldId id="260" r:id="rId13"/>
    <p:sldId id="270"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8" d="100"/>
          <a:sy n="78" d="100"/>
        </p:scale>
        <p:origin x="3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3BB3-A96F-4898-99FA-410A0516E093}"/>
              </a:ext>
            </a:extLst>
          </p:cNvPr>
          <p:cNvSpPr>
            <a:spLocks noGrp="1"/>
          </p:cNvSpPr>
          <p:nvPr>
            <p:ph type="ctrTitle"/>
          </p:nvPr>
        </p:nvSpPr>
        <p:spPr>
          <a:xfrm>
            <a:off x="2417779" y="785365"/>
            <a:ext cx="8637073" cy="2541431"/>
          </a:xfrm>
        </p:spPr>
        <p:txBody>
          <a:bodyPr/>
          <a:lstStyle/>
          <a:p>
            <a:r>
              <a:rPr lang="en-IN" dirty="0"/>
              <a:t>SIGN LANGUAGE RECOGNITION</a:t>
            </a:r>
          </a:p>
        </p:txBody>
      </p:sp>
      <p:sp>
        <p:nvSpPr>
          <p:cNvPr id="3" name="Subtitle 2">
            <a:extLst>
              <a:ext uri="{FF2B5EF4-FFF2-40B4-BE49-F238E27FC236}">
                <a16:creationId xmlns:a16="http://schemas.microsoft.com/office/drawing/2014/main" id="{E6ADD1E4-063E-4F4B-9F31-3490A2262C27}"/>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3129864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6E43E-412A-4862-8776-316ABFFB4396}"/>
              </a:ext>
            </a:extLst>
          </p:cNvPr>
          <p:cNvSpPr>
            <a:spLocks noGrp="1"/>
          </p:cNvSpPr>
          <p:nvPr>
            <p:ph idx="4294967295"/>
          </p:nvPr>
        </p:nvSpPr>
        <p:spPr>
          <a:xfrm>
            <a:off x="1293812" y="409747"/>
            <a:ext cx="9604375" cy="5286718"/>
          </a:xfrm>
        </p:spPr>
        <p:txBody>
          <a:bodyPr/>
          <a:lstStyle/>
          <a:p>
            <a:pPr>
              <a:buFont typeface="Wingdings" panose="05000000000000000000" pitchFamily="2" charset="2"/>
              <a:buChar char="Ø"/>
            </a:pPr>
            <a:r>
              <a:rPr lang="en-IN" dirty="0"/>
              <a:t> </a:t>
            </a:r>
            <a:r>
              <a:rPr lang="en-US" dirty="0">
                <a:solidFill>
                  <a:srgbClr val="202124"/>
                </a:solidFill>
                <a:latin typeface="Times New Roman" panose="02020603050405020304" pitchFamily="18" charset="0"/>
                <a:cs typeface="Times New Roman" panose="02020603050405020304" pitchFamily="18" charset="0"/>
              </a:rPr>
              <a:t>Build &amp; Train an LSTM deep learning model: Using TensorFlow and keras we build and train the model where the model summary, accuracy are defined.</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Make sign language predictions: predictions are made using models from keras on the tested &amp; trained model.</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Save model weights</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Evaluation: we import couple of metrics i.e. confusion matrix and accuracy from sklearn and evaluate the performance of the model.</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Test in real time</a:t>
            </a:r>
            <a:endParaRPr lang="en-IN" dirty="0"/>
          </a:p>
        </p:txBody>
      </p:sp>
    </p:spTree>
    <p:extLst>
      <p:ext uri="{BB962C8B-B14F-4D97-AF65-F5344CB8AC3E}">
        <p14:creationId xmlns:p14="http://schemas.microsoft.com/office/powerpoint/2010/main" val="590538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DFA8-883A-4ECC-9027-B04517FBFEE6}"/>
              </a:ext>
            </a:extLst>
          </p:cNvPr>
          <p:cNvSpPr>
            <a:spLocks noGrp="1"/>
          </p:cNvSpPr>
          <p:nvPr>
            <p:ph type="title"/>
          </p:nvPr>
        </p:nvSpPr>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F53722DE-8871-419A-8A13-C5D842D5CDF5}"/>
              </a:ext>
            </a:extLst>
          </p:cNvPr>
          <p:cNvSpPr>
            <a:spLocks noGrp="1"/>
          </p:cNvSpPr>
          <p:nvPr>
            <p:ph idx="1"/>
          </p:nvPr>
        </p:nvSpPr>
        <p:spPr/>
        <p:txBody>
          <a:bodyPr/>
          <a:lstStyle/>
          <a:p>
            <a:r>
              <a:rPr lang="en-US" dirty="0"/>
              <a:t>The dataset  can easily  be extended  and customized according to the need of the user and can prove to be an  important  step  towards  reducing  the  gap  of communication for dumb and deaf people. </a:t>
            </a:r>
          </a:p>
          <a:p>
            <a:r>
              <a:rPr lang="en-US" dirty="0"/>
              <a:t>Using  the  sign detection  model,  meetings  held  at  a global level can become easy for the disabled people to understand and the value of their  hard work  can be given</a:t>
            </a:r>
            <a:endParaRPr lang="en-IN" dirty="0"/>
          </a:p>
        </p:txBody>
      </p:sp>
    </p:spTree>
    <p:extLst>
      <p:ext uri="{BB962C8B-B14F-4D97-AF65-F5344CB8AC3E}">
        <p14:creationId xmlns:p14="http://schemas.microsoft.com/office/powerpoint/2010/main" val="26584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CD8D-5A5D-4C69-A3A7-9ED55E1F13FA}"/>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430D1BF9-12D2-4647-9581-88EB704AC90E}"/>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T</a:t>
            </a:r>
            <a:r>
              <a:rPr lang="en-US" i="0" dirty="0">
                <a:solidFill>
                  <a:srgbClr val="202124"/>
                </a:solidFill>
                <a:effectLst/>
                <a:latin typeface="Times New Roman" panose="02020603050405020304" pitchFamily="18" charset="0"/>
                <a:cs typeface="Times New Roman" panose="02020603050405020304" pitchFamily="18" charset="0"/>
              </a:rPr>
              <a:t>hey are costly and are difficult to be used commercially</a:t>
            </a:r>
            <a:r>
              <a:rPr lang="en-US" b="0" i="0" dirty="0">
                <a:solidFill>
                  <a:srgbClr val="202124"/>
                </a:solidFill>
                <a:effectLst/>
                <a:latin typeface="arial" panose="020B0604020202020204" pitchFamily="34" charset="0"/>
              </a:rPr>
              <a:t>. </a:t>
            </a:r>
            <a:endParaRPr lang="en-US" dirty="0">
              <a:solidFill>
                <a:srgbClr val="202124"/>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Limitations such as environmental factors  like  low  light  intensity  and  uncontrolled background which cause decrease in the accuracy of the detection.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65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1EEB-8F47-4853-A230-94CD028FEC9E}"/>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02812B0E-5996-47CC-B8DC-FFF68ADBB751}"/>
              </a:ext>
            </a:extLst>
          </p:cNvPr>
          <p:cNvSpPr>
            <a:spLocks noGrp="1"/>
          </p:cNvSpPr>
          <p:nvPr>
            <p:ph idx="1"/>
          </p:nvPr>
        </p:nvSpPr>
        <p:spPr/>
        <p:txBody>
          <a:bodyPr>
            <a:normAutofit/>
          </a:bodyPr>
          <a:lstStyle/>
          <a:p>
            <a:r>
              <a:rPr lang="en-US" dirty="0"/>
              <a:t>The implementation of our model for other sign languages  such  as  Indian  sign  language or American sign language. </a:t>
            </a:r>
          </a:p>
          <a:p>
            <a:r>
              <a:rPr lang="en-US" dirty="0"/>
              <a:t> Further  training  the  neural  network  to efficiently recognize symbols. </a:t>
            </a:r>
          </a:p>
          <a:p>
            <a:r>
              <a:rPr lang="en-US" dirty="0"/>
              <a:t>Enhancement  of  model  to  recognize expressions.</a:t>
            </a:r>
          </a:p>
          <a:p>
            <a:r>
              <a:rPr lang="en-US" dirty="0"/>
              <a:t>Instead of displaying letter labels it will be more appropriate to display sentences as more appropriate translation of language which results in the increase of readability.</a:t>
            </a:r>
          </a:p>
          <a:p>
            <a:r>
              <a:rPr lang="en-US" dirty="0"/>
              <a:t>More training data can be added to detect the letter with more accuracy. </a:t>
            </a:r>
            <a:endParaRPr lang="en-IN" dirty="0"/>
          </a:p>
        </p:txBody>
      </p:sp>
    </p:spTree>
    <p:extLst>
      <p:ext uri="{BB962C8B-B14F-4D97-AF65-F5344CB8AC3E}">
        <p14:creationId xmlns:p14="http://schemas.microsoft.com/office/powerpoint/2010/main" val="156154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E2FF-24CE-47B0-A776-F0689887434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D56B83B-280E-48A8-8DA7-DB772681248A}"/>
              </a:ext>
            </a:extLst>
          </p:cNvPr>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Sign Language Recognition System has been developed from classifying only static signs and alphabets, to the system that can successfully recognize dynamic movements that comes in continuous sequences of images. Researcher nowadays are paying more attention to make a large vocabulary for sign language recognition systems. Many researchers are developing their Sign Language Recognition System by using small vocabulary and self-made database. Large database build for Sign Language Recognition System is still not available for some of the country that involved in developing Sign Language Recognition System. The classification method of identifying the sign language is also varied from researchers. Using their own ideas and limitations for the Sign Language Recognition System, the comparison of one method to another method is still subjective. Fair and direct comparison between approaches are limited because of the variation of sign language in different countries and the difference in limitation set by each researcher. Variation of sign language in most of the country is based on their grammar and their way to present each word, such as presenting the language by word or by sentence.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44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6E760C-1579-4A11-B3E4-2D7D6C12DB2F}"/>
              </a:ext>
            </a:extLst>
          </p:cNvPr>
          <p:cNvSpPr/>
          <p:nvPr/>
        </p:nvSpPr>
        <p:spPr>
          <a:xfrm>
            <a:off x="2551654" y="2434213"/>
            <a:ext cx="7516794" cy="1569660"/>
          </a:xfrm>
          <a:prstGeom prst="rect">
            <a:avLst/>
          </a:prstGeom>
          <a:noFill/>
        </p:spPr>
        <p:txBody>
          <a:bodyPr wrap="square" lIns="91440" tIns="45720" rIns="91440" bIns="45720">
            <a:spAutoFit/>
          </a:bodyPr>
          <a:lstStyle/>
          <a:p>
            <a:pPr algn="ctr"/>
            <a:r>
              <a:rPr lang="en-US" sz="9600" b="0" cap="none" spc="0" dirty="0">
                <a:ln w="0"/>
                <a:solidFill>
                  <a:schemeClr val="tx2"/>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63156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F619-31F6-48F1-8ADA-B7C65E1C809C}"/>
              </a:ext>
            </a:extLst>
          </p:cNvPr>
          <p:cNvSpPr>
            <a:spLocks noGrp="1"/>
          </p:cNvSpPr>
          <p:nvPr>
            <p:ph type="title"/>
          </p:nvPr>
        </p:nvSpPr>
        <p:spPr/>
        <p:txBody>
          <a:bodyPr/>
          <a:lstStyle/>
          <a:p>
            <a:r>
              <a:rPr lang="en-IN" dirty="0"/>
              <a:t>WHAT IS SIGN LANGUAGE ?</a:t>
            </a:r>
          </a:p>
        </p:txBody>
      </p:sp>
      <p:sp>
        <p:nvSpPr>
          <p:cNvPr id="3" name="Content Placeholder 2">
            <a:extLst>
              <a:ext uri="{FF2B5EF4-FFF2-40B4-BE49-F238E27FC236}">
                <a16:creationId xmlns:a16="http://schemas.microsoft.com/office/drawing/2014/main" id="{E320542A-3778-46B0-8B26-CBD38E85C1E1}"/>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Wherever vocal communication is impossible, when one or more would-be communicators is deaf, sign language can be used to bridge the gap.</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any means of communication through bodily movements, especially of the hands and arms, used when spoken communication is impossible or not desirable.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many different sign languages as, British, Indian and American sign languages. British sign language (BSL) is not easily intelligible to users of American sign Language (ASL) and vice versa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77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96E2-5B9E-40E1-B537-1F7D96DB12AC}"/>
              </a:ext>
            </a:extLst>
          </p:cNvPr>
          <p:cNvSpPr>
            <a:spLocks noGrp="1"/>
          </p:cNvSpPr>
          <p:nvPr>
            <p:ph type="title"/>
          </p:nvPr>
        </p:nvSpPr>
        <p:spPr/>
        <p:txBody>
          <a:bodyPr/>
          <a:lstStyle/>
          <a:p>
            <a:r>
              <a:rPr lang="en-IN" dirty="0"/>
              <a:t>What is sign language recognition ?</a:t>
            </a:r>
          </a:p>
        </p:txBody>
      </p:sp>
      <p:sp>
        <p:nvSpPr>
          <p:cNvPr id="3" name="Content Placeholder 2">
            <a:extLst>
              <a:ext uri="{FF2B5EF4-FFF2-40B4-BE49-F238E27FC236}">
                <a16:creationId xmlns:a16="http://schemas.microsoft.com/office/drawing/2014/main" id="{36EF41BE-1CA8-4796-A5FB-6DD9AB326EE9}"/>
              </a:ext>
            </a:extLst>
          </p:cNvPr>
          <p:cNvSpPr>
            <a:spLocks noGrp="1"/>
          </p:cNvSpPr>
          <p:nvPr>
            <p:ph idx="1"/>
          </p:nvPr>
        </p:nvSpPr>
        <p:spPr/>
        <p:txBody>
          <a:bodyPr/>
          <a:lstStyle/>
          <a:p>
            <a:pPr marL="0" indent="0">
              <a:buNone/>
            </a:pPr>
            <a:r>
              <a:rPr lang="en-US" b="1" i="0" dirty="0">
                <a:solidFill>
                  <a:srgbClr val="202122"/>
                </a:solidFill>
                <a:effectLst/>
                <a:latin typeface="Times New Roman" panose="02020603050405020304" pitchFamily="18" charset="0"/>
                <a:cs typeface="Times New Roman" panose="02020603050405020304" pitchFamily="18" charset="0"/>
              </a:rPr>
              <a:t>Sign Language Recognition</a:t>
            </a:r>
            <a:r>
              <a:rPr lang="en-US" b="0" i="0" dirty="0">
                <a:solidFill>
                  <a:srgbClr val="202122"/>
                </a:solidFill>
                <a:effectLst/>
                <a:latin typeface="Times New Roman" panose="02020603050405020304" pitchFamily="18" charset="0"/>
                <a:cs typeface="Times New Roman" panose="02020603050405020304" pitchFamily="18" charset="0"/>
              </a:rPr>
              <a:t> (shortened generally as SLR) is a computational task that involves recognizing </a:t>
            </a:r>
            <a:r>
              <a:rPr lang="en-US" dirty="0">
                <a:solidFill>
                  <a:srgbClr val="202122"/>
                </a:solidFill>
                <a:latin typeface="Times New Roman" panose="02020603050405020304" pitchFamily="18" charset="0"/>
                <a:cs typeface="Times New Roman" panose="02020603050405020304" pitchFamily="18" charset="0"/>
              </a:rPr>
              <a:t>the signs and gestures shown by the user into text</a:t>
            </a:r>
            <a:r>
              <a:rPr lang="en-US" b="0" i="0" dirty="0">
                <a:solidFill>
                  <a:srgbClr val="202122"/>
                </a:solidFill>
                <a:effectLst/>
                <a:latin typeface="Times New Roman" panose="02020603050405020304" pitchFamily="18" charset="0"/>
                <a:cs typeface="Times New Roman" panose="02020603050405020304" pitchFamily="18" charset="0"/>
              </a:rPr>
              <a:t>. This is an essential problem to </a:t>
            </a:r>
            <a:r>
              <a:rPr lang="en-US" dirty="0">
                <a:solidFill>
                  <a:srgbClr val="202122"/>
                </a:solidFill>
                <a:latin typeface="Times New Roman" panose="02020603050405020304" pitchFamily="18" charset="0"/>
                <a:cs typeface="Times New Roman" panose="02020603050405020304" pitchFamily="18" charset="0"/>
              </a:rPr>
              <a:t>bridge</a:t>
            </a:r>
            <a:r>
              <a:rPr lang="en-US" b="0" i="0" dirty="0">
                <a:solidFill>
                  <a:srgbClr val="202122"/>
                </a:solidFill>
                <a:effectLst/>
                <a:latin typeface="Times New Roman" panose="02020603050405020304" pitchFamily="18" charset="0"/>
                <a:cs typeface="Times New Roman" panose="02020603050405020304" pitchFamily="18" charset="0"/>
              </a:rPr>
              <a:t> the communication gap that is faced by people with hearing impairments</a:t>
            </a:r>
            <a:r>
              <a:rPr lang="en-US" dirty="0">
                <a:solidFill>
                  <a:srgbClr val="202122"/>
                </a:solidFill>
                <a:latin typeface="Times New Roman" panose="02020603050405020304" pitchFamily="18" charset="0"/>
                <a:cs typeface="Times New Roman" panose="02020603050405020304" pitchFamily="18" charset="0"/>
              </a:rPr>
              <a:t> and the general public.</a:t>
            </a:r>
            <a:endParaRPr lang="en-US"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537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C65C-6F55-4EAB-9A70-9A1B536CB4E5}"/>
              </a:ext>
            </a:extLst>
          </p:cNvPr>
          <p:cNvSpPr>
            <a:spLocks noGrp="1"/>
          </p:cNvSpPr>
          <p:nvPr>
            <p:ph type="title"/>
          </p:nvPr>
        </p:nvSpPr>
        <p:spPr/>
        <p:txBody>
          <a:bodyPr/>
          <a:lstStyle/>
          <a:p>
            <a:r>
              <a:rPr lang="en-IN" dirty="0"/>
              <a:t>History of sign language</a:t>
            </a:r>
          </a:p>
        </p:txBody>
      </p:sp>
      <p:sp>
        <p:nvSpPr>
          <p:cNvPr id="3" name="Content Placeholder 2">
            <a:extLst>
              <a:ext uri="{FF2B5EF4-FFF2-40B4-BE49-F238E27FC236}">
                <a16:creationId xmlns:a16="http://schemas.microsoft.com/office/drawing/2014/main" id="{FEC34742-B550-4539-A768-CD9E6055B38A}"/>
              </a:ext>
            </a:extLst>
          </p:cNvPr>
          <p:cNvSpPr>
            <a:spLocks noGrp="1"/>
          </p:cNvSpPr>
          <p:nvPr>
            <p:ph idx="1"/>
          </p:nvPr>
        </p:nvSpPr>
        <p:spPr/>
        <p:txBody>
          <a:bodyPr>
            <a:normAutofit fontScale="70000" lnSpcReduction="20000"/>
          </a:bodyPr>
          <a:lstStyle/>
          <a:p>
            <a:pPr algn="l"/>
            <a:r>
              <a:rPr lang="en-US" b="0" i="0" dirty="0">
                <a:solidFill>
                  <a:srgbClr val="202122"/>
                </a:solidFill>
                <a:effectLst/>
                <a:latin typeface="Times New Roman" panose="02020603050405020304" pitchFamily="18" charset="0"/>
                <a:cs typeface="Times New Roman" panose="02020603050405020304" pitchFamily="18" charset="0"/>
              </a:rPr>
              <a:t>The recorded </a:t>
            </a:r>
            <a:r>
              <a:rPr lang="en-US" b="1" i="0" dirty="0">
                <a:solidFill>
                  <a:srgbClr val="202122"/>
                </a:solidFill>
                <a:effectLst/>
                <a:latin typeface="Times New Roman" panose="02020603050405020304" pitchFamily="18" charset="0"/>
                <a:cs typeface="Times New Roman" panose="02020603050405020304" pitchFamily="18" charset="0"/>
              </a:rPr>
              <a:t>history of sign language</a:t>
            </a:r>
            <a:r>
              <a:rPr lang="en-US" b="0" i="0" dirty="0">
                <a:solidFill>
                  <a:srgbClr val="202122"/>
                </a:solidFill>
                <a:effectLst/>
                <a:latin typeface="Times New Roman" panose="02020603050405020304" pitchFamily="18" charset="0"/>
                <a:cs typeface="Times New Roman" panose="02020603050405020304" pitchFamily="18" charset="0"/>
              </a:rPr>
              <a:t> in Western societies starts in the 17th century, as a </a:t>
            </a:r>
            <a:r>
              <a:rPr lang="en-US" dirty="0">
                <a:solidFill>
                  <a:srgbClr val="FA2B5C"/>
                </a:solidFill>
                <a:latin typeface="Times New Roman" panose="02020603050405020304" pitchFamily="18" charset="0"/>
                <a:cs typeface="Times New Roman" panose="02020603050405020304" pitchFamily="18" charset="0"/>
              </a:rPr>
              <a:t>visual </a:t>
            </a:r>
            <a:r>
              <a:rPr lang="en-US" dirty="0">
                <a:latin typeface="Times New Roman" panose="02020603050405020304" pitchFamily="18" charset="0"/>
                <a:cs typeface="Times New Roman" panose="02020603050405020304" pitchFamily="18" charset="0"/>
              </a:rPr>
              <a:t>language</a:t>
            </a:r>
            <a:r>
              <a:rPr lang="en-US" dirty="0">
                <a:solidFill>
                  <a:srgbClr val="202122"/>
                </a:solidFill>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or method of communication, although references to forms of communication using hand gestures date back as far as 5th century BC Greece. </a:t>
            </a:r>
          </a:p>
          <a:p>
            <a:pPr algn="l"/>
            <a:r>
              <a:rPr lang="en-US" dirty="0">
                <a:latin typeface="Times New Roman" panose="02020603050405020304" pitchFamily="18" charset="0"/>
                <a:cs typeface="Times New Roman" panose="02020603050405020304" pitchFamily="18" charset="0"/>
              </a:rPr>
              <a:t>Sign</a:t>
            </a:r>
            <a:r>
              <a:rPr lang="en-US" dirty="0">
                <a:solidFill>
                  <a:srgbClr val="FA2B5C"/>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language</a:t>
            </a:r>
            <a:r>
              <a:rPr lang="en-US" b="0" i="0" dirty="0">
                <a:solidFill>
                  <a:srgbClr val="202122"/>
                </a:solidFill>
                <a:effectLst/>
                <a:latin typeface="Times New Roman" panose="02020603050405020304" pitchFamily="18" charset="0"/>
                <a:cs typeface="Times New Roman" panose="02020603050405020304" pitchFamily="18" charset="0"/>
              </a:rPr>
              <a:t> is composed of a system of conventional gestures, mimic, hand signs and finger spelling, plus the use of hand positions to represent the letters of the alphabet. Signs can also represent complete ideas or phrases, not only individual words.</a:t>
            </a:r>
          </a:p>
          <a:p>
            <a:pPr algn="l"/>
            <a:r>
              <a:rPr lang="en-US" b="0" i="0" dirty="0">
                <a:solidFill>
                  <a:srgbClr val="202122"/>
                </a:solidFill>
                <a:effectLst/>
                <a:latin typeface="Times New Roman" panose="02020603050405020304" pitchFamily="18" charset="0"/>
                <a:cs typeface="Times New Roman" panose="02020603050405020304" pitchFamily="18" charset="0"/>
              </a:rPr>
              <a:t>Most sign languages are </a:t>
            </a:r>
            <a:r>
              <a:rPr lang="en-US" dirty="0">
                <a:latin typeface="Times New Roman" panose="02020603050405020304" pitchFamily="18" charset="0"/>
                <a:cs typeface="Times New Roman" panose="02020603050405020304" pitchFamily="18" charset="0"/>
              </a:rPr>
              <a:t>natural</a:t>
            </a:r>
            <a:r>
              <a:rPr lang="en-US" dirty="0">
                <a:solidFill>
                  <a:srgbClr val="FA2B5C"/>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languages</a:t>
            </a:r>
            <a:r>
              <a:rPr lang="en-US" b="0" i="0" dirty="0">
                <a:solidFill>
                  <a:srgbClr val="202122"/>
                </a:solidFill>
                <a:effectLst/>
                <a:latin typeface="Times New Roman" panose="02020603050405020304" pitchFamily="18" charset="0"/>
                <a:cs typeface="Times New Roman" panose="02020603050405020304" pitchFamily="18" charset="0"/>
              </a:rPr>
              <a:t>, different in construction from oral languages used in proximity to them, and are employed mainly by </a:t>
            </a:r>
            <a:r>
              <a:rPr lang="en-US" dirty="0">
                <a:latin typeface="Times New Roman" panose="02020603050405020304" pitchFamily="18" charset="0"/>
                <a:cs typeface="Times New Roman" panose="02020603050405020304" pitchFamily="18" charset="0"/>
              </a:rPr>
              <a:t>deaf</a:t>
            </a:r>
            <a:r>
              <a:rPr lang="en-US" b="0" i="0" dirty="0">
                <a:solidFill>
                  <a:srgbClr val="202122"/>
                </a:solidFill>
                <a:effectLst/>
                <a:latin typeface="Times New Roman" panose="02020603050405020304" pitchFamily="18" charset="0"/>
                <a:cs typeface="Times New Roman" panose="02020603050405020304" pitchFamily="18" charset="0"/>
              </a:rPr>
              <a:t> people in order to communicate. </a:t>
            </a:r>
          </a:p>
          <a:p>
            <a:pPr algn="l"/>
            <a:r>
              <a:rPr lang="en-US" b="0" i="0" dirty="0">
                <a:solidFill>
                  <a:srgbClr val="202122"/>
                </a:solidFill>
                <a:effectLst/>
                <a:latin typeface="Times New Roman" panose="02020603050405020304" pitchFamily="18" charset="0"/>
                <a:cs typeface="Times New Roman" panose="02020603050405020304" pitchFamily="18" charset="0"/>
              </a:rPr>
              <a:t>Many sign languages have developed independently throughout the world, and no first sign language can be identified. Both signed systems and manual alphabets have been found worldwide. </a:t>
            </a:r>
          </a:p>
          <a:p>
            <a:pPr algn="l"/>
            <a:r>
              <a:rPr lang="en-US" b="0" i="0" dirty="0">
                <a:solidFill>
                  <a:srgbClr val="202122"/>
                </a:solidFill>
                <a:effectLst/>
                <a:latin typeface="Times New Roman" panose="02020603050405020304" pitchFamily="18" charset="0"/>
                <a:cs typeface="Times New Roman" panose="02020603050405020304" pitchFamily="18" charset="0"/>
              </a:rPr>
              <a:t>Until the 19th century, most of what we know about historical sign languages is limited to the manual alphabets (</a:t>
            </a:r>
            <a:r>
              <a:rPr lang="en-US" dirty="0">
                <a:latin typeface="Times New Roman" panose="02020603050405020304" pitchFamily="18" charset="0"/>
                <a:cs typeface="Times New Roman" panose="02020603050405020304" pitchFamily="18" charset="0"/>
              </a:rPr>
              <a:t>fingerspelling</a:t>
            </a:r>
            <a:r>
              <a:rPr lang="en-US" b="0" i="0" dirty="0">
                <a:solidFill>
                  <a:srgbClr val="202122"/>
                </a:solidFill>
                <a:effectLst/>
                <a:latin typeface="Times New Roman" panose="02020603050405020304" pitchFamily="18" charset="0"/>
                <a:cs typeface="Times New Roman" panose="02020603050405020304" pitchFamily="18" charset="0"/>
              </a:rPr>
              <a:t> systems) that were invented to facilitate transfer of words from an oral to a sign language, rather than documentation of the sign language itself</a:t>
            </a:r>
            <a:r>
              <a:rPr lang="en-US" b="0" i="0" dirty="0">
                <a:solidFill>
                  <a:srgbClr val="202122"/>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374847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17CA-0876-4710-B6F9-135738AD39A4}"/>
              </a:ext>
            </a:extLst>
          </p:cNvPr>
          <p:cNvSpPr>
            <a:spLocks noGrp="1"/>
          </p:cNvSpPr>
          <p:nvPr>
            <p:ph type="title"/>
          </p:nvPr>
        </p:nvSpPr>
        <p:spPr/>
        <p:txBody>
          <a:bodyPr/>
          <a:lstStyle/>
          <a:p>
            <a:r>
              <a:rPr lang="en-IN" dirty="0"/>
              <a:t>Why do we need sign language recognition ?</a:t>
            </a:r>
          </a:p>
        </p:txBody>
      </p:sp>
      <p:sp>
        <p:nvSpPr>
          <p:cNvPr id="3" name="Content Placeholder 2">
            <a:extLst>
              <a:ext uri="{FF2B5EF4-FFF2-40B4-BE49-F238E27FC236}">
                <a16:creationId xmlns:a16="http://schemas.microsoft.com/office/drawing/2014/main" id="{9BAAC358-7C5F-4E8F-B270-330797CCD2F4}"/>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 language interpreters help solve the communication gap with the hearing impaired by translating sign language into spoken words and vice versa.</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Sign language recognition provides an efficient and accurate way to convert sign language into text or voice making it easier to communicate.</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for example, or enabling very young children to interact with computers (recognizing sign language), among others.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20AE-F8B7-47AA-972B-CCE462D9C421}"/>
              </a:ext>
            </a:extLst>
          </p:cNvPr>
          <p:cNvSpPr>
            <a:spLocks noGrp="1"/>
          </p:cNvSpPr>
          <p:nvPr>
            <p:ph type="title"/>
          </p:nvPr>
        </p:nvSpPr>
        <p:spPr/>
        <p:txBody>
          <a:bodyPr/>
          <a:lstStyle/>
          <a:p>
            <a:r>
              <a:rPr lang="en-US" dirty="0"/>
              <a:t>The Working of real time sign language recognition using sequences</a:t>
            </a:r>
            <a:endParaRPr lang="en-IN" dirty="0"/>
          </a:p>
        </p:txBody>
      </p:sp>
      <p:sp>
        <p:nvSpPr>
          <p:cNvPr id="3" name="Content Placeholder 2">
            <a:extLst>
              <a:ext uri="{FF2B5EF4-FFF2-40B4-BE49-F238E27FC236}">
                <a16:creationId xmlns:a16="http://schemas.microsoft.com/office/drawing/2014/main" id="{ECA4C2C1-006D-4BA4-898B-EAB996C39BCC}"/>
              </a:ext>
            </a:extLst>
          </p:cNvPr>
          <p:cNvSpPr>
            <a:spLocks noGrp="1"/>
          </p:cNvSpPr>
          <p:nvPr>
            <p:ph idx="1"/>
          </p:nvPr>
        </p:nvSpPr>
        <p:spPr/>
        <p:txBody>
          <a:bodyPr/>
          <a:lstStyle/>
          <a:p>
            <a:r>
              <a:rPr lang="en-US" dirty="0"/>
              <a:t>Extract holistic key points</a:t>
            </a:r>
          </a:p>
          <a:p>
            <a:r>
              <a:rPr lang="en-US" dirty="0"/>
              <a:t>Train an LSTM Deep Learning model</a:t>
            </a:r>
          </a:p>
          <a:p>
            <a:r>
              <a:rPr lang="en-US" dirty="0"/>
              <a:t>Make real time predictions using sequences</a:t>
            </a:r>
            <a:endParaRPr lang="en-IN" dirty="0"/>
          </a:p>
        </p:txBody>
      </p:sp>
    </p:spTree>
    <p:extLst>
      <p:ext uri="{BB962C8B-B14F-4D97-AF65-F5344CB8AC3E}">
        <p14:creationId xmlns:p14="http://schemas.microsoft.com/office/powerpoint/2010/main" val="353599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D79D-5931-4DE8-BECC-64B33CE13E9D}"/>
              </a:ext>
            </a:extLst>
          </p:cNvPr>
          <p:cNvSpPr>
            <a:spLocks noGrp="1"/>
          </p:cNvSpPr>
          <p:nvPr>
            <p:ph type="title"/>
          </p:nvPr>
        </p:nvSpPr>
        <p:spPr/>
        <p:txBody>
          <a:bodyPr/>
          <a:lstStyle/>
          <a:p>
            <a:r>
              <a:rPr lang="en-IN" dirty="0"/>
              <a:t>Required tools</a:t>
            </a:r>
          </a:p>
        </p:txBody>
      </p:sp>
      <p:sp>
        <p:nvSpPr>
          <p:cNvPr id="3" name="Content Placeholder 2">
            <a:extLst>
              <a:ext uri="{FF2B5EF4-FFF2-40B4-BE49-F238E27FC236}">
                <a16:creationId xmlns:a16="http://schemas.microsoft.com/office/drawing/2014/main" id="{953282B1-2DD8-472C-9B83-579224E01F02}"/>
              </a:ext>
            </a:extLst>
          </p:cNvPr>
          <p:cNvSpPr>
            <a:spLocks noGrp="1"/>
          </p:cNvSpPr>
          <p:nvPr>
            <p:ph idx="1"/>
          </p:nvPr>
        </p:nvSpPr>
        <p:spPr/>
        <p:txBody>
          <a:bodyPr>
            <a:normAutofit fontScale="55000" lnSpcReduction="20000"/>
          </a:bodyPr>
          <a:lstStyle/>
          <a:p>
            <a:r>
              <a:rPr lang="en-IN" dirty="0"/>
              <a:t>Python</a:t>
            </a:r>
          </a:p>
          <a:p>
            <a:r>
              <a:rPr lang="en-IN" dirty="0"/>
              <a:t>OpenCV: </a:t>
            </a:r>
            <a:r>
              <a:rPr lang="en-US" dirty="0"/>
              <a:t>OpenCV  is  an  open-source,  highly optimized  Python  library  targeted  at  tackling computer  vision  issues. It  is primarily  focused on real-time  applications  that  provide  computational efficiency  for  managing massive  volumes  of data. [ It  processes  photos  and  videos to recognize signs and gestures.</a:t>
            </a:r>
            <a:endParaRPr lang="en-IN" dirty="0"/>
          </a:p>
          <a:p>
            <a:r>
              <a:rPr lang="en-IN" dirty="0"/>
              <a:t>Mediapipe:  </a:t>
            </a:r>
            <a:r>
              <a:rPr lang="en-US" dirty="0" err="1"/>
              <a:t>MediaPipe</a:t>
            </a:r>
            <a:r>
              <a:rPr lang="en-US" dirty="0"/>
              <a:t> is a Framework for building machine learning pipelines for processing time-series data like video, audio, etc. Here we’ll be using mediapipe </a:t>
            </a:r>
            <a:r>
              <a:rPr lang="en-US" dirty="0" err="1"/>
              <a:t>holistics</a:t>
            </a:r>
            <a:r>
              <a:rPr lang="en-US" dirty="0"/>
              <a:t> which is one of the pipelines which contains optimized face, hands, and pose components which allows for holistic tracking, thus enabling the model to simultaneously detect hand and body poses along with face landmarks.</a:t>
            </a:r>
            <a:endParaRPr lang="en-IN" dirty="0"/>
          </a:p>
          <a:p>
            <a:r>
              <a:rPr lang="en-IN" dirty="0"/>
              <a:t>TensorFlow: </a:t>
            </a:r>
            <a:r>
              <a:rPr lang="en-US" dirty="0"/>
              <a:t>It  is  an  open-source artificial intelligence package that builds models using data flow  graphs.  It  enables  developers  to  build large-scale  neural  networks  with  several  layers. TensorFlow  is  mostly  used  for  classification, perception,  comprehension,  discovery,  prediction, and creation. An  open  source TensorFlow API  to  locate  objects  in an  image and identify it. </a:t>
            </a:r>
            <a:endParaRPr lang="en-IN" dirty="0"/>
          </a:p>
          <a:p>
            <a:r>
              <a:rPr lang="en-IN" dirty="0" err="1"/>
              <a:t>Sklearn</a:t>
            </a:r>
            <a:r>
              <a:rPr lang="en-IN" dirty="0"/>
              <a:t>:  </a:t>
            </a:r>
            <a:r>
              <a:rPr lang="en-US" dirty="0" err="1"/>
              <a:t>Scikit</a:t>
            </a:r>
            <a:r>
              <a:rPr lang="en-US" dirty="0"/>
              <a: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 </a:t>
            </a:r>
            <a:endParaRPr lang="en-IN" dirty="0"/>
          </a:p>
          <a:p>
            <a:r>
              <a:rPr lang="en-IN" dirty="0"/>
              <a:t>Matplotlib: </a:t>
            </a:r>
            <a:r>
              <a:rPr lang="en-US" dirty="0"/>
              <a:t>Matplotlib is a comprehensive library for creating static, animated, and interactive visualizations in Python. Matplotlib makes easy things easy and hard things possible.</a:t>
            </a:r>
            <a:endParaRPr lang="en-IN" dirty="0"/>
          </a:p>
          <a:p>
            <a:r>
              <a:rPr lang="en-IN" dirty="0" err="1"/>
              <a:t>Keras</a:t>
            </a:r>
            <a:r>
              <a:rPr lang="en-IN" dirty="0"/>
              <a:t>: </a:t>
            </a:r>
            <a:r>
              <a:rPr lang="en-IN" dirty="0" err="1"/>
              <a:t>Keras</a:t>
            </a:r>
            <a:r>
              <a:rPr lang="en-IN" dirty="0"/>
              <a:t> is used along with TensorFlow </a:t>
            </a:r>
            <a:r>
              <a:rPr lang="en-US" dirty="0"/>
              <a:t>to build a deep neural network that leverages LSTM layers to handle the sequence of keypoints.</a:t>
            </a:r>
            <a:r>
              <a:rPr lang="en-IN" dirty="0"/>
              <a:t> </a:t>
            </a:r>
          </a:p>
        </p:txBody>
      </p:sp>
    </p:spTree>
    <p:extLst>
      <p:ext uri="{BB962C8B-B14F-4D97-AF65-F5344CB8AC3E}">
        <p14:creationId xmlns:p14="http://schemas.microsoft.com/office/powerpoint/2010/main" val="342317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25B-8238-4B50-B8D5-5E94EBA54840}"/>
              </a:ext>
            </a:extLst>
          </p:cNvPr>
          <p:cNvSpPr>
            <a:spLocks noGrp="1"/>
          </p:cNvSpPr>
          <p:nvPr>
            <p:ph type="title"/>
          </p:nvPr>
        </p:nvSpPr>
        <p:spPr>
          <a:xfrm>
            <a:off x="1451579" y="804520"/>
            <a:ext cx="9603275" cy="587136"/>
          </a:xfrm>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570ACC3A-794A-44FC-B8BC-BA80E1BA14E2}"/>
              </a:ext>
            </a:extLst>
          </p:cNvPr>
          <p:cNvSpPr>
            <a:spLocks noGrp="1"/>
          </p:cNvSpPr>
          <p:nvPr>
            <p:ph idx="1"/>
          </p:nvPr>
        </p:nvSpPr>
        <p:spPr>
          <a:xfrm>
            <a:off x="1451579" y="1853514"/>
            <a:ext cx="9603275" cy="3612831"/>
          </a:xfrm>
        </p:spPr>
        <p:txBody>
          <a:bodyPr/>
          <a:lstStyle/>
          <a:p>
            <a:r>
              <a:rPr lang="en-US" dirty="0"/>
              <a:t>Collect keypoints from mediapipe holistic</a:t>
            </a:r>
          </a:p>
          <a:p>
            <a:pPr marL="0" indent="0">
              <a:buNone/>
            </a:pPr>
            <a:endParaRPr lang="en-US" dirty="0"/>
          </a:p>
          <a:p>
            <a:pPr marL="0" indent="0">
              <a:buNone/>
            </a:pPr>
            <a:endParaRPr lang="en-US" dirty="0"/>
          </a:p>
          <a:p>
            <a:r>
              <a:rPr lang="en-US" dirty="0"/>
              <a:t>Train a deep neural network with LSTM layers for sequences</a:t>
            </a:r>
          </a:p>
          <a:p>
            <a:endParaRPr lang="en-US" dirty="0"/>
          </a:p>
          <a:p>
            <a:r>
              <a:rPr lang="en-US" dirty="0"/>
              <a:t>Perform real time sign language recognition using OpenCV</a:t>
            </a:r>
          </a:p>
          <a:p>
            <a:pPr marL="0" indent="0">
              <a:buNone/>
            </a:pPr>
            <a:endParaRPr lang="en-IN" dirty="0"/>
          </a:p>
        </p:txBody>
      </p:sp>
      <p:pic>
        <p:nvPicPr>
          <p:cNvPr id="7" name="Picture 6">
            <a:extLst>
              <a:ext uri="{FF2B5EF4-FFF2-40B4-BE49-F238E27FC236}">
                <a16:creationId xmlns:a16="http://schemas.microsoft.com/office/drawing/2014/main" id="{8B48F77D-F164-46C6-8363-01D5FA24E635}"/>
              </a:ext>
            </a:extLst>
          </p:cNvPr>
          <p:cNvPicPr>
            <a:picLocks noChangeAspect="1"/>
          </p:cNvPicPr>
          <p:nvPr/>
        </p:nvPicPr>
        <p:blipFill>
          <a:blip r:embed="rId2"/>
          <a:stretch>
            <a:fillRect/>
          </a:stretch>
        </p:blipFill>
        <p:spPr>
          <a:xfrm>
            <a:off x="6438569" y="2010430"/>
            <a:ext cx="1618038" cy="1122720"/>
          </a:xfrm>
          <a:prstGeom prst="rect">
            <a:avLst/>
          </a:prstGeom>
        </p:spPr>
      </p:pic>
      <p:pic>
        <p:nvPicPr>
          <p:cNvPr id="9" name="Picture 8">
            <a:extLst>
              <a:ext uri="{FF2B5EF4-FFF2-40B4-BE49-F238E27FC236}">
                <a16:creationId xmlns:a16="http://schemas.microsoft.com/office/drawing/2014/main" id="{1569CAAE-75F5-415E-B59D-68C9DEE85A81}"/>
              </a:ext>
            </a:extLst>
          </p:cNvPr>
          <p:cNvPicPr>
            <a:picLocks noChangeAspect="1"/>
          </p:cNvPicPr>
          <p:nvPr/>
        </p:nvPicPr>
        <p:blipFill>
          <a:blip r:embed="rId3"/>
          <a:stretch>
            <a:fillRect/>
          </a:stretch>
        </p:blipFill>
        <p:spPr>
          <a:xfrm>
            <a:off x="8171074" y="3133150"/>
            <a:ext cx="2162432" cy="1215776"/>
          </a:xfrm>
          <a:prstGeom prst="rect">
            <a:avLst/>
          </a:prstGeom>
        </p:spPr>
      </p:pic>
      <p:pic>
        <p:nvPicPr>
          <p:cNvPr id="11" name="Picture 10">
            <a:extLst>
              <a:ext uri="{FF2B5EF4-FFF2-40B4-BE49-F238E27FC236}">
                <a16:creationId xmlns:a16="http://schemas.microsoft.com/office/drawing/2014/main" id="{D6B7E9C3-4A49-4E20-8E0F-E5F11645FD3B}"/>
              </a:ext>
            </a:extLst>
          </p:cNvPr>
          <p:cNvPicPr>
            <a:picLocks noChangeAspect="1"/>
          </p:cNvPicPr>
          <p:nvPr/>
        </p:nvPicPr>
        <p:blipFill>
          <a:blip r:embed="rId4"/>
          <a:stretch>
            <a:fillRect/>
          </a:stretch>
        </p:blipFill>
        <p:spPr>
          <a:xfrm>
            <a:off x="7949204" y="4493282"/>
            <a:ext cx="1973272" cy="1560198"/>
          </a:xfrm>
          <a:prstGeom prst="rect">
            <a:avLst/>
          </a:prstGeom>
        </p:spPr>
      </p:pic>
    </p:spTree>
    <p:extLst>
      <p:ext uri="{BB962C8B-B14F-4D97-AF65-F5344CB8AC3E}">
        <p14:creationId xmlns:p14="http://schemas.microsoft.com/office/powerpoint/2010/main" val="238460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F340-4D9E-4353-9479-786CF6D3C6AD}"/>
              </a:ext>
            </a:extLst>
          </p:cNvPr>
          <p:cNvSpPr>
            <a:spLocks noGrp="1"/>
          </p:cNvSpPr>
          <p:nvPr>
            <p:ph type="title"/>
          </p:nvPr>
        </p:nvSpPr>
        <p:spPr/>
        <p:txBody>
          <a:bodyPr/>
          <a:lstStyle/>
          <a:p>
            <a:r>
              <a:rPr lang="en-US" dirty="0"/>
              <a:t>S</a:t>
            </a:r>
            <a:r>
              <a:rPr lang="en-IN" dirty="0" err="1"/>
              <a:t>tep</a:t>
            </a:r>
            <a:r>
              <a:rPr lang="en-IN" dirty="0"/>
              <a:t> by step working of sign language recognition</a:t>
            </a:r>
          </a:p>
        </p:txBody>
      </p:sp>
      <p:sp>
        <p:nvSpPr>
          <p:cNvPr id="3" name="Content Placeholder 2">
            <a:extLst>
              <a:ext uri="{FF2B5EF4-FFF2-40B4-BE49-F238E27FC236}">
                <a16:creationId xmlns:a16="http://schemas.microsoft.com/office/drawing/2014/main" id="{9C1CBF8D-9B2C-4111-8BE9-D80D6F7D5B9C}"/>
              </a:ext>
            </a:extLst>
          </p:cNvPr>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Installing and importing dependencies : Here we do install all the required tools</a:t>
            </a:r>
            <a:r>
              <a:rPr lang="en-US" dirty="0">
                <a:solidFill>
                  <a:srgbClr val="202124"/>
                </a:solidFill>
                <a:latin typeface="Times New Roman" panose="02020603050405020304" pitchFamily="18" charset="0"/>
                <a:cs typeface="Times New Roman" panose="02020603050405020304" pitchFamily="18" charset="0"/>
              </a:rPr>
              <a:t> i.e. TensorFlow, OpenCV, mediapipe, sklearn, matplotlib and import dependencies of NumPy, os, time and pyplot from matplotlib.</a:t>
            </a:r>
            <a:endParaRPr lang="en-US" b="0" i="0" dirty="0">
              <a:solidFill>
                <a:srgbClr val="202124"/>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Keypoints using mediapipe holistic: Using mediapipe python framework we detect Hand, Face, and Pose Landmarks.</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Extract Keypoints: We now extract all the keypoints detected using mediapipe holistic which are in return used for training and building our LSTM DL model.</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Setup folders for data collection: Here we create folders to export the data to be stored as NumPy arrays.</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Collect Keypoint sequences: We collect the sequences for training and testing the model.</a:t>
            </a:r>
          </a:p>
          <a:p>
            <a:pPr>
              <a:buFont typeface="Wingdings" panose="05000000000000000000" pitchFamily="2" charset="2"/>
              <a:buChar char="Ø"/>
            </a:pPr>
            <a:r>
              <a:rPr lang="en-US" dirty="0">
                <a:solidFill>
                  <a:srgbClr val="202124"/>
                </a:solidFill>
                <a:latin typeface="Times New Roman" panose="02020603050405020304" pitchFamily="18" charset="0"/>
                <a:cs typeface="Times New Roman" panose="02020603050405020304" pitchFamily="18" charset="0"/>
              </a:rPr>
              <a:t>Preprocess data and create labels: Here we preprocess the data, create labels and features to the collections which would be of help to detect the sign in real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3381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492</TotalTime>
  <Words>1397</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Gill Sans MT</vt:lpstr>
      <vt:lpstr>Times New Roman</vt:lpstr>
      <vt:lpstr>Wingdings</vt:lpstr>
      <vt:lpstr>Gallery</vt:lpstr>
      <vt:lpstr>SIGN LANGUAGE RECOGNITION</vt:lpstr>
      <vt:lpstr>WHAT IS SIGN LANGUAGE ?</vt:lpstr>
      <vt:lpstr>What is sign language recognition ?</vt:lpstr>
      <vt:lpstr>History of sign language</vt:lpstr>
      <vt:lpstr>Why do we need sign language recognition ?</vt:lpstr>
      <vt:lpstr>The Working of real time sign language recognition using sequences</vt:lpstr>
      <vt:lpstr>Required tools</vt:lpstr>
      <vt:lpstr>How it works</vt:lpstr>
      <vt:lpstr>Step by step working of sign language recognition</vt:lpstr>
      <vt:lpstr>PowerPoint Presentation</vt:lpstr>
      <vt:lpstr>applications</vt:lpstr>
      <vt:lpstr>limitations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dc:title>
  <dc:creator>Asritha Diddi</dc:creator>
  <cp:lastModifiedBy>BUELA</cp:lastModifiedBy>
  <cp:revision>22</cp:revision>
  <dcterms:created xsi:type="dcterms:W3CDTF">2022-04-18T06:22:23Z</dcterms:created>
  <dcterms:modified xsi:type="dcterms:W3CDTF">2022-04-19T10:34:42Z</dcterms:modified>
</cp:coreProperties>
</file>