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298" r:id="rId2"/>
    <p:sldId id="309" r:id="rId3"/>
    <p:sldId id="305" r:id="rId4"/>
    <p:sldId id="311" r:id="rId5"/>
    <p:sldId id="312" r:id="rId6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9112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17477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A390E469-4D49-4797-9BB7-5A408048F2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1788" y="617538"/>
            <a:ext cx="2081212" cy="57832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38150" y="617538"/>
            <a:ext cx="6091238" cy="57832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15CD9C14-407C-4695-AB6C-4BE069D765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5026EE3-997A-4D6D-8437-828DE202B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2692DF8F-C9E1-42A1-84FA-A39D0BE663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3E9AB8A-FB6B-4013-B598-FEC8EEC40A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FA09D1A3-4CB7-4AAA-9408-5FBECA18AD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BDD16428-8B01-40EE-88EF-D88DDA42E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407F9C4F-48AA-4AF4-AFA0-377B2B5960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F5889C5F-5D31-4461-95D3-DDB466E798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06F7CF0-73FD-42FB-A3F4-E99655E428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png"/><Relationship Id="rId16" Type="http://schemas.openxmlformats.org/officeDocument/2006/relationships/oleObject" Target="../embeddings/oleObject2.bin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2"/>
          <p:cNvGrpSpPr>
            <a:grpSpLocks/>
          </p:cNvGrpSpPr>
          <p:nvPr/>
        </p:nvGrpSpPr>
        <p:grpSpPr bwMode="auto">
          <a:xfrm>
            <a:off x="127000" y="471488"/>
            <a:ext cx="8542338" cy="1052512"/>
            <a:chOff x="80" y="624"/>
            <a:chExt cx="5381" cy="663"/>
          </a:xfrm>
        </p:grpSpPr>
        <p:sp>
          <p:nvSpPr>
            <p:cNvPr id="117763" name="Rectangle 3"/>
            <p:cNvSpPr>
              <a:spLocks noChangeArrowheads="1"/>
            </p:cNvSpPr>
            <p:nvPr userDrawn="1"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4" name="Rectangle 4"/>
            <p:cNvSpPr>
              <a:spLocks noChangeArrowheads="1"/>
            </p:cNvSpPr>
            <p:nvPr userDrawn="1"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5" name="Rectangle 5"/>
            <p:cNvSpPr>
              <a:spLocks noChangeArrowheads="1"/>
            </p:cNvSpPr>
            <p:nvPr userDrawn="1"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 userDrawn="1"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7" name="Rectangle 7"/>
            <p:cNvSpPr>
              <a:spLocks noChangeArrowheads="1"/>
            </p:cNvSpPr>
            <p:nvPr userDrawn="1"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8" name="Rectangle 8"/>
            <p:cNvSpPr>
              <a:spLocks noChangeArrowheads="1"/>
            </p:cNvSpPr>
            <p:nvPr userDrawn="1"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9" name="Rectangle 9"/>
            <p:cNvSpPr>
              <a:spLocks noChangeArrowheads="1"/>
            </p:cNvSpPr>
            <p:nvPr userDrawn="1"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</p:grp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en-US" altLang="ko-KR" sz="1400" b="1" dirty="0">
                <a:latin typeface="휴먼각진옛체" charset="-127"/>
                <a:ea typeface="휴먼각진옛체" charset="-127"/>
              </a:rPr>
              <a:t>C </a:t>
            </a: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프로그래밍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 b="1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1 - </a:t>
            </a:r>
            <a:fld id="{ED0333A3-183A-4B6E-B33A-260027207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026" name="Object 1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PhotoFinish Picture" r:id="rId14" imgW="4577223" imgH="4203647" progId="">
                  <p:embed/>
                </p:oleObj>
              </mc:Choice>
              <mc:Fallback>
                <p:oleObj name="PhotoFinish Picture" r:id="rId14" imgW="4577223" imgH="4203647" progId="">
                  <p:embed/>
                  <p:pic>
                    <p:nvPicPr>
                      <p:cNvPr id="0" name="Picture 3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/>
          </p:cNvGraphicFramePr>
          <p:nvPr/>
        </p:nvGraphicFramePr>
        <p:xfrm>
          <a:off x="8029575" y="6632575"/>
          <a:ext cx="11017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PhotoFinish Picture" r:id="rId16" imgW="6503769" imgH="1157175" progId="">
                  <p:embed/>
                </p:oleObj>
              </mc:Choice>
              <mc:Fallback>
                <p:oleObj name="PhotoFinish Picture" r:id="rId16" imgW="6503769" imgH="1157175" progId="">
                  <p:embed/>
                  <p:pic>
                    <p:nvPicPr>
                      <p:cNvPr id="0" name="Picture 37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6632575"/>
                        <a:ext cx="110172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803275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16681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1435100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6" Type="http://schemas.openxmlformats.org/officeDocument/2006/relationships/hyperlink" Target="mailto:jungsung@sogang.ac.kr" TargetMode="External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2013cprogramming0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3200" dirty="0" smtClean="0"/>
              <a:t>C</a:t>
            </a:r>
            <a:r>
              <a:rPr lang="ko-KR" altLang="en-US" sz="3200" dirty="0" smtClean="0"/>
              <a:t>프로그래밍 </a:t>
            </a:r>
            <a:r>
              <a:rPr lang="en-US" altLang="ko-KR" sz="3200" dirty="0" smtClean="0"/>
              <a:t>(CSE2035)</a:t>
            </a:r>
            <a:br>
              <a:rPr lang="en-US" altLang="ko-KR" sz="3200" dirty="0" smtClean="0"/>
            </a:br>
            <a:r>
              <a:rPr lang="en-US" altLang="ko-KR" sz="3200" dirty="0" smtClean="0"/>
              <a:t>(Chap1. Pointers)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15716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 eaLnBrk="0" latinLnBrk="0" hangingPunct="0"/>
            <a:r>
              <a:rPr lang="en-US" altLang="ko-KR" sz="1400" b="1">
                <a:latin typeface="휴먼각진옛체"/>
                <a:ea typeface="휴먼각진옛체"/>
                <a:cs typeface="휴먼각진옛체"/>
              </a:rPr>
              <a:t>C </a:t>
            </a:r>
            <a:r>
              <a:rPr lang="ko-KR" altLang="en-US" sz="1400" b="1" dirty="0" smtClean="0">
                <a:latin typeface="휴먼각진옛체"/>
                <a:ea typeface="휴먼각진옛체"/>
                <a:cs typeface="휴먼각진옛체"/>
              </a:rPr>
              <a:t>프로그래밍</a:t>
            </a:r>
            <a:endParaRPr lang="ko-KR" altLang="en-US" sz="1400" b="1" dirty="0">
              <a:latin typeface="휴먼각진옛체"/>
              <a:ea typeface="휴먼각진옛체"/>
              <a:cs typeface="휴먼각진옛체"/>
            </a:endParaRP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Picture 2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Sungwon</a:t>
            </a:r>
            <a:r>
              <a:rPr lang="en-US" altLang="ko-KR" dirty="0" smtClean="0"/>
              <a:t> Jung, Ph.D.</a:t>
            </a:r>
            <a:endParaRPr lang="en-US" altLang="ko-KR" dirty="0" smtClean="0">
              <a:ea typeface="바탕체" pitchFamily="17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바탕체" pitchFamily="17" charset="-127"/>
            </a:endParaRPr>
          </a:p>
          <a:p>
            <a:r>
              <a:rPr lang="en-US" altLang="ko-KR" sz="1600" dirty="0" smtClean="0"/>
              <a:t>Dept. of Computer Science and Engineering</a:t>
            </a:r>
          </a:p>
          <a:p>
            <a:r>
              <a:rPr lang="en-US" altLang="ko-KR" sz="1600" dirty="0" err="1" smtClean="0"/>
              <a:t>Sogang</a:t>
            </a:r>
            <a:r>
              <a:rPr lang="en-US" altLang="ko-KR" sz="1600" dirty="0" smtClean="0"/>
              <a:t> University</a:t>
            </a:r>
          </a:p>
          <a:p>
            <a:r>
              <a:rPr lang="en-US" altLang="ko-KR" sz="1600" dirty="0" smtClean="0"/>
              <a:t>Seoul, Korea</a:t>
            </a:r>
          </a:p>
          <a:p>
            <a:r>
              <a:rPr lang="en-US" altLang="ko-KR" sz="1600" dirty="0" smtClean="0"/>
              <a:t>Tel: +82-2-705-8930</a:t>
            </a:r>
          </a:p>
          <a:p>
            <a:r>
              <a:rPr lang="en-US" altLang="ko-KR" sz="1600" dirty="0" smtClean="0"/>
              <a:t>Email : </a:t>
            </a:r>
            <a:r>
              <a:rPr lang="en-US" altLang="ko-KR" sz="1600" dirty="0" smtClean="0">
                <a:hlinkClick r:id="rId6"/>
              </a:rPr>
              <a:t>jungsung@sogang.ac.kr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BDD16428-8B01-40EE-88EF-D88DDA42E3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8388424" cy="440120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제출 메일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2015cprogramming02</a:t>
            </a:r>
            <a:r>
              <a:rPr lang="en-US" altLang="ko-KR" sz="20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@gmail.com</a:t>
            </a:r>
            <a:endParaRPr lang="en-US" altLang="ko-KR" sz="2000" u="sng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메일 제목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1]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1]20141234_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첨부 파일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1]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.zip 	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       (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각 소스 파일은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실습주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_p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문제번호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.c)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예를들어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의 문제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번 소스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cp1_20151234_p2.c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제출 기한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당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수업 종료 시 까지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      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 시간 안에 제출 못할 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날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24:00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까지 제출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담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당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멘토들에게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실습결과를 확인 받은 후 제출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그렇지 않은 경우 불인정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COPY 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1</a:t>
            </a:r>
            <a:r>
              <a:rPr lang="en-US" altLang="ko-KR" dirty="0" smtClean="0"/>
              <a:t>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324850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두 정수를 입력받아 첫째 줄에 최소값과 최대값을 출력하고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두번째 줄에 최소값과 최대값이 저장된 주소값을 출력한다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요구사항</a:t>
            </a:r>
            <a:endParaRPr lang="en-US" altLang="ko-KR" sz="2000" dirty="0"/>
          </a:p>
          <a:p>
            <a:pPr marL="800100" eaLnBrk="1" hangingPunct="1">
              <a:spcBef>
                <a:spcPct val="0"/>
              </a:spcBef>
              <a:buFontTx/>
              <a:buChar char="-"/>
            </a:pPr>
            <a:r>
              <a:rPr lang="ko-KR" altLang="en-US" sz="2000" dirty="0" smtClean="0"/>
              <a:t>오른쪽의 변수들만 선언한다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전부 사용할 필요는 없다</a:t>
            </a:r>
            <a:r>
              <a:rPr lang="en-US" altLang="ko-KR" sz="2000" dirty="0" smtClean="0"/>
              <a:t>.)</a:t>
            </a:r>
          </a:p>
          <a:p>
            <a:pPr marL="800100" eaLnBrk="1" hangingPunct="1">
              <a:spcBef>
                <a:spcPct val="0"/>
              </a:spcBef>
              <a:buFontTx/>
              <a:buChar char="-"/>
            </a:pPr>
            <a:r>
              <a:rPr lang="ko-KR" altLang="en-US" sz="2000" dirty="0" smtClean="0"/>
              <a:t>입력은 정수형 변수로 입력받지만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이후 모든 연산은 정수형 포인터만을 이용한다</a:t>
            </a:r>
            <a:r>
              <a:rPr lang="en-US" altLang="ko-KR" sz="2000" dirty="0" smtClean="0"/>
              <a:t>.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sz="2000" i="1" dirty="0" smtClean="0"/>
              <a:t>Example</a:t>
            </a:r>
            <a:endParaRPr lang="en-US" altLang="ko-KR" i="1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3</a:t>
            </a:fld>
            <a:endParaRPr lang="en-US" altLang="ko-KR" dirty="0"/>
          </a:p>
        </p:txBody>
      </p:sp>
      <p:pic>
        <p:nvPicPr>
          <p:cNvPr id="3" name="Picture 2" descr="스크린샷 2015-09-01 오후 10.13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780928"/>
            <a:ext cx="2349500" cy="533400"/>
          </a:xfrm>
          <a:prstGeom prst="rect">
            <a:avLst/>
          </a:prstGeom>
        </p:spPr>
      </p:pic>
      <p:pic>
        <p:nvPicPr>
          <p:cNvPr id="2" name="Picture 1" descr="스크린샷 2015-09-02 오후 12.17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437112"/>
            <a:ext cx="5791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1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2</a:t>
            </a:r>
            <a:r>
              <a:rPr lang="en-US" altLang="ko-KR" dirty="0" smtClean="0"/>
              <a:t>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324850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네 실수 </a:t>
            </a:r>
            <a:r>
              <a:rPr lang="en-US" altLang="ko-KR" sz="2000" dirty="0" smtClean="0"/>
              <a:t>a, b,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c, d</a:t>
            </a:r>
            <a:r>
              <a:rPr lang="ko-KR" altLang="en-US" sz="2000" dirty="0" smtClean="0"/>
              <a:t>가 입력으로 주어졌을때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y = a*x + b, y = c*x + d</a:t>
            </a:r>
            <a:r>
              <a:rPr lang="ko-KR" altLang="en-US" sz="2000" dirty="0" smtClean="0"/>
              <a:t> 이 두 직선이 한 점에서 만나는지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만나지 않는지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무수히 많은 점에서 만나는지 결정하라</a:t>
            </a:r>
            <a:r>
              <a:rPr lang="en-US" altLang="ko-KR" sz="2000" dirty="0" smtClean="0"/>
              <a:t>.</a:t>
            </a:r>
          </a:p>
          <a:p>
            <a:pPr marL="800100" eaLnBrk="1" hangingPunct="1">
              <a:spcBef>
                <a:spcPct val="0"/>
              </a:spcBef>
              <a:buFontTx/>
              <a:buChar char="-"/>
            </a:pPr>
            <a:r>
              <a:rPr lang="ko-KR" altLang="en-US" sz="2000" dirty="0" smtClean="0"/>
              <a:t>오른쪽의 변수들만 선언한다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전부 사용할 필요는 없다</a:t>
            </a:r>
            <a:r>
              <a:rPr lang="en-US" altLang="ko-KR" sz="2000" dirty="0" smtClean="0"/>
              <a:t>.)</a:t>
            </a:r>
          </a:p>
          <a:p>
            <a:pPr marL="800100" eaLnBrk="1" hangingPunct="1">
              <a:spcBef>
                <a:spcPct val="0"/>
              </a:spcBef>
              <a:buFontTx/>
              <a:buChar char="-"/>
            </a:pPr>
            <a:r>
              <a:rPr lang="ko-KR" altLang="en-US" sz="2000" dirty="0" smtClean="0"/>
              <a:t>입력은 실수형 변수로 입력받지만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이후 모든 연산은 실수형 포인터만을 이용한다</a:t>
            </a:r>
            <a:r>
              <a:rPr lang="en-US" altLang="ko-KR" sz="2000" dirty="0" smtClean="0"/>
              <a:t>.</a:t>
            </a:r>
          </a:p>
          <a:p>
            <a:pPr marL="800100" eaLnBrk="1" hangingPunct="1">
              <a:spcBef>
                <a:spcPct val="0"/>
              </a:spcBef>
              <a:buFontTx/>
              <a:buChar char="-"/>
            </a:pPr>
            <a:r>
              <a:rPr lang="ko-KR" altLang="en-US" sz="2000" dirty="0" smtClean="0"/>
              <a:t>한 점은 </a:t>
            </a:r>
            <a:r>
              <a:rPr lang="ko-KR" altLang="ko-KR" sz="2000" dirty="0" smtClean="0"/>
              <a:t>1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만나지 않으면 </a:t>
            </a:r>
            <a:r>
              <a:rPr lang="en-US" altLang="ko-KR" sz="2000" dirty="0" smtClean="0"/>
              <a:t>0,</a:t>
            </a:r>
            <a:r>
              <a:rPr lang="ko-KR" altLang="en-US" sz="2000" dirty="0" smtClean="0"/>
              <a:t> 무수히 많으면 </a:t>
            </a:r>
            <a:r>
              <a:rPr lang="en-US" altLang="ko-KR" sz="2000" dirty="0" err="1" smtClean="0"/>
              <a:t>oo</a:t>
            </a:r>
            <a:r>
              <a:rPr lang="ko-KR" altLang="en-US" sz="2000" dirty="0" smtClean="0"/>
              <a:t> 를 출력한다</a:t>
            </a:r>
            <a:r>
              <a:rPr lang="en-US" altLang="ko-KR" sz="2000" dirty="0" smtClean="0"/>
              <a:t>.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sz="2000" i="1" dirty="0" smtClean="0"/>
              <a:t>Example</a:t>
            </a:r>
            <a:endParaRPr lang="en-US" altLang="ko-KR" i="1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4</a:t>
            </a:fld>
            <a:endParaRPr lang="en-US" altLang="ko-KR" dirty="0"/>
          </a:p>
        </p:txBody>
      </p:sp>
      <p:pic>
        <p:nvPicPr>
          <p:cNvPr id="2" name="Picture 1" descr="스크린샷 2015-09-01 오후 10.42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708920"/>
            <a:ext cx="2959100" cy="520700"/>
          </a:xfrm>
          <a:prstGeom prst="rect">
            <a:avLst/>
          </a:prstGeom>
        </p:spPr>
      </p:pic>
      <p:pic>
        <p:nvPicPr>
          <p:cNvPr id="4" name="Picture 3" descr="스크린샷 2015-09-01 오후 10.44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509120"/>
            <a:ext cx="60452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3</a:t>
            </a:r>
            <a:r>
              <a:rPr lang="en-US" altLang="ko-KR" dirty="0" smtClean="0"/>
              <a:t>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324850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차원의 두 점 </a:t>
            </a:r>
            <a:r>
              <a:rPr lang="en-US" altLang="ko-KR" sz="2000" dirty="0" smtClean="0"/>
              <a:t>(a, b),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 (c, d)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입력받아 유클리드 거리를 출력한다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단 </a:t>
            </a:r>
            <a:r>
              <a:rPr lang="en-US" altLang="ko-KR" sz="2000" dirty="0" smtClean="0"/>
              <a:t>a,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b,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</a:t>
            </a:r>
            <a:r>
              <a:rPr lang="ko-KR" altLang="en-US" sz="2000" dirty="0" smtClean="0"/>
              <a:t> 는 실수</a:t>
            </a:r>
            <a:r>
              <a:rPr lang="en-US" altLang="ko-KR" sz="2000" dirty="0" smtClean="0"/>
              <a:t>)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800100" eaLnBrk="1" hangingPunct="1">
              <a:spcBef>
                <a:spcPct val="0"/>
              </a:spcBef>
              <a:buFontTx/>
              <a:buChar char="-"/>
            </a:pPr>
            <a:r>
              <a:rPr lang="ko-KR" altLang="en-US" sz="2000" dirty="0" smtClean="0"/>
              <a:t>오른쪽의 </a:t>
            </a:r>
            <a:r>
              <a:rPr lang="ko-KR" altLang="en-US" sz="2000" dirty="0"/>
              <a:t>변수들만 선언한다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전부 사용할 필요는 없다</a:t>
            </a:r>
            <a:r>
              <a:rPr lang="en-US" altLang="ko-KR" sz="2000" dirty="0"/>
              <a:t>.)</a:t>
            </a:r>
          </a:p>
          <a:p>
            <a:pPr marL="800100" eaLnBrk="1" hangingPunct="1">
              <a:spcBef>
                <a:spcPct val="0"/>
              </a:spcBef>
              <a:buFontTx/>
              <a:buChar char="-"/>
            </a:pPr>
            <a:r>
              <a:rPr lang="ko-KR" altLang="en-US" sz="2000" dirty="0"/>
              <a:t>입력은 실수형 변수로 입력받지만</a:t>
            </a:r>
            <a:r>
              <a:rPr lang="en-US" altLang="ko-KR" sz="2000" dirty="0"/>
              <a:t>,</a:t>
            </a:r>
            <a:r>
              <a:rPr lang="ko-KR" altLang="en-US" sz="2000" dirty="0"/>
              <a:t> 이후 모든 연산은 실수형 포인터만을 이용한다</a:t>
            </a:r>
            <a:r>
              <a:rPr lang="en-US" altLang="ko-KR" sz="2000" dirty="0"/>
              <a:t>.</a:t>
            </a:r>
          </a:p>
          <a:p>
            <a:pPr marL="800100" eaLnBrk="1" hangingPunct="1">
              <a:spcBef>
                <a:spcPct val="0"/>
              </a:spcBef>
              <a:buFontTx/>
              <a:buChar char="-"/>
            </a:pPr>
            <a:r>
              <a:rPr lang="en-US" altLang="ko-KR" sz="2000" dirty="0" err="1" smtClean="0"/>
              <a:t>sqrt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는 </a:t>
            </a:r>
            <a:r>
              <a:rPr lang="en-US" altLang="ko-KR" sz="2000" dirty="0" err="1" smtClean="0"/>
              <a:t>math.h</a:t>
            </a:r>
            <a:r>
              <a:rPr lang="ko-KR" altLang="en-US" sz="2000" dirty="0" smtClean="0"/>
              <a:t> 헤더파일에 존재한다</a:t>
            </a:r>
            <a:r>
              <a:rPr lang="en-US" altLang="ko-KR" sz="2000" dirty="0" smtClean="0"/>
              <a:t>.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sz="2000" i="1" dirty="0" smtClean="0"/>
              <a:t>Example</a:t>
            </a:r>
            <a:endParaRPr lang="en-US" altLang="ko-KR" i="1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5</a:t>
            </a:fld>
            <a:endParaRPr lang="en-US" altLang="ko-KR" dirty="0"/>
          </a:p>
        </p:txBody>
      </p:sp>
      <p:pic>
        <p:nvPicPr>
          <p:cNvPr id="3" name="Picture 2" descr="스크린샷 2015-09-01 오후 10.51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348880"/>
            <a:ext cx="3606800" cy="431800"/>
          </a:xfrm>
          <a:prstGeom prst="rect">
            <a:avLst/>
          </a:prstGeom>
        </p:spPr>
      </p:pic>
      <p:pic>
        <p:nvPicPr>
          <p:cNvPr id="5" name="Picture 4" descr="스크린샷 2015-09-01 오후 11.03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852936"/>
            <a:ext cx="3022600" cy="533400"/>
          </a:xfrm>
          <a:prstGeom prst="rect">
            <a:avLst/>
          </a:prstGeom>
        </p:spPr>
      </p:pic>
      <p:pic>
        <p:nvPicPr>
          <p:cNvPr id="6" name="Picture 5" descr="스크린샷 2015-09-01 오후 11.03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869160"/>
            <a:ext cx="6070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00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02">
  <a:themeElements>
    <a:clrScheme name="chapter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ter02">
      <a:majorFont>
        <a:latin typeface="Tahoma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/>
      <a:bodyPr wrap="square" rtlCol="0">
        <a:spAutoFit/>
      </a:bodyPr>
      <a:lstStyle>
        <a:defPPr marL="0">
          <a:defRPr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>
    <a:extraClrScheme>
      <a:clrScheme name="chapter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5336</TotalTime>
  <Pages>3</Pages>
  <Words>183</Words>
  <Application>Microsoft Macintosh PowerPoint</Application>
  <PresentationFormat>On-screen Show (4:3)</PresentationFormat>
  <Paragraphs>48</Paragraphs>
  <Slides>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chapter02</vt:lpstr>
      <vt:lpstr>PhotoFinish Picture</vt:lpstr>
      <vt:lpstr>C프로그래밍 (CSE2035) (Chap1. Pointers)</vt:lpstr>
      <vt:lpstr>제출 형식</vt:lpstr>
      <vt:lpstr>Practice 1.</vt:lpstr>
      <vt:lpstr>Practice 2.</vt:lpstr>
      <vt:lpstr>Practice 3.</vt:lpstr>
    </vt:vector>
  </TitlesOfParts>
  <Company>서강대학교 컴퓨터학과 모바일컴퓨팅 시스템 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상근 김</cp:lastModifiedBy>
  <cp:revision>463</cp:revision>
  <cp:lastPrinted>1997-04-03T01:49:54Z</cp:lastPrinted>
  <dcterms:created xsi:type="dcterms:W3CDTF">1996-06-27T04:55:18Z</dcterms:created>
  <dcterms:modified xsi:type="dcterms:W3CDTF">2015-09-02T03:18:06Z</dcterms:modified>
</cp:coreProperties>
</file>