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298" r:id="rId2"/>
    <p:sldId id="313" r:id="rId3"/>
    <p:sldId id="315" r:id="rId4"/>
    <p:sldId id="316" r:id="rId5"/>
    <p:sldId id="323" r:id="rId6"/>
    <p:sldId id="327" r:id="rId7"/>
    <p:sldId id="321" r:id="rId8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47"/>
    <a:srgbClr val="99CCFF"/>
    <a:srgbClr val="CCECFF"/>
    <a:srgbClr val="FF9933"/>
    <a:srgbClr val="DADADA"/>
    <a:srgbClr val="FFA2A1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95" d="100"/>
          <a:sy n="95" d="100"/>
        </p:scale>
        <p:origin x="-1456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fld id="{2A78A08D-B73A-445E-8F64-48E78BC492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24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84D5164-7639-4140-B496-A054598DBC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458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9112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5D0FB-8AD0-4E75-9F7C-8C4DDCD6DB5C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59338"/>
            <a:ext cx="5203825" cy="460692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91716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4" name="Rectangle 18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wrap="square" lIns="91440" tIns="45720" rIns="91440" bIns="45720" anchor="b"/>
          <a:lstStyle>
            <a:lvl1pPr defTabSz="914400" eaLnBrk="1" latinLnBrk="1" hangingPunct="1">
              <a:defRPr kumimoji="0" sz="1400" b="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fld id="{32A6A4CB-6446-4B21-A4E1-AF543A0BEA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A390E469-4D49-4797-9BB7-5A408048F2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1788" y="617538"/>
            <a:ext cx="2081212" cy="57832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38150" y="617538"/>
            <a:ext cx="6091238" cy="57832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15CD9C14-407C-4695-AB6C-4BE069D765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ts val="2500"/>
              </a:lnSpc>
              <a:spcBef>
                <a:spcPts val="0"/>
              </a:spcBef>
              <a:defRPr/>
            </a:lvl2pPr>
            <a:lvl3pPr>
              <a:lnSpc>
                <a:spcPts val="2500"/>
              </a:lnSpc>
              <a:spcBef>
                <a:spcPts val="0"/>
              </a:spcBef>
              <a:defRPr/>
            </a:lvl3pPr>
            <a:lvl4pPr>
              <a:lnSpc>
                <a:spcPts val="2500"/>
              </a:lnSpc>
              <a:spcBef>
                <a:spcPts val="0"/>
              </a:spcBef>
              <a:defRPr/>
            </a:lvl4pPr>
            <a:lvl5pPr>
              <a:lnSpc>
                <a:spcPts val="25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5026EE3-997A-4D6D-8437-828DE202B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2692DF8F-C9E1-42A1-84FA-A39D0BE663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3E9AB8A-FB6B-4013-B598-FEC8EEC40A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FA09D1A3-4CB7-4AAA-9408-5FBECA18AD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BDD16428-8B01-40EE-88EF-D88DDA42E3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407F9C4F-48AA-4AF4-AFA0-377B2B5960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F5889C5F-5D31-4461-95D3-DDB466E798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06F7CF0-73FD-42FB-A3F4-E99655E428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png"/><Relationship Id="rId16" Type="http://schemas.openxmlformats.org/officeDocument/2006/relationships/oleObject" Target="../embeddings/oleObject2.bin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2"/>
          <p:cNvGrpSpPr>
            <a:grpSpLocks/>
          </p:cNvGrpSpPr>
          <p:nvPr/>
        </p:nvGrpSpPr>
        <p:grpSpPr bwMode="auto">
          <a:xfrm>
            <a:off x="127000" y="471488"/>
            <a:ext cx="8542338" cy="1052512"/>
            <a:chOff x="80" y="624"/>
            <a:chExt cx="5381" cy="663"/>
          </a:xfrm>
        </p:grpSpPr>
        <p:sp>
          <p:nvSpPr>
            <p:cNvPr id="117763" name="Rectangle 3"/>
            <p:cNvSpPr>
              <a:spLocks noChangeArrowheads="1"/>
            </p:cNvSpPr>
            <p:nvPr userDrawn="1"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4" name="Rectangle 4"/>
            <p:cNvSpPr>
              <a:spLocks noChangeArrowheads="1"/>
            </p:cNvSpPr>
            <p:nvPr userDrawn="1"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5" name="Rectangle 5"/>
            <p:cNvSpPr>
              <a:spLocks noChangeArrowheads="1"/>
            </p:cNvSpPr>
            <p:nvPr userDrawn="1"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6" name="Rectangle 6"/>
            <p:cNvSpPr>
              <a:spLocks noChangeArrowheads="1"/>
            </p:cNvSpPr>
            <p:nvPr userDrawn="1"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7" name="Rectangle 7"/>
            <p:cNvSpPr>
              <a:spLocks noChangeArrowheads="1"/>
            </p:cNvSpPr>
            <p:nvPr userDrawn="1"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8" name="Rectangle 8"/>
            <p:cNvSpPr>
              <a:spLocks noChangeArrowheads="1"/>
            </p:cNvSpPr>
            <p:nvPr userDrawn="1"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9" name="Rectangle 9"/>
            <p:cNvSpPr>
              <a:spLocks noChangeArrowheads="1"/>
            </p:cNvSpPr>
            <p:nvPr userDrawn="1"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</p:grp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612062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6002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en-US" altLang="ko-KR" sz="1400" b="1" dirty="0">
                <a:latin typeface="휴먼각진옛체" charset="-127"/>
                <a:ea typeface="휴먼각진옛체" charset="-127"/>
              </a:rPr>
              <a:t>C </a:t>
            </a: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프로그래밍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77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52900" y="6626225"/>
            <a:ext cx="8382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 b="1"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1 - </a:t>
            </a:r>
            <a:fld id="{ED0333A3-183A-4B6E-B33A-260027207A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aphicFrame>
        <p:nvGraphicFramePr>
          <p:cNvPr id="1026" name="Object 1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" name="PhotoFinish Picture" r:id="rId14" imgW="4577223" imgH="4203647" progId="">
                  <p:embed/>
                </p:oleObj>
              </mc:Choice>
              <mc:Fallback>
                <p:oleObj name="PhotoFinish Picture" r:id="rId14" imgW="4577223" imgH="4203647" progId="">
                  <p:embed/>
                  <p:pic>
                    <p:nvPicPr>
                      <p:cNvPr id="0" name="Picture 36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6"/>
          <p:cNvGraphicFramePr>
            <a:graphicFrameLocks/>
          </p:cNvGraphicFramePr>
          <p:nvPr/>
        </p:nvGraphicFramePr>
        <p:xfrm>
          <a:off x="8029575" y="6632575"/>
          <a:ext cx="110172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" name="PhotoFinish Picture" r:id="rId16" imgW="6503769" imgH="1157175" progId="">
                  <p:embed/>
                </p:oleObj>
              </mc:Choice>
              <mc:Fallback>
                <p:oleObj name="PhotoFinish Picture" r:id="rId16" imgW="6503769" imgH="1157175" progId="">
                  <p:embed/>
                  <p:pic>
                    <p:nvPicPr>
                      <p:cNvPr id="0" name="Picture 37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575" y="6632575"/>
                        <a:ext cx="110172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7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803275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16681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1435100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png"/><Relationship Id="rId6" Type="http://schemas.openxmlformats.org/officeDocument/2006/relationships/hyperlink" Target="mailto:jungsung@sogang.ac.kr" TargetMode="External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2013cprogramming0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3200" dirty="0" smtClean="0"/>
              <a:t>C</a:t>
            </a:r>
            <a:r>
              <a:rPr lang="ko-KR" altLang="en-US" sz="3200" dirty="0" smtClean="0"/>
              <a:t>언어   </a:t>
            </a:r>
            <a:r>
              <a:rPr lang="en-US" altLang="ko-KR" sz="3200" dirty="0" smtClean="0"/>
              <a:t>(CSE2035)</a:t>
            </a:r>
            <a:br>
              <a:rPr lang="en-US" altLang="ko-KR" sz="3200" dirty="0" smtClean="0"/>
            </a:br>
            <a:r>
              <a:rPr lang="en-US" altLang="ko-KR" sz="3200" dirty="0" smtClean="0"/>
              <a:t>(Chap3. </a:t>
            </a:r>
            <a:r>
              <a:rPr lang="en-US" altLang="ko-KR" sz="3200" dirty="0" err="1" smtClean="0"/>
              <a:t>Pointer_application</a:t>
            </a:r>
            <a:r>
              <a:rPr lang="en-US" altLang="ko-KR" sz="3200" dirty="0" smtClean="0"/>
              <a:t> 3-</a:t>
            </a:r>
            <a:r>
              <a:rPr lang="en-US" altLang="ko-KR" sz="3200" dirty="0"/>
              <a:t>1</a:t>
            </a:r>
            <a:r>
              <a:rPr lang="en-US" altLang="ko-KR" sz="3200" dirty="0" smtClean="0"/>
              <a:t>)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15716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 eaLnBrk="0" latinLnBrk="0" hangingPunct="0"/>
            <a:r>
              <a:rPr lang="en-US" altLang="ko-KR" sz="1400" b="1">
                <a:latin typeface="휴먼각진옛체"/>
                <a:ea typeface="휴먼각진옛체"/>
                <a:cs typeface="휴먼각진옛체"/>
              </a:rPr>
              <a:t>C </a:t>
            </a:r>
            <a:r>
              <a:rPr lang="ko-KR" altLang="en-US" sz="1400" b="1" dirty="0" smtClean="0">
                <a:latin typeface="휴먼각진옛체"/>
                <a:ea typeface="휴먼각진옛체"/>
                <a:cs typeface="휴먼각진옛체"/>
              </a:rPr>
              <a:t>프로그래밍</a:t>
            </a:r>
            <a:endParaRPr lang="ko-KR" altLang="en-US" sz="1400" b="1" dirty="0">
              <a:latin typeface="휴먼각진옛체"/>
              <a:ea typeface="휴먼각진옛체"/>
              <a:cs typeface="휴먼각진옛체"/>
            </a:endParaRPr>
          </a:p>
        </p:txBody>
      </p:sp>
      <p:graphicFrame>
        <p:nvGraphicFramePr>
          <p:cNvPr id="2050" name="Object 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7" name="PhotoFinish Picture" r:id="rId4" imgW="4577223" imgH="4203647" progId="">
                  <p:embed/>
                </p:oleObj>
              </mc:Choice>
              <mc:Fallback>
                <p:oleObj name="PhotoFinish Picture" r:id="rId4" imgW="4577223" imgH="4203647" progId="">
                  <p:embed/>
                  <p:pic>
                    <p:nvPicPr>
                      <p:cNvPr id="0" name="Picture 2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6391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 err="1" smtClean="0"/>
              <a:t>Sungwon</a:t>
            </a:r>
            <a:r>
              <a:rPr lang="en-US" altLang="ko-KR" dirty="0" smtClean="0"/>
              <a:t> Jung, Ph.D.</a:t>
            </a:r>
            <a:endParaRPr lang="en-US" altLang="ko-KR" dirty="0" smtClean="0">
              <a:ea typeface="바탕체" pitchFamily="17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바탕체" pitchFamily="17" charset="-127"/>
            </a:endParaRPr>
          </a:p>
          <a:p>
            <a:r>
              <a:rPr lang="en-US" altLang="ko-KR" sz="1600" dirty="0" smtClean="0"/>
              <a:t>Dept. of Computer Science and Engineering</a:t>
            </a:r>
          </a:p>
          <a:p>
            <a:r>
              <a:rPr lang="en-US" altLang="ko-KR" sz="1600" dirty="0" err="1" smtClean="0"/>
              <a:t>Sogang</a:t>
            </a:r>
            <a:r>
              <a:rPr lang="en-US" altLang="ko-KR" sz="1600" dirty="0" smtClean="0"/>
              <a:t> University</a:t>
            </a:r>
          </a:p>
          <a:p>
            <a:r>
              <a:rPr lang="en-US" altLang="ko-KR" sz="1600" dirty="0" smtClean="0"/>
              <a:t>Seoul, Korea</a:t>
            </a:r>
          </a:p>
          <a:p>
            <a:r>
              <a:rPr lang="en-US" altLang="ko-KR" sz="1600" dirty="0" smtClean="0"/>
              <a:t>Tel: +82-2-705-8930</a:t>
            </a:r>
          </a:p>
          <a:p>
            <a:r>
              <a:rPr lang="en-US" altLang="ko-KR" sz="1600" dirty="0" smtClean="0"/>
              <a:t>Email : </a:t>
            </a:r>
            <a:r>
              <a:rPr lang="en-US" altLang="ko-KR" sz="1600" dirty="0" smtClean="0">
                <a:hlinkClick r:id="rId6"/>
              </a:rPr>
              <a:t>jungsung@sogang.ac.kr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형식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1 - </a:t>
            </a:r>
            <a:fld id="{BDD16428-8B01-40EE-88EF-D88DDA42E33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8388424" cy="440120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제출 메일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2015cprogramming02</a:t>
            </a:r>
            <a:r>
              <a:rPr lang="en-US" altLang="ko-KR" sz="20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@gmail.com</a:t>
            </a:r>
            <a:endParaRPr lang="en-US" altLang="ko-KR" sz="2000" u="sng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메일 제목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]20151234_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첨부 파일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8]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.zip 	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       (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각 소스 파일은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cp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실습번호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_p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문제번호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.c)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예를들어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의 문제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번 소스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cp1_20151234_p2.c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4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4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제출 기한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당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수업 종료 시 까지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      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 시간 안에 제출 못할 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날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24:00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까지 제출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5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5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담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당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멘토들에게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실습결과를 확인 받은 후 제출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그렇지 않은 경우 불인정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COPY X</a:t>
            </a:r>
          </a:p>
        </p:txBody>
      </p:sp>
    </p:spTree>
    <p:extLst>
      <p:ext uri="{BB962C8B-B14F-4D97-AF65-F5344CB8AC3E}">
        <p14:creationId xmlns:p14="http://schemas.microsoft.com/office/powerpoint/2010/main" val="3079303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</a:t>
            </a:r>
            <a:r>
              <a:rPr lang="en-US" altLang="ko-KR" dirty="0"/>
              <a:t>1</a:t>
            </a:r>
            <a:r>
              <a:rPr lang="en-US" altLang="ko-KR" dirty="0" smtClean="0"/>
              <a:t>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526338" cy="4800600"/>
          </a:xfrm>
        </p:spPr>
        <p:txBody>
          <a:bodyPr/>
          <a:lstStyle/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 smtClean="0"/>
              <a:t>N</a:t>
            </a:r>
            <a:r>
              <a:rPr lang="ko-KR" altLang="en-US" sz="2000" dirty="0" smtClean="0"/>
              <a:t>개의 정수 배열이 주어졌을 때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err="1"/>
              <a:t>realloc</a:t>
            </a:r>
            <a:r>
              <a:rPr lang="ko-KR" altLang="en-US" sz="2000" dirty="0"/>
              <a:t>을 </a:t>
            </a:r>
            <a:r>
              <a:rPr lang="ko-KR" altLang="en-US" sz="2000" dirty="0" smtClean="0"/>
              <a:t>이용하여 정수 배열의 크기를 두 배만큼 늘리고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원래 있던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개의 정수를 두 배 하여 원래 있던 배열에 저장한다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이 때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이 배열이 오름차순이 되도록 저장한다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 위 작업을 세 번 하고 각 단계별로 출력하시오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입력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첫째줄에 정수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이 주어진다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둘째줄에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개의 정수가 주어진다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출력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첫째 줄에 </a:t>
            </a:r>
            <a:r>
              <a:rPr lang="en-US" altLang="ko-KR" sz="2000" dirty="0" smtClean="0"/>
              <a:t>2*N</a:t>
            </a:r>
            <a:r>
              <a:rPr lang="ko-KR" altLang="en-US" sz="2000" dirty="0" smtClean="0"/>
              <a:t>개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둘째 줄에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*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개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셋째 줄에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*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개 출력한다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제약조건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/>
              <a:t>정적 배열 선언 </a:t>
            </a:r>
            <a:r>
              <a:rPr lang="ko-KR" altLang="en-US" sz="2000" dirty="0" smtClean="0"/>
              <a:t>불가능</a:t>
            </a:r>
            <a:endParaRPr lang="en-US" altLang="ko-KR" sz="2000" dirty="0" smtClean="0"/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 smtClean="0"/>
              <a:t>전역변수 선언 불가능</a:t>
            </a:r>
            <a:endParaRPr lang="en-US" altLang="ko-KR" sz="2000" dirty="0"/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 smtClean="0"/>
              <a:t>void </a:t>
            </a:r>
            <a:r>
              <a:rPr lang="en-US" altLang="ko-KR" sz="2000" dirty="0" err="1" smtClean="0"/>
              <a:t>double_double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**</a:t>
            </a:r>
            <a:r>
              <a:rPr lang="en-US" altLang="ko-KR" sz="2000" dirty="0" err="1" smtClean="0"/>
              <a:t>a,int</a:t>
            </a:r>
            <a:r>
              <a:rPr lang="en-US" altLang="ko-KR" sz="2000" dirty="0" smtClean="0"/>
              <a:t> *size);</a:t>
            </a:r>
          </a:p>
          <a:p>
            <a:pPr marL="992188" lvl="1" eaLnBrk="1" hangingPunct="1">
              <a:spcBef>
                <a:spcPct val="0"/>
              </a:spcBef>
            </a:pPr>
            <a:r>
              <a:rPr lang="ko-KR" altLang="en-US" sz="1600" dirty="0" smtClean="0"/>
              <a:t>이 함수는 </a:t>
            </a:r>
            <a:r>
              <a:rPr lang="en-US" altLang="ko-KR" sz="1600" dirty="0" smtClean="0"/>
              <a:t>call by reference</a:t>
            </a:r>
            <a:r>
              <a:rPr lang="ko-KR" altLang="en-US" sz="1600" dirty="0" smtClean="0"/>
              <a:t>로 들어온 크기가 </a:t>
            </a:r>
            <a:r>
              <a:rPr lang="en-US" altLang="ko-KR" sz="1600" dirty="0" smtClean="0"/>
              <a:t>size</a:t>
            </a:r>
            <a:r>
              <a:rPr lang="ko-KR" altLang="en-US" sz="1600" dirty="0" smtClean="0"/>
              <a:t>인 배열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를 두 배만큼 늘리고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기존 값에 두 배한 값을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의 빈 공간에 저장한다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이 때 오름차순이 되도록 저장한다</a:t>
            </a:r>
            <a:endParaRPr lang="en-US" altLang="ko-KR" sz="16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626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1.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i="1" dirty="0" smtClean="0"/>
              <a:t> </a:t>
            </a:r>
            <a:r>
              <a:rPr lang="en-US" altLang="ko-KR" sz="2000" i="1" dirty="0" smtClean="0"/>
              <a:t>Example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sz="2000" i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4</a:t>
            </a:fld>
            <a:endParaRPr lang="en-US" altLang="ko-KR" dirty="0"/>
          </a:p>
        </p:txBody>
      </p:sp>
      <p:pic>
        <p:nvPicPr>
          <p:cNvPr id="2" name="Picture 1" descr="스크린샷 2015-09-30 오후 2.36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411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6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</a:t>
            </a:r>
            <a:r>
              <a:rPr lang="en-US" altLang="ko-KR" dirty="0"/>
              <a:t>2</a:t>
            </a:r>
            <a:r>
              <a:rPr lang="en-US" altLang="ko-KR" dirty="0" smtClean="0"/>
              <a:t>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526338" cy="4800600"/>
          </a:xfrm>
        </p:spPr>
        <p:txBody>
          <a:bodyPr/>
          <a:lstStyle/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텅 빈 배열의 뒤에 원소를 삽입하거나 가장 뒤 원소를 삭제하는 연산을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번 할 수 있다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매 연산마다 배열의 모든 원소를 출력하고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평균과 분산을 출력하는 프로그램을 작성하시오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입력</a:t>
            </a:r>
            <a:r>
              <a:rPr lang="ko-KR" altLang="ko-KR" sz="2000" dirty="0" smtClean="0"/>
              <a:t>:</a:t>
            </a:r>
            <a:r>
              <a:rPr lang="ko-KR" altLang="en-US" sz="2000" dirty="0" smtClean="0"/>
              <a:t> 첫째 줄에 정수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이 주어진다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둘째 줄부터 </a:t>
            </a:r>
            <a:r>
              <a:rPr lang="en-US" altLang="ko-KR" sz="2000" dirty="0" smtClean="0"/>
              <a:t>N+1</a:t>
            </a:r>
            <a:r>
              <a:rPr lang="ko-KR" altLang="en-US" sz="2000" dirty="0" smtClean="0"/>
              <a:t>번째 줄까지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과정수 하나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혹은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가 입력으로 들어온다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(1</a:t>
            </a:r>
            <a:r>
              <a:rPr lang="ko-KR" altLang="en-US" sz="2000" dirty="0" smtClean="0"/>
              <a:t>은 삽입연산이고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는 삭제연산이다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은 삽입연산이므로 삽입할 정수를 함께 입력받는다</a:t>
            </a:r>
            <a:r>
              <a:rPr lang="en-US" altLang="ko-KR" sz="2000" dirty="0" smtClean="0"/>
              <a:t>.)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출력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각 단계마다 배열의 모든 원소를 출력하고 다음 줄에 평균과 분산을 출력한다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제약조건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/>
              <a:t>정적 배열 선언 불가능</a:t>
            </a:r>
            <a:endParaRPr lang="en-US" altLang="ko-KR" sz="2000" dirty="0"/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/>
              <a:t>전역변수 선언 </a:t>
            </a:r>
            <a:r>
              <a:rPr lang="ko-KR" altLang="en-US" sz="2000" dirty="0" smtClean="0"/>
              <a:t>불가능</a:t>
            </a:r>
            <a:endParaRPr lang="en-US" altLang="ko-KR" sz="2000" dirty="0" smtClean="0"/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 smtClean="0">
                <a:solidFill>
                  <a:srgbClr val="FF0000"/>
                </a:solidFill>
              </a:rPr>
              <a:t>다음페이지의 모든 함수를 구현해야함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 smtClean="0"/>
              <a:t>	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dirty="0" smtClean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6936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</a:t>
            </a:r>
            <a:r>
              <a:rPr lang="en-US" altLang="ko-KR" dirty="0"/>
              <a:t>2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6</a:t>
            </a:fld>
            <a:endParaRPr lang="en-US" altLang="ko-KR" dirty="0"/>
          </a:p>
        </p:txBody>
      </p:sp>
      <p:pic>
        <p:nvPicPr>
          <p:cNvPr id="2" name="Picture 1" descr="스크린샷 2015-09-30 오후 2.49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8191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94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i="1" dirty="0" smtClean="0"/>
              <a:t> </a:t>
            </a:r>
            <a:r>
              <a:rPr lang="en-US" altLang="ko-KR" sz="2000" i="1" dirty="0" smtClean="0"/>
              <a:t>Example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sz="2000" i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7</a:t>
            </a:fld>
            <a:endParaRPr lang="en-US" altLang="ko-KR" dirty="0"/>
          </a:p>
        </p:txBody>
      </p:sp>
      <p:pic>
        <p:nvPicPr>
          <p:cNvPr id="2" name="Picture 1" descr="스크린샷 2015-09-30 오후 2.52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84784"/>
            <a:ext cx="57912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6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02">
  <a:themeElements>
    <a:clrScheme name="chapter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hapter02">
      <a:majorFont>
        <a:latin typeface="Tahoma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  <a:txDef>
      <a:spPr/>
      <a:bodyPr wrap="square" rtlCol="0">
        <a:spAutoFit/>
      </a:bodyPr>
      <a:lstStyle>
        <a:defPPr marL="0">
          <a:defRPr dirty="0" smtClean="0">
            <a:latin typeface="맑은 고딕" pitchFamily="50" charset="-127"/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txDef>
  </a:objectDefaults>
  <a:extraClrSchemeLst>
    <a:extraClrScheme>
      <a:clrScheme name="chapter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6093</TotalTime>
  <Pages>3</Pages>
  <Words>345</Words>
  <Application>Microsoft Macintosh PowerPoint</Application>
  <PresentationFormat>On-screen Show (4:3)</PresentationFormat>
  <Paragraphs>59</Paragraphs>
  <Slides>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chapter02</vt:lpstr>
      <vt:lpstr>PhotoFinish Picture</vt:lpstr>
      <vt:lpstr>C언어   (CSE2035) (Chap3. Pointer_application 3-1)</vt:lpstr>
      <vt:lpstr>제출 형식</vt:lpstr>
      <vt:lpstr>Practice 1.</vt:lpstr>
      <vt:lpstr>Practice 1.</vt:lpstr>
      <vt:lpstr>Practice 2.</vt:lpstr>
      <vt:lpstr>Practice 2.</vt:lpstr>
      <vt:lpstr>Practice 2.</vt:lpstr>
    </vt:vector>
  </TitlesOfParts>
  <Company>서강대학교 컴퓨터학과 모바일컴퓨팅 시스템 연구실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creator>최성환</dc:creator>
  <cp:lastModifiedBy>상근 김</cp:lastModifiedBy>
  <cp:revision>514</cp:revision>
  <cp:lastPrinted>1997-04-03T01:49:54Z</cp:lastPrinted>
  <dcterms:created xsi:type="dcterms:W3CDTF">1996-06-27T04:55:18Z</dcterms:created>
  <dcterms:modified xsi:type="dcterms:W3CDTF">2015-10-02T03:44:37Z</dcterms:modified>
</cp:coreProperties>
</file>