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8" r:id="rId2"/>
    <p:sldId id="309" r:id="rId3"/>
    <p:sldId id="323" r:id="rId4"/>
    <p:sldId id="325" r:id="rId5"/>
    <p:sldId id="324" r:id="rId6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47"/>
    <a:srgbClr val="99CCFF"/>
    <a:srgbClr val="CCECFF"/>
    <a:srgbClr val="FF9933"/>
    <a:srgbClr val="DADADA"/>
    <a:srgbClr val="FFA2A1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>
      <p:cViewPr varScale="1">
        <p:scale>
          <a:sx n="103" d="100"/>
          <a:sy n="103" d="100"/>
        </p:scale>
        <p:origin x="-13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0" latinLnBrk="0" hangingPunct="0">
              <a:defRPr sz="1000" i="1">
                <a:ea typeface="돋움" pitchFamily="50" charset="-127"/>
              </a:defRPr>
            </a:lvl1pPr>
          </a:lstStyle>
          <a:p>
            <a:pPr>
              <a:defRPr/>
            </a:pPr>
            <a:fld id="{2A78A08D-B73A-445E-8F64-48E78BC492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524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latinLnBrk="0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84D5164-7639-4140-B496-A054598DBC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791125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5D0FB-8AD0-4E75-9F7C-8C4DDCD6DB5C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59338"/>
            <a:ext cx="5203825" cy="4606925"/>
          </a:xfrm>
          <a:noFill/>
          <a:ln/>
        </p:spPr>
        <p:txBody>
          <a:bodyPr/>
          <a:lstStyle/>
          <a:p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14" name="Rectangle 18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87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87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5" name="Date Placeholder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Footer Placeholder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wrap="square" lIns="91440" tIns="45720" rIns="91440" bIns="45720" anchor="b"/>
          <a:lstStyle>
            <a:lvl1pPr defTabSz="914400" eaLnBrk="1" latinLnBrk="1" hangingPunct="1">
              <a:defRPr kumimoji="0" sz="1400" b="0">
                <a:solidFill>
                  <a:schemeClr val="bg2"/>
                </a:solidFill>
                <a:latin typeface="+mn-ea"/>
              </a:defRPr>
            </a:lvl1pPr>
          </a:lstStyle>
          <a:p>
            <a:pPr>
              <a:defRPr/>
            </a:pPr>
            <a:fld id="{32A6A4CB-6446-4B21-A4E1-AF543A0BEA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ts val="25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ts val="2500"/>
              </a:lnSpc>
              <a:spcBef>
                <a:spcPts val="0"/>
              </a:spcBef>
              <a:defRPr/>
            </a:lvl2pPr>
            <a:lvl3pPr>
              <a:lnSpc>
                <a:spcPts val="2500"/>
              </a:lnSpc>
              <a:spcBef>
                <a:spcPts val="0"/>
              </a:spcBef>
              <a:defRPr/>
            </a:lvl3pPr>
            <a:lvl4pPr>
              <a:lnSpc>
                <a:spcPts val="2500"/>
              </a:lnSpc>
              <a:spcBef>
                <a:spcPts val="0"/>
              </a:spcBef>
              <a:defRPr/>
            </a:lvl4pPr>
            <a:lvl5pPr>
              <a:lnSpc>
                <a:spcPts val="25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5026EE3-997A-4D6D-8437-828DE202B9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2692DF8F-C9E1-42A1-84FA-A39D0BE663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81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7250" y="1600200"/>
            <a:ext cx="4076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03E9AB8A-FB6B-4013-B598-FEC8EEC40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1 - </a:t>
            </a:r>
            <a:fld id="{BDD16428-8B01-40EE-88EF-D88DDA42E3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2"/>
          <p:cNvGrpSpPr>
            <a:grpSpLocks/>
          </p:cNvGrpSpPr>
          <p:nvPr/>
        </p:nvGrpSpPr>
        <p:grpSpPr bwMode="auto">
          <a:xfrm>
            <a:off x="127000" y="471488"/>
            <a:ext cx="8542338" cy="1052512"/>
            <a:chOff x="80" y="624"/>
            <a:chExt cx="5381" cy="663"/>
          </a:xfrm>
        </p:grpSpPr>
        <p:sp>
          <p:nvSpPr>
            <p:cNvPr id="117763" name="Rectangle 3"/>
            <p:cNvSpPr>
              <a:spLocks noChangeArrowheads="1"/>
            </p:cNvSpPr>
            <p:nvPr userDrawn="1"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4" name="Rectangle 4"/>
            <p:cNvSpPr>
              <a:spLocks noChangeArrowheads="1"/>
            </p:cNvSpPr>
            <p:nvPr userDrawn="1"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5" name="Rectangle 5"/>
            <p:cNvSpPr>
              <a:spLocks noChangeArrowheads="1"/>
            </p:cNvSpPr>
            <p:nvPr userDrawn="1"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6" name="Rectangle 6"/>
            <p:cNvSpPr>
              <a:spLocks noChangeArrowheads="1"/>
            </p:cNvSpPr>
            <p:nvPr userDrawn="1"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7" name="Rectangle 7"/>
            <p:cNvSpPr>
              <a:spLocks noChangeArrowheads="1"/>
            </p:cNvSpPr>
            <p:nvPr userDrawn="1"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8" name="Rectangle 8"/>
            <p:cNvSpPr>
              <a:spLocks noChangeArrowheads="1"/>
            </p:cNvSpPr>
            <p:nvPr userDrawn="1"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  <p:sp>
          <p:nvSpPr>
            <p:cNvPr id="117769" name="Rectangle 9"/>
            <p:cNvSpPr>
              <a:spLocks noChangeArrowheads="1"/>
            </p:cNvSpPr>
            <p:nvPr userDrawn="1"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>
                <a:defRPr/>
              </a:pPr>
              <a:endParaRPr lang="ko-KR" altLang="ko-KR" sz="2400">
                <a:latin typeface="Tahoma" pitchFamily="34" charset="0"/>
              </a:endParaRPr>
            </a:p>
          </p:txBody>
        </p:sp>
      </p:grp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6120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0" y="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en-US" altLang="ko-KR" sz="1400" b="1" dirty="0">
                <a:latin typeface="휴먼각진옛체" charset="-127"/>
                <a:ea typeface="휴먼각진옛체" charset="-127"/>
              </a:rPr>
              <a:t>C </a:t>
            </a: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프로그래밍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  <p:sp>
        <p:nvSpPr>
          <p:cNvPr id="1177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52900" y="6626225"/>
            <a:ext cx="838200" cy="22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 b="1"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1 - </a:t>
            </a:r>
            <a:fld id="{ED0333A3-183A-4B6E-B33A-260027207A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aphicFrame>
        <p:nvGraphicFramePr>
          <p:cNvPr id="1026" name="Object 1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PhotoFinish Picture" r:id="rId8" imgW="4577223" imgH="4203647" progId="">
                  <p:embed/>
                </p:oleObj>
              </mc:Choice>
              <mc:Fallback>
                <p:oleObj name="PhotoFinish Picture" r:id="rId8" imgW="4577223" imgH="4203647" progId="">
                  <p:embed/>
                  <p:pic>
                    <p:nvPicPr>
                      <p:cNvPr id="0" name="Picture 20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/>
          </p:cNvGraphicFramePr>
          <p:nvPr/>
        </p:nvGraphicFramePr>
        <p:xfrm>
          <a:off x="8029575" y="6632575"/>
          <a:ext cx="11017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PhotoFinish Picture" r:id="rId10" imgW="6503769" imgH="1157175" progId="">
                  <p:embed/>
                </p:oleObj>
              </mc:Choice>
              <mc:Fallback>
                <p:oleObj name="PhotoFinish Picture" r:id="rId10" imgW="6503769" imgH="1157175" progId="">
                  <p:embed/>
                  <p:pic>
                    <p:nvPicPr>
                      <p:cNvPr id="0" name="Picture 20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575" y="6632575"/>
                        <a:ext cx="110172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1C1C1C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7" name="Rectangle 17"/>
          <p:cNvSpPr>
            <a:spLocks noChangeArrowheads="1"/>
          </p:cNvSpPr>
          <p:nvPr userDrawn="1"/>
        </p:nvSpPr>
        <p:spPr bwMode="auto">
          <a:xfrm>
            <a:off x="-12700" y="6629400"/>
            <a:ext cx="1144588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 eaLnBrk="0" latinLnBrk="0" hangingPunct="0">
              <a:defRPr/>
            </a:pPr>
            <a:r>
              <a:rPr lang="ko-KR" altLang="en-US" sz="1400" b="1" dirty="0" smtClean="0">
                <a:latin typeface="휴먼각진옛체" charset="-127"/>
                <a:ea typeface="휴먼각진옛체" charset="-127"/>
              </a:rPr>
              <a:t>컴퓨터공학과</a:t>
            </a:r>
            <a:endParaRPr lang="ko-KR" altLang="en-US" sz="1400" b="1" dirty="0">
              <a:latin typeface="휴먼각진옛체" charset="-127"/>
              <a:ea typeface="휴먼각진옛체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2" r:id="rId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803275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166813" indent="-2667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4pPr>
      <a:lvl5pPr marL="1435100" indent="-26828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2013cprogramming02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ko-KR" sz="3200" dirty="0" smtClean="0"/>
              <a:t>C</a:t>
            </a:r>
            <a:r>
              <a:rPr lang="ko-KR" altLang="en-US" sz="3200" dirty="0" smtClean="0"/>
              <a:t>언어   </a:t>
            </a:r>
            <a:r>
              <a:rPr lang="en-US" altLang="ko-KR" sz="3200" dirty="0" smtClean="0"/>
              <a:t>(CSE2035)</a:t>
            </a:r>
            <a:br>
              <a:rPr lang="en-US" altLang="ko-KR" sz="3200" dirty="0" smtClean="0"/>
            </a:br>
            <a:r>
              <a:rPr lang="en-US" altLang="ko-KR" sz="3200" dirty="0" smtClean="0"/>
              <a:t>(Chap10.Strings)(2-2)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157160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defTabSz="762000" eaLnBrk="0" latinLnBrk="0" hangingPunct="0"/>
            <a:r>
              <a:rPr lang="en-US" altLang="ko-KR" sz="1400" b="1">
                <a:latin typeface="휴먼각진옛체"/>
                <a:ea typeface="휴먼각진옛체"/>
                <a:cs typeface="휴먼각진옛체"/>
              </a:rPr>
              <a:t>C </a:t>
            </a:r>
            <a:r>
              <a:rPr lang="ko-KR" altLang="en-US" sz="1400" b="1" dirty="0" smtClean="0">
                <a:latin typeface="휴먼각진옛체"/>
                <a:ea typeface="휴먼각진옛체"/>
                <a:cs typeface="휴먼각진옛체"/>
              </a:rPr>
              <a:t>프로그래밍</a:t>
            </a:r>
            <a:endParaRPr lang="ko-KR" altLang="en-US" sz="1400" b="1" dirty="0">
              <a:latin typeface="휴먼각진옛체"/>
              <a:ea typeface="휴먼각진옛체"/>
              <a:cs typeface="휴먼각진옛체"/>
            </a:endParaRPr>
          </a:p>
        </p:txBody>
      </p:sp>
      <p:graphicFrame>
        <p:nvGraphicFramePr>
          <p:cNvPr id="2050" name="Object 5"/>
          <p:cNvGraphicFramePr>
            <a:graphicFrameLocks/>
          </p:cNvGraphicFramePr>
          <p:nvPr/>
        </p:nvGraphicFramePr>
        <p:xfrm>
          <a:off x="8686800" y="0"/>
          <a:ext cx="44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4" name="PhotoFinish Picture" r:id="rId4" imgW="4577223" imgH="4203647" progId="">
                  <p:embed/>
                </p:oleObj>
              </mc:Choice>
              <mc:Fallback>
                <p:oleObj name="PhotoFinish Picture" r:id="rId4" imgW="4577223" imgH="4203647" progId="">
                  <p:embed/>
                  <p:pic>
                    <p:nvPicPr>
                      <p:cNvPr id="0" name="Picture 10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0"/>
                        <a:ext cx="44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91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 err="1" smtClean="0"/>
              <a:t>Sungwon</a:t>
            </a:r>
            <a:r>
              <a:rPr lang="en-US" altLang="ko-KR" dirty="0" smtClean="0"/>
              <a:t> Jung, Ph.D.</a:t>
            </a:r>
            <a:endParaRPr lang="en-US" altLang="ko-KR" dirty="0" smtClean="0">
              <a:ea typeface="바탕체" pitchFamily="17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 smtClean="0">
              <a:ea typeface="바탕체" pitchFamily="17" charset="-127"/>
            </a:endParaRPr>
          </a:p>
          <a:p>
            <a:r>
              <a:rPr lang="en-US" altLang="ko-KR" sz="1600" dirty="0" smtClean="0"/>
              <a:t>Dept. of Computer Science and Engineering</a:t>
            </a:r>
          </a:p>
          <a:p>
            <a:r>
              <a:rPr lang="en-US" altLang="ko-KR" sz="1600" dirty="0" err="1" smtClean="0"/>
              <a:t>Sogang</a:t>
            </a:r>
            <a:r>
              <a:rPr lang="en-US" altLang="ko-KR" sz="1600" dirty="0" smtClean="0"/>
              <a:t> University</a:t>
            </a:r>
          </a:p>
          <a:p>
            <a:r>
              <a:rPr lang="en-US" altLang="ko-KR" sz="1600" dirty="0" smtClean="0"/>
              <a:t>Seoul, Korea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제출 형식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1 - </a:t>
            </a:r>
            <a:fld id="{BDD16428-8B01-40EE-88EF-D88DDA42E33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388424" cy="35394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메일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2015cprogramming02</a:t>
            </a:r>
            <a:r>
              <a:rPr lang="en-US" altLang="ko-KR" u="sng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@gmail.com</a:t>
            </a:r>
            <a:endParaRPr lang="en-US" altLang="ko-KR" u="sng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메일 제목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13]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13]20151234_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홍길동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첨부 파일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13]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.zip 	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(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소스 파일은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_p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문제번호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.c)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              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예를들어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문제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번 소스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cp1_20151234_p2.c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제출 기한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당일 수업 종료 시 까지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	      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 시간 안에 제출 못할 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다음날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24:00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까지 제출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담당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멘토들에게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실습결과를 확인 받은 후 제출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그렇지 않은 경우 불인정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COPY 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문자열을 가지고 작업하다 보면 두 개의 문자열이 논리적으로는 동일하더라도 컴퓨터상에서 물리적으로는 다르다는 것을 알 수 있다</a:t>
            </a:r>
            <a:r>
              <a:rPr lang="en-US" altLang="ko-KR" sz="1600" dirty="0" smtClean="0"/>
              <a:t>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예를 들어 우편 라벨을 생성하는 프로그램을 생각해보자</a:t>
            </a:r>
            <a:r>
              <a:rPr lang="en-US" altLang="ko-KR" sz="1600" dirty="0" smtClean="0"/>
              <a:t>. 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이름은 기존의 이름과 겹치는 것을 막기 위해 추가적인 공백이나 다른 문자와 함께 우편물 목록에 들어가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이런 오류를 방지하는 방법 중 하나는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알파벳 문자 외에는 모두 삭제함으로써 글자만 비교하는 것이다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(Example </a:t>
            </a:r>
            <a:r>
              <a:rPr lang="ko-KR" altLang="en-US" sz="1600" dirty="0" smtClean="0"/>
              <a:t>참고</a:t>
            </a:r>
            <a:r>
              <a:rPr lang="en-US" altLang="ko-KR" sz="1600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데이터를 패킹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압축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한 후 두 문자열을 비교하여 글자만 남겨두는 함수를 작성하여라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*</a:t>
            </a:r>
            <a:r>
              <a:rPr lang="ko-KR" altLang="en-US" sz="1600" dirty="0" smtClean="0"/>
              <a:t>압축이란 알파벳 문자 외의 모든 값들을 삭제한다는 의미임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S1,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S2</a:t>
            </a:r>
            <a:r>
              <a:rPr lang="ko-KR" altLang="en-US" sz="1600" dirty="0" smtClean="0"/>
              <a:t>를 입력한다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문자열 </a:t>
            </a:r>
            <a:r>
              <a:rPr lang="en-US" altLang="ko-KR" sz="1600" dirty="0" smtClean="0"/>
              <a:t>s1,s2</a:t>
            </a:r>
            <a:r>
              <a:rPr lang="ko-KR" altLang="en-US" sz="1600" dirty="0" smtClean="0"/>
              <a:t>의 길이 </a:t>
            </a:r>
            <a:r>
              <a:rPr lang="en-US" altLang="ko-KR" sz="1600" dirty="0" smtClean="0"/>
              <a:t>&lt;=100)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출력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두 문자열을 비교한 결과값을 출력한다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507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두 문자열 </a:t>
            </a:r>
            <a:r>
              <a:rPr lang="en-US" altLang="ko-KR" sz="1600" dirty="0" smtClean="0"/>
              <a:t>s1,s2</a:t>
            </a:r>
            <a:r>
              <a:rPr lang="ko-KR" altLang="en-US" sz="1600" dirty="0" smtClean="0"/>
              <a:t>를 비교하는 역할을 하는 함수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strCmpPk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와 알파벳외의 값들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숫자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특수문자 등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삭제하는 역할을 하는 함수 </a:t>
            </a: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strPk</a:t>
            </a:r>
            <a:r>
              <a:rPr lang="en-US" altLang="ko-KR" sz="1600" dirty="0" smtClean="0"/>
              <a:t>()</a:t>
            </a:r>
            <a:r>
              <a:rPr lang="ko-KR" altLang="en-US" sz="1600" dirty="0" smtClean="0"/>
              <a:t>를 작성하여라</a:t>
            </a:r>
            <a:r>
              <a:rPr lang="en-US" altLang="ko-KR" sz="1600" dirty="0" smtClean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/>
              <a:t>다음의 함수를 작성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strCmpPk</a:t>
            </a:r>
            <a:r>
              <a:rPr lang="en-US" altLang="ko-KR" sz="1600" dirty="0" smtClean="0"/>
              <a:t>(char* s1, char* s2);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strPk</a:t>
            </a:r>
            <a:r>
              <a:rPr lang="en-US" altLang="ko-KR" sz="1600" dirty="0" smtClean="0"/>
              <a:t>(char* s1, char* s2);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 smtClean="0">
                <a:solidFill>
                  <a:srgbClr val="FF0000"/>
                </a:solidFill>
              </a:rPr>
              <a:t>조건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전역변수 선언 불가능</a:t>
            </a:r>
            <a:endParaRPr lang="en-US" altLang="ko-KR" sz="1600" dirty="0" smtClean="0"/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- &lt;</a:t>
            </a:r>
            <a:r>
              <a:rPr lang="en-US" altLang="ko-KR" sz="1600" dirty="0" err="1" smtClean="0"/>
              <a:t>string.h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에 있는 함수 사용 가능</a:t>
            </a:r>
            <a:endParaRPr lang="en-US" altLang="ko-KR" sz="16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5084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Practice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150" y="1556792"/>
            <a:ext cx="8305800" cy="4800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 smtClean="0"/>
              <a:t>Example)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E47F7E65-16C6-4F69-8EED-FBB47A9F387D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pic>
        <p:nvPicPr>
          <p:cNvPr id="2" name="Picture 1" descr="스크린샷 2015-10-28 오후 12.0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492896"/>
            <a:ext cx="5422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hapter02">
  <a:themeElements>
    <a:clrScheme name="chapter02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hapter02">
      <a:majorFont>
        <a:latin typeface="Tahoma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  <a:txDef>
      <a:spPr/>
      <a:bodyPr wrap="square" rtlCol="0">
        <a:spAutoFit/>
      </a:bodyPr>
      <a:lstStyle>
        <a:defPPr marL="0">
          <a:defRPr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txDef>
  </a:objectDefaults>
  <a:extraClrSchemeLst>
    <a:extraClrScheme>
      <a:clrScheme name="chapter0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0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0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Pages>3</Pages>
  <Words>264</Words>
  <Application>Microsoft Macintosh PowerPoint</Application>
  <PresentationFormat>On-screen Show (4:3)</PresentationFormat>
  <Paragraphs>48</Paragraphs>
  <Slides>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chapter02</vt:lpstr>
      <vt:lpstr>PhotoFinish Picture</vt:lpstr>
      <vt:lpstr>C언어   (CSE2035) (Chap10.Strings)(2-2)</vt:lpstr>
      <vt:lpstr>제출 형식</vt:lpstr>
      <vt:lpstr>Practice</vt:lpstr>
      <vt:lpstr>Practice</vt:lpstr>
      <vt:lpstr>Practice</vt:lpstr>
    </vt:vector>
  </TitlesOfParts>
  <Company>서강대학교 컴퓨터학과 모바일컴퓨팅 시스템 연구실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creator>최성환</dc:creator>
  <cp:lastModifiedBy>상근 김</cp:lastModifiedBy>
  <cp:revision>599</cp:revision>
  <cp:lastPrinted>1997-04-03T01:49:54Z</cp:lastPrinted>
  <dcterms:created xsi:type="dcterms:W3CDTF">1996-06-27T04:55:18Z</dcterms:created>
  <dcterms:modified xsi:type="dcterms:W3CDTF">2015-10-28T03:07:00Z</dcterms:modified>
</cp:coreProperties>
</file>