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3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7"/>
  </p:notesMasterIdLst>
  <p:handoutMasterIdLst>
    <p:handoutMasterId r:id="rId8"/>
  </p:handoutMasterIdLst>
  <p:sldIdLst>
    <p:sldId id="298" r:id="rId2"/>
    <p:sldId id="309" r:id="rId3"/>
    <p:sldId id="319" r:id="rId4"/>
    <p:sldId id="320" r:id="rId5"/>
    <p:sldId id="318" r:id="rId6"/>
  </p:sldIdLst>
  <p:sldSz cx="9144000" cy="6858000" type="screen4x3"/>
  <p:notesSz cx="7099300" cy="1023461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47"/>
    <a:srgbClr val="99CCFF"/>
    <a:srgbClr val="CCECFF"/>
    <a:srgbClr val="FF9933"/>
    <a:srgbClr val="DADADA"/>
    <a:srgbClr val="FFA2A1"/>
    <a:srgbClr val="FF9900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929F9F4-4A8F-4326-A1B4-22849713DDAB}" styleName="어두운 스타일 1 - 강조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1" autoAdjust="0"/>
    <p:restoredTop sz="94660"/>
  </p:normalViewPr>
  <p:slideViewPr>
    <p:cSldViewPr>
      <p:cViewPr varScale="1">
        <p:scale>
          <a:sx n="102" d="100"/>
          <a:sy n="102" d="100"/>
        </p:scale>
        <p:origin x="-130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11113"/>
            <a:ext cx="307498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t" anchorCtr="0" compatLnSpc="1">
            <a:prstTxWarp prst="textNoShape">
              <a:avLst/>
            </a:prstTxWarp>
          </a:bodyPr>
          <a:lstStyle>
            <a:lvl1pPr defTabSz="820738" eaLnBrk="0" latinLnBrk="0" hangingPunct="0">
              <a:defRPr sz="1000" i="1"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5900" y="11113"/>
            <a:ext cx="307498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t" anchorCtr="0" compatLnSpc="1">
            <a:prstTxWarp prst="textNoShape">
              <a:avLst/>
            </a:prstTxWarp>
          </a:bodyPr>
          <a:lstStyle>
            <a:lvl1pPr algn="r" defTabSz="820738" eaLnBrk="0" latinLnBrk="0" hangingPunct="0">
              <a:defRPr sz="1000" i="1"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588" y="9744075"/>
            <a:ext cx="307498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b" anchorCtr="0" compatLnSpc="1">
            <a:prstTxWarp prst="textNoShape">
              <a:avLst/>
            </a:prstTxWarp>
          </a:bodyPr>
          <a:lstStyle>
            <a:lvl1pPr defTabSz="820738" eaLnBrk="0" latinLnBrk="0" hangingPunct="0">
              <a:defRPr sz="1000" i="1"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5900" y="9744075"/>
            <a:ext cx="307498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b" anchorCtr="0" compatLnSpc="1">
            <a:prstTxWarp prst="textNoShape">
              <a:avLst/>
            </a:prstTxWarp>
          </a:bodyPr>
          <a:lstStyle>
            <a:lvl1pPr algn="r" defTabSz="820738" eaLnBrk="0" latinLnBrk="0" hangingPunct="0">
              <a:defRPr sz="1000" i="1">
                <a:ea typeface="돋움" pitchFamily="50" charset="-127"/>
              </a:defRPr>
            </a:lvl1pPr>
          </a:lstStyle>
          <a:p>
            <a:pPr>
              <a:defRPr/>
            </a:pPr>
            <a:fld id="{2A78A08D-B73A-445E-8F64-48E78BC492E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55241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11113"/>
            <a:ext cx="307498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t" anchorCtr="0" compatLnSpc="1">
            <a:prstTxWarp prst="textNoShape">
              <a:avLst/>
            </a:prstTxWarp>
          </a:bodyPr>
          <a:lstStyle>
            <a:lvl1pPr defTabSz="820738" latinLnBrk="0">
              <a:defRPr sz="100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5900" y="11113"/>
            <a:ext cx="307498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t" anchorCtr="0" compatLnSpc="1">
            <a:prstTxWarp prst="textNoShape">
              <a:avLst/>
            </a:prstTxWarp>
          </a:bodyPr>
          <a:lstStyle>
            <a:lvl1pPr algn="r" defTabSz="820738" latinLnBrk="0">
              <a:defRPr sz="100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9744075"/>
            <a:ext cx="307498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b" anchorCtr="0" compatLnSpc="1">
            <a:prstTxWarp prst="textNoShape">
              <a:avLst/>
            </a:prstTxWarp>
          </a:bodyPr>
          <a:lstStyle>
            <a:lvl1pPr defTabSz="820738" latinLnBrk="0">
              <a:defRPr sz="100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5900" y="9744075"/>
            <a:ext cx="307498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b" anchorCtr="0" compatLnSpc="1">
            <a:prstTxWarp prst="textNoShape">
              <a:avLst/>
            </a:prstTxWarp>
          </a:bodyPr>
          <a:lstStyle>
            <a:lvl1pPr algn="r" defTabSz="820738" latinLnBrk="0">
              <a:defRPr sz="100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fld id="{284D5164-7639-4140-B496-A054598DBCD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9325" y="4873625"/>
            <a:ext cx="5200650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849" tIns="48096" rIns="97849" bIns="480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2458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8875" y="885825"/>
            <a:ext cx="4783138" cy="3587750"/>
          </a:xfrm>
          <a:prstGeom prst="rect">
            <a:avLst/>
          </a:prstGeom>
          <a:noFill/>
          <a:ln w="12699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2791125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1pPr>
    <a:lvl2pPr marL="465138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2pPr>
    <a:lvl3pPr marL="927100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3pPr>
    <a:lvl4pPr marL="1392238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4pPr>
    <a:lvl5pPr marL="1857375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65D0FB-8AD0-4E75-9F7C-8C4DDCD6DB5C}" type="slidenum">
              <a:rPr lang="en-US" altLang="ko-KR" smtClean="0"/>
              <a:pPr/>
              <a:t>1</a:t>
            </a:fld>
            <a:endParaRPr lang="en-US" altLang="ko-KR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6512" cy="3836988"/>
          </a:xfrm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7738" y="4859338"/>
            <a:ext cx="5203825" cy="4606925"/>
          </a:xfrm>
          <a:noFill/>
          <a:ln/>
        </p:spPr>
        <p:txBody>
          <a:bodyPr/>
          <a:lstStyle/>
          <a:p>
            <a:endParaRPr lang="ko-KR" altLang="ko-K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</p:grpSp>
      <p:sp>
        <p:nvSpPr>
          <p:cNvPr id="14" name="Rectangle 18"/>
          <p:cNvSpPr>
            <a:spLocks noChangeArrowheads="1"/>
          </p:cNvSpPr>
          <p:nvPr userDrawn="1"/>
        </p:nvSpPr>
        <p:spPr bwMode="auto">
          <a:xfrm>
            <a:off x="-12700" y="6629400"/>
            <a:ext cx="1144588" cy="21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defTabSz="762000" eaLnBrk="0" latinLnBrk="0" hangingPunct="0">
              <a:defRPr/>
            </a:pPr>
            <a:r>
              <a:rPr lang="ko-KR" altLang="en-US" sz="1400" b="1" dirty="0" smtClean="0">
                <a:latin typeface="휴먼각진옛체" charset="-127"/>
                <a:ea typeface="휴먼각진옛체" charset="-127"/>
              </a:rPr>
              <a:t>컴퓨터공학과</a:t>
            </a:r>
            <a:endParaRPr lang="ko-KR" altLang="en-US" sz="1400" b="1" dirty="0">
              <a:latin typeface="휴먼각진옛체" charset="-127"/>
              <a:ea typeface="휴먼각진옛체" charset="-127"/>
            </a:endParaRPr>
          </a:p>
        </p:txBody>
      </p:sp>
      <p:sp>
        <p:nvSpPr>
          <p:cNvPr id="11879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1879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15" name="Date Placeholder 1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>
                <a:solidFill>
                  <a:schemeClr val="bg2"/>
                </a:solidFill>
                <a:latin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" name="Footer Placeholder 1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>
                <a:solidFill>
                  <a:schemeClr val="bg2"/>
                </a:solidFill>
                <a:latin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 wrap="square" lIns="91440" tIns="45720" rIns="91440" bIns="45720" anchor="b"/>
          <a:lstStyle>
            <a:lvl1pPr defTabSz="914400" eaLnBrk="1" latinLnBrk="1" hangingPunct="1">
              <a:defRPr kumimoji="0" sz="1400" b="0">
                <a:solidFill>
                  <a:schemeClr val="bg2"/>
                </a:solidFill>
                <a:latin typeface="+mn-ea"/>
              </a:defRPr>
            </a:lvl1pPr>
          </a:lstStyle>
          <a:p>
            <a:pPr>
              <a:defRPr/>
            </a:pPr>
            <a:fld id="{32A6A4CB-6446-4B21-A4E1-AF543A0BEA1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ts val="25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>
              <a:lnSpc>
                <a:spcPts val="2500"/>
              </a:lnSpc>
              <a:spcBef>
                <a:spcPts val="0"/>
              </a:spcBef>
              <a:defRPr/>
            </a:lvl2pPr>
            <a:lvl3pPr>
              <a:lnSpc>
                <a:spcPts val="2500"/>
              </a:lnSpc>
              <a:spcBef>
                <a:spcPts val="0"/>
              </a:spcBef>
              <a:defRPr/>
            </a:lvl3pPr>
            <a:lvl4pPr>
              <a:lnSpc>
                <a:spcPts val="2500"/>
              </a:lnSpc>
              <a:spcBef>
                <a:spcPts val="0"/>
              </a:spcBef>
              <a:defRPr/>
            </a:lvl4pPr>
            <a:lvl5pPr>
              <a:lnSpc>
                <a:spcPts val="2500"/>
              </a:lnSpc>
              <a:spcBef>
                <a:spcPts val="0"/>
              </a:spcBef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1 - </a:t>
            </a:r>
            <a:fld id="{05026EE3-997A-4D6D-8437-828DE202B9F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1 - </a:t>
            </a:r>
            <a:fld id="{2692DF8F-C9E1-42A1-84FA-A39D0BE663E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38150" y="1600200"/>
            <a:ext cx="40767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67250" y="1600200"/>
            <a:ext cx="40767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1 - </a:t>
            </a:r>
            <a:fld id="{03E9AB8A-FB6B-4013-B598-FEC8EEC40AF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1 - </a:t>
            </a:r>
            <a:fld id="{BDD16428-8B01-40EE-88EF-D88DDA42E33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vmlDrawing" Target="../drawings/vmlDrawing1.vml"/><Relationship Id="rId8" Type="http://schemas.openxmlformats.org/officeDocument/2006/relationships/oleObject" Target="../embeddings/oleObject1.bin"/><Relationship Id="rId9" Type="http://schemas.openxmlformats.org/officeDocument/2006/relationships/image" Target="../media/image1.png"/><Relationship Id="rId10" Type="http://schemas.openxmlformats.org/officeDocument/2006/relationships/oleObject" Target="../embeddings/oleObject2.bin"/><Relationship Id="rId11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9" name="Group 2"/>
          <p:cNvGrpSpPr>
            <a:grpSpLocks/>
          </p:cNvGrpSpPr>
          <p:nvPr/>
        </p:nvGrpSpPr>
        <p:grpSpPr bwMode="auto">
          <a:xfrm>
            <a:off x="127000" y="471488"/>
            <a:ext cx="8542338" cy="1052512"/>
            <a:chOff x="80" y="624"/>
            <a:chExt cx="5381" cy="663"/>
          </a:xfrm>
        </p:grpSpPr>
        <p:sp>
          <p:nvSpPr>
            <p:cNvPr id="117763" name="Rectangle 3"/>
            <p:cNvSpPr>
              <a:spLocks noChangeArrowheads="1"/>
            </p:cNvSpPr>
            <p:nvPr userDrawn="1"/>
          </p:nvSpPr>
          <p:spPr bwMode="ltGray">
            <a:xfrm>
              <a:off x="263" y="692"/>
              <a:ext cx="276" cy="29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Tahoma" pitchFamily="34" charset="0"/>
              </a:endParaRPr>
            </a:p>
          </p:txBody>
        </p:sp>
        <p:sp>
          <p:nvSpPr>
            <p:cNvPr id="117764" name="Rectangle 4"/>
            <p:cNvSpPr>
              <a:spLocks noChangeArrowheads="1"/>
            </p:cNvSpPr>
            <p:nvPr userDrawn="1"/>
          </p:nvSpPr>
          <p:spPr bwMode="ltGray">
            <a:xfrm>
              <a:off x="504" y="692"/>
              <a:ext cx="207" cy="299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Tahoma" pitchFamily="34" charset="0"/>
              </a:endParaRPr>
            </a:p>
          </p:txBody>
        </p:sp>
        <p:sp>
          <p:nvSpPr>
            <p:cNvPr id="117765" name="Rectangle 5"/>
            <p:cNvSpPr>
              <a:spLocks noChangeArrowheads="1"/>
            </p:cNvSpPr>
            <p:nvPr userDrawn="1"/>
          </p:nvSpPr>
          <p:spPr bwMode="ltGray">
            <a:xfrm>
              <a:off x="341" y="958"/>
              <a:ext cx="266" cy="29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Tahoma" pitchFamily="34" charset="0"/>
              </a:endParaRPr>
            </a:p>
          </p:txBody>
        </p:sp>
        <p:sp>
          <p:nvSpPr>
            <p:cNvPr id="117766" name="Rectangle 6"/>
            <p:cNvSpPr>
              <a:spLocks noChangeArrowheads="1"/>
            </p:cNvSpPr>
            <p:nvPr userDrawn="1"/>
          </p:nvSpPr>
          <p:spPr bwMode="ltGray">
            <a:xfrm>
              <a:off x="574" y="958"/>
              <a:ext cx="232" cy="299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Tahoma" pitchFamily="34" charset="0"/>
              </a:endParaRPr>
            </a:p>
          </p:txBody>
        </p:sp>
        <p:sp>
          <p:nvSpPr>
            <p:cNvPr id="117767" name="Rectangle 7"/>
            <p:cNvSpPr>
              <a:spLocks noChangeArrowheads="1"/>
            </p:cNvSpPr>
            <p:nvPr userDrawn="1"/>
          </p:nvSpPr>
          <p:spPr bwMode="ltGray">
            <a:xfrm>
              <a:off x="80" y="912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Tahoma" pitchFamily="34" charset="0"/>
              </a:endParaRPr>
            </a:p>
          </p:txBody>
        </p:sp>
        <p:sp>
          <p:nvSpPr>
            <p:cNvPr id="117768" name="Rectangle 8"/>
            <p:cNvSpPr>
              <a:spLocks noChangeArrowheads="1"/>
            </p:cNvSpPr>
            <p:nvPr userDrawn="1"/>
          </p:nvSpPr>
          <p:spPr bwMode="gray">
            <a:xfrm>
              <a:off x="480" y="624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Tahoma" pitchFamily="34" charset="0"/>
              </a:endParaRPr>
            </a:p>
          </p:txBody>
        </p:sp>
        <p:sp>
          <p:nvSpPr>
            <p:cNvPr id="117769" name="Rectangle 9"/>
            <p:cNvSpPr>
              <a:spLocks noChangeArrowheads="1"/>
            </p:cNvSpPr>
            <p:nvPr userDrawn="1"/>
          </p:nvSpPr>
          <p:spPr bwMode="gray">
            <a:xfrm>
              <a:off x="279" y="1122"/>
              <a:ext cx="5182" cy="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Tahoma" pitchFamily="34" charset="0"/>
              </a:endParaRPr>
            </a:p>
          </p:txBody>
        </p:sp>
      </p:grpSp>
      <p:sp>
        <p:nvSpPr>
          <p:cNvPr id="1030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612062" cy="525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31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8150" y="1600200"/>
            <a:ext cx="83058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17773" name="Rectangle 13"/>
          <p:cNvSpPr>
            <a:spLocks noChangeArrowheads="1"/>
          </p:cNvSpPr>
          <p:nvPr/>
        </p:nvSpPr>
        <p:spPr bwMode="auto">
          <a:xfrm>
            <a:off x="0" y="0"/>
            <a:ext cx="914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defTabSz="762000" eaLnBrk="0" latinLnBrk="0" hangingPunct="0">
              <a:defRPr/>
            </a:pPr>
            <a:r>
              <a:rPr lang="en-US" altLang="ko-KR" sz="1400" b="1" dirty="0">
                <a:latin typeface="휴먼각진옛체" charset="-127"/>
                <a:ea typeface="휴먼각진옛체" charset="-127"/>
              </a:rPr>
              <a:t>C </a:t>
            </a:r>
            <a:r>
              <a:rPr lang="ko-KR" altLang="en-US" sz="1400" b="1" dirty="0" smtClean="0">
                <a:latin typeface="휴먼각진옛체" charset="-127"/>
                <a:ea typeface="휴먼각진옛체" charset="-127"/>
              </a:rPr>
              <a:t>프로그래밍</a:t>
            </a:r>
            <a:endParaRPr lang="ko-KR" altLang="en-US" sz="1400" b="1" dirty="0">
              <a:latin typeface="휴먼각진옛체" charset="-127"/>
              <a:ea typeface="휴먼각진옛체" charset="-127"/>
            </a:endParaRPr>
          </a:p>
        </p:txBody>
      </p:sp>
      <p:sp>
        <p:nvSpPr>
          <p:cNvPr id="117774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152900" y="6626225"/>
            <a:ext cx="838200" cy="227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latinLnBrk="0" hangingPunct="0">
              <a:defRPr sz="1200" b="1">
                <a:latin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1 - </a:t>
            </a:r>
            <a:fld id="{ED0333A3-183A-4B6E-B33A-260027207AF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graphicFrame>
        <p:nvGraphicFramePr>
          <p:cNvPr id="1026" name="Object 15"/>
          <p:cNvGraphicFramePr>
            <a:graphicFrameLocks/>
          </p:cNvGraphicFramePr>
          <p:nvPr/>
        </p:nvGraphicFramePr>
        <p:xfrm>
          <a:off x="8686800" y="0"/>
          <a:ext cx="4445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5" name="PhotoFinish Picture" r:id="rId8" imgW="4577223" imgH="4203647" progId="">
                  <p:embed/>
                </p:oleObj>
              </mc:Choice>
              <mc:Fallback>
                <p:oleObj name="PhotoFinish Picture" r:id="rId8" imgW="4577223" imgH="4203647" progId="">
                  <p:embed/>
                  <p:pic>
                    <p:nvPicPr>
                      <p:cNvPr id="0" name="Picture 226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6800" y="0"/>
                        <a:ext cx="4445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E4A8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1C1C1C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16"/>
          <p:cNvGraphicFramePr>
            <a:graphicFrameLocks/>
          </p:cNvGraphicFramePr>
          <p:nvPr/>
        </p:nvGraphicFramePr>
        <p:xfrm>
          <a:off x="8029575" y="6632575"/>
          <a:ext cx="1101725" cy="195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6" name="PhotoFinish Picture" r:id="rId10" imgW="6503769" imgH="1157175" progId="">
                  <p:embed/>
                </p:oleObj>
              </mc:Choice>
              <mc:Fallback>
                <p:oleObj name="PhotoFinish Picture" r:id="rId10" imgW="6503769" imgH="1157175" progId="">
                  <p:embed/>
                  <p:pic>
                    <p:nvPicPr>
                      <p:cNvPr id="0" name="Picture 227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29575" y="6632575"/>
                        <a:ext cx="1101725" cy="195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E4A8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1C1C1C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777" name="Rectangle 17"/>
          <p:cNvSpPr>
            <a:spLocks noChangeArrowheads="1"/>
          </p:cNvSpPr>
          <p:nvPr userDrawn="1"/>
        </p:nvSpPr>
        <p:spPr bwMode="auto">
          <a:xfrm>
            <a:off x="-12700" y="6629400"/>
            <a:ext cx="1144588" cy="21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defTabSz="762000" eaLnBrk="0" latinLnBrk="0" hangingPunct="0">
              <a:defRPr/>
            </a:pPr>
            <a:r>
              <a:rPr lang="ko-KR" altLang="en-US" sz="1400" b="1" dirty="0" smtClean="0">
                <a:latin typeface="휴먼각진옛체" charset="-127"/>
                <a:ea typeface="휴먼각진옛체" charset="-127"/>
              </a:rPr>
              <a:t>컴퓨터공학과</a:t>
            </a:r>
            <a:endParaRPr lang="ko-KR" altLang="en-US" sz="1400" b="1" dirty="0">
              <a:latin typeface="휴먼각진옛체" charset="-127"/>
              <a:ea typeface="휴먼각진옛체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88" r:id="rId2"/>
    <p:sldLayoutId id="2147483689" r:id="rId3"/>
    <p:sldLayoutId id="2147483690" r:id="rId4"/>
    <p:sldLayoutId id="2147483692" r:id="rId5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2400" b="1">
          <a:solidFill>
            <a:schemeClr val="tx1"/>
          </a:solidFill>
          <a:latin typeface="+mn-lt"/>
          <a:ea typeface="+mn-ea"/>
          <a:cs typeface="+mn-cs"/>
        </a:defRPr>
      </a:lvl1pPr>
      <a:lvl2pPr marL="534988" indent="-2667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2pPr>
      <a:lvl3pPr marL="803275" indent="-268288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166813" indent="-2667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1600">
          <a:solidFill>
            <a:schemeClr val="tx1"/>
          </a:solidFill>
          <a:latin typeface="+mn-lt"/>
          <a:ea typeface="+mn-ea"/>
        </a:defRPr>
      </a:lvl4pPr>
      <a:lvl5pPr marL="1435100" indent="-268288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1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mailto:2013cprogramming02@gmail.co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US" altLang="ko-KR" sz="3200" dirty="0"/>
              <a:t>C</a:t>
            </a:r>
            <a:r>
              <a:rPr lang="ko-KR" altLang="en-US" sz="3200" dirty="0"/>
              <a:t>언어   </a:t>
            </a:r>
            <a:r>
              <a:rPr lang="en-US" altLang="ko-KR" sz="3200" dirty="0"/>
              <a:t>(CSE2035)</a:t>
            </a:r>
            <a:br>
              <a:rPr lang="en-US" altLang="ko-KR" sz="3200" dirty="0"/>
            </a:br>
            <a:r>
              <a:rPr lang="en-US" altLang="ko-KR" sz="3200" dirty="0"/>
              <a:t>(Chap11. Derived types-enumerated, structure, and union) (</a:t>
            </a:r>
            <a:r>
              <a:rPr lang="en-US" altLang="ko-KR" sz="3200" dirty="0" smtClean="0"/>
              <a:t>1-1)</a:t>
            </a:r>
          </a:p>
        </p:txBody>
      </p:sp>
      <p:sp>
        <p:nvSpPr>
          <p:cNvPr id="2054" name="Rectangle 4"/>
          <p:cNvSpPr>
            <a:spLocks noChangeArrowheads="1"/>
          </p:cNvSpPr>
          <p:nvPr/>
        </p:nvSpPr>
        <p:spPr bwMode="auto">
          <a:xfrm>
            <a:off x="0" y="0"/>
            <a:ext cx="1571604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defTabSz="762000" eaLnBrk="0" latinLnBrk="0" hangingPunct="0"/>
            <a:r>
              <a:rPr lang="en-US" altLang="ko-KR" sz="1400" b="1">
                <a:latin typeface="휴먼각진옛체"/>
                <a:ea typeface="휴먼각진옛체"/>
                <a:cs typeface="휴먼각진옛체"/>
              </a:rPr>
              <a:t>C </a:t>
            </a:r>
            <a:r>
              <a:rPr lang="ko-KR" altLang="en-US" sz="1400" b="1" dirty="0" smtClean="0">
                <a:latin typeface="휴먼각진옛체"/>
                <a:ea typeface="휴먼각진옛체"/>
                <a:cs typeface="휴먼각진옛체"/>
              </a:rPr>
              <a:t>프로그래밍</a:t>
            </a:r>
            <a:endParaRPr lang="ko-KR" altLang="en-US" sz="1400" b="1" dirty="0">
              <a:latin typeface="휴먼각진옛체"/>
              <a:ea typeface="휴먼각진옛체"/>
              <a:cs typeface="휴먼각진옛체"/>
            </a:endParaRPr>
          </a:p>
        </p:txBody>
      </p:sp>
      <p:graphicFrame>
        <p:nvGraphicFramePr>
          <p:cNvPr id="2050" name="Object 5"/>
          <p:cNvGraphicFramePr>
            <a:graphicFrameLocks/>
          </p:cNvGraphicFramePr>
          <p:nvPr/>
        </p:nvGraphicFramePr>
        <p:xfrm>
          <a:off x="8686800" y="0"/>
          <a:ext cx="4445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36" name="PhotoFinish Picture" r:id="rId4" imgW="4577223" imgH="4203647" progId="">
                  <p:embed/>
                </p:oleObj>
              </mc:Choice>
              <mc:Fallback>
                <p:oleObj name="PhotoFinish Picture" r:id="rId4" imgW="4577223" imgH="4203647" progId="">
                  <p:embed/>
                  <p:pic>
                    <p:nvPicPr>
                      <p:cNvPr id="0" name="Picture 115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6800" y="0"/>
                        <a:ext cx="4445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2639144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dirty="0" err="1" smtClean="0"/>
              <a:t>Sungwon</a:t>
            </a:r>
            <a:r>
              <a:rPr lang="en-US" altLang="ko-KR" dirty="0" smtClean="0"/>
              <a:t> Jung, Ph.D.</a:t>
            </a:r>
            <a:endParaRPr lang="en-US" altLang="ko-KR" dirty="0" smtClean="0">
              <a:ea typeface="바탕체" pitchFamily="17" charset="-127"/>
            </a:endParaRPr>
          </a:p>
          <a:p>
            <a:pPr eaLnBrk="1" hangingPunct="1">
              <a:lnSpc>
                <a:spcPct val="90000"/>
              </a:lnSpc>
            </a:pPr>
            <a:endParaRPr lang="en-US" altLang="ko-KR" dirty="0" smtClean="0">
              <a:ea typeface="바탕체" pitchFamily="17" charset="-127"/>
            </a:endParaRPr>
          </a:p>
          <a:p>
            <a:r>
              <a:rPr lang="en-US" altLang="ko-KR" sz="1600" dirty="0" smtClean="0"/>
              <a:t>Dept. of Computer Science and Engineering</a:t>
            </a:r>
          </a:p>
          <a:p>
            <a:r>
              <a:rPr lang="en-US" altLang="ko-KR" sz="1600" dirty="0" err="1" smtClean="0"/>
              <a:t>Sogang</a:t>
            </a:r>
            <a:r>
              <a:rPr lang="en-US" altLang="ko-KR" sz="1600" dirty="0" smtClean="0"/>
              <a:t> University</a:t>
            </a:r>
          </a:p>
          <a:p>
            <a:r>
              <a:rPr lang="en-US" altLang="ko-KR" sz="1600" dirty="0" smtClean="0"/>
              <a:t>Seoul, Korea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제출 형식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1 - </a:t>
            </a:r>
            <a:fld id="{BDD16428-8B01-40EE-88EF-D88DDA42E333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395536" y="1700808"/>
            <a:ext cx="8388424" cy="353943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제출 메일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en-US" altLang="ko-KR" u="sng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2015cprogramming02</a:t>
            </a:r>
            <a:r>
              <a:rPr lang="en-US" altLang="ko-KR" u="sng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hlinkClick r:id="rId2"/>
              </a:rPr>
              <a:t>@gmail.com</a:t>
            </a:r>
            <a:endParaRPr lang="en-US" altLang="ko-KR" u="sng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AutoNum type="arabicPeriod"/>
            </a:pP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메일 제목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: [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실습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14]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학번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이름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: [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실습</a:t>
            </a: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14]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20151234_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홍길동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AutoNum type="arabicPeriod"/>
            </a:pP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첨부 파일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: [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실습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14]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학번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이름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.zip 	</a:t>
            </a:r>
          </a:p>
          <a:p>
            <a:pPr marL="342900" indent="-342900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		       (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각 소스 파일은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cp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실습번호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학번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_p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문제번호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.c)</a:t>
            </a:r>
          </a:p>
          <a:p>
            <a:pPr marL="342900" indent="-342900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                  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예를들어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실습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의 문제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번 소스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: cp1_20151234_p2.c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AutoNum type="arabicPeriod" startAt="4"/>
            </a:pP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AutoNum type="arabicPeriod" startAt="4"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제출 기한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: 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당일 수업 종료 시 까지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marL="342900" indent="-342900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		       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실습 시간 안에 제출 못할 시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다음날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24:00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까지 제출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AutoNum type="arabicPeriod" startAt="5"/>
            </a:pP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AutoNum type="arabicPeriod" startAt="5"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담당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멘토들에게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실습결과를 확인 받은 후 제출 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marL="342900" indent="-342900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	(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그렇지 않은 경우 불인정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342900" indent="-342900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   COPY X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8150" y="1556792"/>
            <a:ext cx="8305800" cy="4968552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ko-KR" altLang="en-US" sz="1600" dirty="0" smtClean="0"/>
              <a:t>날짜를 입력 받아 그 날이 무슨 요일인지 출력해주는 함수를 작성하시오</a:t>
            </a:r>
            <a:r>
              <a:rPr lang="en-US" altLang="ko-KR" sz="1600" dirty="0" smtClean="0"/>
              <a:t>. </a:t>
            </a: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ko-KR" altLang="en-US" sz="1600" dirty="0" smtClean="0"/>
              <a:t>주어진 </a:t>
            </a:r>
            <a:r>
              <a:rPr lang="en-US" altLang="ko-KR" sz="1600" dirty="0" smtClean="0"/>
              <a:t>year, month, day</a:t>
            </a:r>
            <a:r>
              <a:rPr lang="ko-KR" altLang="en-US" sz="1600" dirty="0" smtClean="0"/>
              <a:t>를 입력하여 요일을 구하는 공식은 다음과 같다</a:t>
            </a:r>
            <a:r>
              <a:rPr lang="en-US" altLang="ko-KR" sz="1600" dirty="0" smtClean="0"/>
              <a:t>.</a:t>
            </a: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en-US" altLang="ko-KR" sz="1600" dirty="0" smtClean="0"/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ko-KR" altLang="en-US" sz="1600" dirty="0" smtClean="0"/>
              <a:t>이 결과 값</a:t>
            </a:r>
            <a:r>
              <a:rPr lang="en-US" altLang="ko-KR" sz="1600" dirty="0" smtClean="0"/>
              <a:t>(0 ~ 6)</a:t>
            </a:r>
            <a:r>
              <a:rPr lang="ko-KR" altLang="en-US" sz="1600" dirty="0" smtClean="0"/>
              <a:t>과 월요일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화요일</a:t>
            </a:r>
            <a:r>
              <a:rPr lang="en-US" altLang="ko-KR" sz="1600" dirty="0" smtClean="0"/>
              <a:t>, …, </a:t>
            </a:r>
            <a:r>
              <a:rPr lang="ko-KR" altLang="en-US" sz="1600" dirty="0" smtClean="0"/>
              <a:t>일요일 사이의 관계를 구한 뒤 프로그램을 작성한다</a:t>
            </a:r>
            <a:r>
              <a:rPr lang="en-US" altLang="ko-KR" sz="1600" dirty="0" smtClean="0"/>
              <a:t>.</a:t>
            </a: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ko-KR" sz="1600" dirty="0" err="1" smtClean="0"/>
              <a:t>Enum</a:t>
            </a:r>
            <a:r>
              <a:rPr lang="ko-KR" altLang="en-US" sz="1600" dirty="0" smtClean="0"/>
              <a:t>를 하나의 정수형 변수로 활용할 수 있다</a:t>
            </a:r>
            <a:r>
              <a:rPr lang="en-US" altLang="ko-KR" sz="1600" dirty="0" smtClean="0"/>
              <a:t>. </a:t>
            </a: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ko-KR" altLang="en-US" sz="1600" dirty="0" err="1" smtClean="0"/>
              <a:t>예를들어</a:t>
            </a:r>
            <a:r>
              <a:rPr lang="en-US" altLang="ko-KR" sz="1600" dirty="0" smtClean="0"/>
              <a:t>, switch, </a:t>
            </a:r>
            <a:r>
              <a:rPr lang="ko-KR" altLang="en-US" sz="1600" dirty="0" smtClean="0"/>
              <a:t>비교연산</a:t>
            </a:r>
            <a:r>
              <a:rPr lang="en-US" altLang="ko-KR" sz="1600" dirty="0" smtClean="0"/>
              <a:t>, for, while</a:t>
            </a:r>
            <a:r>
              <a:rPr lang="ko-KR" altLang="en-US" sz="1600" dirty="0" smtClean="0"/>
              <a:t>문의 조건 등에 활용 가능하다</a:t>
            </a:r>
            <a:r>
              <a:rPr lang="en-US" altLang="ko-KR" sz="1600" dirty="0" smtClean="0"/>
              <a:t>. </a:t>
            </a: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ko-KR" altLang="en-US" sz="1600" dirty="0" smtClean="0"/>
              <a:t>함수의 원형은 다음과 같다</a:t>
            </a:r>
            <a:r>
              <a:rPr lang="en-US" altLang="ko-KR" sz="1600" dirty="0" smtClean="0"/>
              <a:t>.</a:t>
            </a: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ko-KR" sz="1600" dirty="0" smtClean="0"/>
              <a:t>        </a:t>
            </a:r>
            <a:r>
              <a:rPr lang="en-US" altLang="ko-KR" sz="1600" dirty="0" err="1" smtClean="0"/>
              <a:t>enum</a:t>
            </a:r>
            <a:r>
              <a:rPr lang="en-US" altLang="ko-KR" sz="1600" smtClean="0"/>
              <a:t> </a:t>
            </a:r>
            <a:r>
              <a:rPr lang="en-US" altLang="ko-KR" sz="1600" smtClean="0"/>
              <a:t>Date </a:t>
            </a:r>
            <a:r>
              <a:rPr lang="en-US" altLang="ko-KR" sz="1600" smtClean="0"/>
              <a:t>getDate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y,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m,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d); // </a:t>
            </a:r>
            <a:r>
              <a:rPr lang="ko-KR" altLang="en-US" sz="1600" dirty="0" smtClean="0"/>
              <a:t>요일에 해당하는 값을 </a:t>
            </a:r>
            <a:r>
              <a:rPr lang="en-US" altLang="ko-KR" sz="1600" dirty="0" smtClean="0"/>
              <a:t>return</a:t>
            </a: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ko-KR" sz="1600" dirty="0" smtClean="0"/>
              <a:t>        char* </a:t>
            </a:r>
            <a:r>
              <a:rPr lang="en-US" altLang="ko-KR" sz="1600" dirty="0" err="1" smtClean="0"/>
              <a:t>getDay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enum</a:t>
            </a:r>
            <a:r>
              <a:rPr lang="en-US" altLang="ko-KR" sz="1600" dirty="0" smtClean="0"/>
              <a:t> Date </a:t>
            </a:r>
            <a:r>
              <a:rPr lang="en-US" altLang="ko-KR" sz="1600" dirty="0" err="1" smtClean="0"/>
              <a:t>currDate</a:t>
            </a:r>
            <a:r>
              <a:rPr lang="en-US" altLang="ko-KR" sz="1600" dirty="0" smtClean="0"/>
              <a:t>); // </a:t>
            </a:r>
            <a:r>
              <a:rPr lang="en-US" altLang="ko-KR" sz="1600" dirty="0" err="1" smtClean="0"/>
              <a:t>currDate</a:t>
            </a:r>
            <a:r>
              <a:rPr lang="ko-KR" altLang="en-US" sz="1600" dirty="0" smtClean="0"/>
              <a:t>에 해당하는 요일의 문자열을 </a:t>
            </a:r>
            <a:r>
              <a:rPr lang="en-US" altLang="ko-KR" sz="1600" dirty="0" smtClean="0"/>
              <a:t>return</a:t>
            </a: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ko-KR" altLang="en-US" sz="1600" dirty="0" smtClean="0"/>
              <a:t>이 프로그램의 데이터를 저장하기 위해 다음과 같은 구조체를 구현하시오</a:t>
            </a:r>
            <a:r>
              <a:rPr lang="en-US" altLang="ko-KR" sz="1600" dirty="0" smtClean="0"/>
              <a:t>.</a:t>
            </a: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ko-KR" sz="1600" dirty="0" smtClean="0"/>
              <a:t>(date</a:t>
            </a:r>
            <a:r>
              <a:rPr lang="ko-KR" altLang="en-US" sz="1600" dirty="0" smtClean="0"/>
              <a:t>는 월요일에서 일요일까지의 값을 나타내는 </a:t>
            </a:r>
            <a:r>
              <a:rPr lang="en-US" altLang="ko-KR" sz="1600" dirty="0" err="1" smtClean="0"/>
              <a:t>enum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형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변수임</a:t>
            </a:r>
            <a:r>
              <a:rPr lang="en-US" altLang="ko-KR" sz="1600" dirty="0" smtClean="0"/>
              <a:t>)</a:t>
            </a: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en-US" altLang="ko-KR" sz="1600" dirty="0"/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en-US" altLang="ko-KR" sz="1600" dirty="0"/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en-US" altLang="ko-KR" sz="1600" dirty="0" smtClean="0"/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en-US" altLang="ko-KR" sz="1600" dirty="0"/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en-US" altLang="ko-KR" sz="1600" dirty="0" smtClean="0"/>
          </a:p>
        </p:txBody>
      </p:sp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Practice 1.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E47F7E65-16C6-4F69-8EED-FBB47A9F387D}" type="slidenum">
              <a:rPr lang="en-US" altLang="ko-KR" smtClean="0"/>
              <a:pPr algn="ctr">
                <a:defRPr/>
              </a:pPr>
              <a:t>3</a:t>
            </a:fld>
            <a:endParaRPr lang="en-US" altLang="ko-KR" dirty="0"/>
          </a:p>
        </p:txBody>
      </p:sp>
      <p:sp>
        <p:nvSpPr>
          <p:cNvPr id="6" name="TextBox 15"/>
          <p:cNvSpPr txBox="1">
            <a:spLocks noChangeArrowheads="1"/>
          </p:cNvSpPr>
          <p:nvPr/>
        </p:nvSpPr>
        <p:spPr bwMode="auto">
          <a:xfrm>
            <a:off x="1619672" y="5661248"/>
            <a:ext cx="6107251" cy="1015663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dirty="0" err="1">
                <a:latin typeface="+mn-lt"/>
                <a:cs typeface="Arial" pitchFamily="34" charset="0"/>
              </a:rPr>
              <a:t>struct</a:t>
            </a:r>
            <a:r>
              <a:rPr lang="en-US" altLang="ko-KR" sz="1200" dirty="0">
                <a:latin typeface="+mn-lt"/>
                <a:cs typeface="Arial" pitchFamily="34" charset="0"/>
              </a:rPr>
              <a:t> </a:t>
            </a:r>
            <a:r>
              <a:rPr lang="en-US" altLang="ko-KR" sz="1200" dirty="0" smtClean="0">
                <a:latin typeface="+mn-lt"/>
                <a:cs typeface="Arial" pitchFamily="34" charset="0"/>
              </a:rPr>
              <a:t>Calendar{</a:t>
            </a:r>
            <a:endParaRPr lang="en-US" altLang="ko-KR" sz="1200" dirty="0">
              <a:latin typeface="+mn-lt"/>
              <a:cs typeface="Arial" pitchFamily="34" charset="0"/>
            </a:endParaRPr>
          </a:p>
          <a:p>
            <a:pPr>
              <a:defRPr/>
            </a:pPr>
            <a:r>
              <a:rPr lang="en-US" altLang="ko-KR" sz="1200" dirty="0">
                <a:latin typeface="+mn-lt"/>
                <a:cs typeface="Arial" pitchFamily="34" charset="0"/>
              </a:rPr>
              <a:t> </a:t>
            </a:r>
            <a:r>
              <a:rPr lang="en-US" altLang="ko-KR" sz="1200" dirty="0" smtClean="0">
                <a:latin typeface="+mn-lt"/>
                <a:cs typeface="Arial" pitchFamily="34" charset="0"/>
              </a:rPr>
              <a:t>       </a:t>
            </a:r>
            <a:r>
              <a:rPr lang="en-US" altLang="ko-KR" sz="1200" dirty="0" err="1" smtClean="0">
                <a:latin typeface="+mn-lt"/>
                <a:cs typeface="Arial" pitchFamily="34" charset="0"/>
              </a:rPr>
              <a:t>int</a:t>
            </a:r>
            <a:r>
              <a:rPr lang="en-US" altLang="ko-KR" sz="1200" dirty="0" smtClean="0">
                <a:latin typeface="+mn-lt"/>
                <a:cs typeface="Arial" pitchFamily="34" charset="0"/>
              </a:rPr>
              <a:t> year, month, day;        // </a:t>
            </a:r>
            <a:r>
              <a:rPr lang="ko-KR" altLang="en-US" sz="1200" dirty="0" smtClean="0">
                <a:latin typeface="+mn-lt"/>
                <a:cs typeface="Arial" pitchFamily="34" charset="0"/>
              </a:rPr>
              <a:t>입력 받은 연도</a:t>
            </a:r>
            <a:r>
              <a:rPr lang="en-US" altLang="ko-KR" sz="1200" dirty="0" smtClean="0">
                <a:latin typeface="+mn-lt"/>
                <a:cs typeface="Arial" pitchFamily="34" charset="0"/>
              </a:rPr>
              <a:t>, </a:t>
            </a:r>
            <a:r>
              <a:rPr lang="ko-KR" altLang="en-US" sz="1200" dirty="0" smtClean="0">
                <a:latin typeface="+mn-lt"/>
                <a:cs typeface="Arial" pitchFamily="34" charset="0"/>
              </a:rPr>
              <a:t>월</a:t>
            </a:r>
            <a:r>
              <a:rPr lang="en-US" altLang="ko-KR" sz="1200" dirty="0" smtClean="0">
                <a:latin typeface="+mn-lt"/>
                <a:cs typeface="Arial" pitchFamily="34" charset="0"/>
              </a:rPr>
              <a:t>, </a:t>
            </a:r>
            <a:r>
              <a:rPr lang="ko-KR" altLang="en-US" sz="1200" dirty="0" smtClean="0">
                <a:latin typeface="+mn-lt"/>
                <a:cs typeface="Arial" pitchFamily="34" charset="0"/>
              </a:rPr>
              <a:t>일을 저장</a:t>
            </a:r>
            <a:endParaRPr lang="en-US" altLang="ko-KR" sz="1200" dirty="0" smtClean="0">
              <a:latin typeface="+mn-lt"/>
              <a:cs typeface="Arial" pitchFamily="34" charset="0"/>
            </a:endParaRPr>
          </a:p>
          <a:p>
            <a:pPr>
              <a:defRPr/>
            </a:pPr>
            <a:r>
              <a:rPr lang="en-US" altLang="ko-KR" sz="1200" dirty="0">
                <a:latin typeface="+mn-lt"/>
                <a:cs typeface="Arial" pitchFamily="34" charset="0"/>
              </a:rPr>
              <a:t> </a:t>
            </a:r>
            <a:r>
              <a:rPr lang="en-US" altLang="ko-KR" sz="1200" dirty="0" smtClean="0">
                <a:latin typeface="+mn-lt"/>
                <a:cs typeface="Arial" pitchFamily="34" charset="0"/>
              </a:rPr>
              <a:t>       </a:t>
            </a:r>
            <a:r>
              <a:rPr lang="en-US" altLang="ko-KR" sz="1200" dirty="0" err="1" smtClean="0">
                <a:latin typeface="+mn-lt"/>
                <a:cs typeface="Arial" pitchFamily="34" charset="0"/>
              </a:rPr>
              <a:t>enum</a:t>
            </a:r>
            <a:r>
              <a:rPr lang="en-US" altLang="ko-KR" sz="1200" dirty="0" smtClean="0">
                <a:latin typeface="+mn-lt"/>
                <a:cs typeface="Arial" pitchFamily="34" charset="0"/>
              </a:rPr>
              <a:t> Date </a:t>
            </a:r>
            <a:r>
              <a:rPr lang="en-US" altLang="ko-KR" sz="1200" dirty="0" err="1" smtClean="0">
                <a:latin typeface="+mn-lt"/>
                <a:cs typeface="Arial" pitchFamily="34" charset="0"/>
              </a:rPr>
              <a:t>date</a:t>
            </a:r>
            <a:r>
              <a:rPr lang="en-US" altLang="ko-KR" sz="1200" dirty="0" smtClean="0">
                <a:latin typeface="+mn-lt"/>
                <a:cs typeface="Arial" pitchFamily="34" charset="0"/>
              </a:rPr>
              <a:t>;              // </a:t>
            </a:r>
            <a:r>
              <a:rPr lang="en-US" altLang="ko-KR" sz="1200" dirty="0" err="1" smtClean="0">
                <a:latin typeface="+mn-lt"/>
                <a:cs typeface="Arial" pitchFamily="34" charset="0"/>
              </a:rPr>
              <a:t>getDate</a:t>
            </a:r>
            <a:r>
              <a:rPr lang="en-US" altLang="ko-KR" sz="1200" dirty="0" smtClean="0">
                <a:latin typeface="+mn-lt"/>
                <a:cs typeface="Arial" pitchFamily="34" charset="0"/>
              </a:rPr>
              <a:t> </a:t>
            </a:r>
            <a:r>
              <a:rPr lang="ko-KR" altLang="en-US" sz="1200" dirty="0" smtClean="0">
                <a:latin typeface="+mn-lt"/>
                <a:cs typeface="Arial" pitchFamily="34" charset="0"/>
              </a:rPr>
              <a:t>함수를 통해 얻은 </a:t>
            </a:r>
            <a:r>
              <a:rPr lang="en-US" altLang="ko-KR" sz="1200" dirty="0" err="1" smtClean="0">
                <a:latin typeface="+mn-lt"/>
                <a:cs typeface="Arial" pitchFamily="34" charset="0"/>
              </a:rPr>
              <a:t>enum</a:t>
            </a:r>
            <a:r>
              <a:rPr lang="en-US" altLang="ko-KR" sz="1200" dirty="0" smtClean="0">
                <a:latin typeface="+mn-lt"/>
                <a:cs typeface="Arial" pitchFamily="34" charset="0"/>
              </a:rPr>
              <a:t> Date</a:t>
            </a:r>
            <a:r>
              <a:rPr lang="ko-KR" altLang="en-US" sz="1200" dirty="0" smtClean="0">
                <a:latin typeface="+mn-lt"/>
                <a:cs typeface="Arial" pitchFamily="34" charset="0"/>
              </a:rPr>
              <a:t>값을 저장</a:t>
            </a:r>
            <a:endParaRPr lang="en-US" altLang="ko-KR" sz="1200" dirty="0" smtClean="0">
              <a:latin typeface="+mn-lt"/>
              <a:cs typeface="Arial" pitchFamily="34" charset="0"/>
            </a:endParaRPr>
          </a:p>
          <a:p>
            <a:pPr>
              <a:defRPr/>
            </a:pPr>
            <a:r>
              <a:rPr lang="en-US" altLang="ko-KR" sz="1200" dirty="0">
                <a:latin typeface="+mn-lt"/>
                <a:cs typeface="Arial" pitchFamily="34" charset="0"/>
              </a:rPr>
              <a:t> </a:t>
            </a:r>
            <a:r>
              <a:rPr lang="en-US" altLang="ko-KR" sz="1200" dirty="0" smtClean="0">
                <a:latin typeface="+mn-lt"/>
                <a:cs typeface="Arial" pitchFamily="34" charset="0"/>
              </a:rPr>
              <a:t>       char* </a:t>
            </a:r>
            <a:r>
              <a:rPr lang="en-US" altLang="ko-KR" sz="1200" dirty="0" err="1" smtClean="0">
                <a:latin typeface="+mn-lt"/>
                <a:cs typeface="Arial" pitchFamily="34" charset="0"/>
              </a:rPr>
              <a:t>dateString</a:t>
            </a:r>
            <a:r>
              <a:rPr lang="en-US" altLang="ko-KR" sz="1200" dirty="0" smtClean="0">
                <a:latin typeface="+mn-lt"/>
                <a:cs typeface="Arial" pitchFamily="34" charset="0"/>
              </a:rPr>
              <a:t>;             // </a:t>
            </a:r>
            <a:r>
              <a:rPr lang="en-US" altLang="ko-KR" sz="1200" dirty="0" err="1" smtClean="0">
                <a:latin typeface="+mn-lt"/>
                <a:cs typeface="Arial" pitchFamily="34" charset="0"/>
              </a:rPr>
              <a:t>getDayOfWeek</a:t>
            </a:r>
            <a:r>
              <a:rPr lang="ko-KR" altLang="en-US" sz="1200" dirty="0" smtClean="0">
                <a:latin typeface="+mn-lt"/>
                <a:cs typeface="Arial" pitchFamily="34" charset="0"/>
              </a:rPr>
              <a:t> 함수를</a:t>
            </a:r>
            <a:r>
              <a:rPr lang="en-US" altLang="ko-KR" sz="1200" dirty="0" smtClean="0">
                <a:latin typeface="+mn-lt"/>
                <a:cs typeface="Arial" pitchFamily="34" charset="0"/>
              </a:rPr>
              <a:t> </a:t>
            </a:r>
            <a:r>
              <a:rPr lang="ko-KR" altLang="en-US" sz="1200" dirty="0" smtClean="0">
                <a:latin typeface="+mn-lt"/>
                <a:cs typeface="Arial" pitchFamily="34" charset="0"/>
              </a:rPr>
              <a:t>통해 얻은 값을 저장</a:t>
            </a:r>
            <a:r>
              <a:rPr lang="en-US" altLang="ko-KR" sz="1200" dirty="0" smtClean="0">
                <a:latin typeface="+mn-lt"/>
                <a:cs typeface="Arial" pitchFamily="34" charset="0"/>
              </a:rPr>
              <a:t> </a:t>
            </a:r>
            <a:endParaRPr lang="en-US" altLang="ko-KR" sz="1200" dirty="0">
              <a:latin typeface="+mn-lt"/>
              <a:cs typeface="Arial" pitchFamily="34" charset="0"/>
            </a:endParaRPr>
          </a:p>
          <a:p>
            <a:pPr>
              <a:defRPr/>
            </a:pPr>
            <a:r>
              <a:rPr lang="en-US" altLang="ko-KR" sz="1200" dirty="0" smtClean="0">
                <a:latin typeface="+mn-lt"/>
                <a:cs typeface="Arial" pitchFamily="34" charset="0"/>
              </a:rPr>
              <a:t>};</a:t>
            </a:r>
            <a:endParaRPr lang="ko-KR" altLang="en-US" sz="1200" dirty="0">
              <a:latin typeface="+mn-lt"/>
              <a:cs typeface="Arial" pitchFamily="34" charset="0"/>
            </a:endParaRPr>
          </a:p>
        </p:txBody>
      </p:sp>
      <p:sp>
        <p:nvSpPr>
          <p:cNvPr id="7" name="TextBox 15"/>
          <p:cNvSpPr txBox="1">
            <a:spLocks noChangeArrowheads="1"/>
          </p:cNvSpPr>
          <p:nvPr/>
        </p:nvSpPr>
        <p:spPr bwMode="auto">
          <a:xfrm>
            <a:off x="1403648" y="2348880"/>
            <a:ext cx="5256584" cy="307777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 dirty="0">
                <a:latin typeface="+mn-lt"/>
                <a:cs typeface="Arial" pitchFamily="34" charset="0"/>
              </a:rPr>
              <a:t>(</a:t>
            </a:r>
            <a:r>
              <a:rPr lang="en-US" altLang="ko-KR" sz="1400" dirty="0" smtClean="0">
                <a:latin typeface="+mn-lt"/>
                <a:cs typeface="Arial" pitchFamily="34" charset="0"/>
              </a:rPr>
              <a:t>year + year/4 - year/100 + year/400 + (13 * month + 8) / 5 + day) % 7</a:t>
            </a:r>
            <a:endParaRPr lang="ko-KR" altLang="en-US" sz="1800" dirty="0"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2486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8150" y="1556792"/>
            <a:ext cx="8305800" cy="4968552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ko-KR" altLang="en-US" sz="1600" dirty="0" smtClean="0"/>
              <a:t>입력 </a:t>
            </a:r>
            <a:r>
              <a:rPr lang="en-US" altLang="ko-KR" sz="1600" dirty="0" smtClean="0"/>
              <a:t>: Year, Month, Day </a:t>
            </a:r>
            <a:r>
              <a:rPr lang="ko-KR" altLang="en-US" sz="1600" dirty="0" smtClean="0"/>
              <a:t>입력</a:t>
            </a:r>
            <a:endParaRPr lang="en-US" altLang="ko-KR" sz="1600" dirty="0" smtClean="0"/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ko-KR" altLang="en-US" sz="1600" dirty="0" smtClean="0"/>
              <a:t>출력 </a:t>
            </a:r>
            <a:r>
              <a:rPr lang="en-US" altLang="ko-KR" sz="1600" dirty="0" smtClean="0"/>
              <a:t>: </a:t>
            </a:r>
            <a:r>
              <a:rPr lang="ko-KR" altLang="en-US" sz="1600" dirty="0" err="1" smtClean="0"/>
              <a:t>입력받은</a:t>
            </a:r>
            <a:r>
              <a:rPr lang="ko-KR" altLang="en-US" sz="1600" dirty="0" smtClean="0"/>
              <a:t> 날짜에 해당하는 요일 출력</a:t>
            </a:r>
            <a:endParaRPr lang="en-US" altLang="ko-KR" sz="1600" dirty="0" smtClean="0"/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en-US" altLang="ko-KR" sz="1600" dirty="0" smtClean="0"/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en-US" altLang="ko-KR" sz="1600" dirty="0" smtClean="0"/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ko-KR" sz="1600" dirty="0" smtClean="0"/>
              <a:t>Example)</a:t>
            </a: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en-US" altLang="ko-KR" sz="1600" dirty="0"/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en-US" altLang="ko-KR" sz="1600" dirty="0" smtClean="0"/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en-US" altLang="ko-KR" sz="1600" dirty="0" smtClean="0"/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ko-KR" sz="1600" dirty="0" smtClean="0"/>
              <a:t>    </a:t>
            </a:r>
          </a:p>
        </p:txBody>
      </p:sp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Practice 1.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E47F7E65-16C6-4F69-8EED-FBB47A9F387D}" type="slidenum">
              <a:rPr lang="en-US" altLang="ko-KR" smtClean="0"/>
              <a:pPr algn="ctr">
                <a:defRPr/>
              </a:pPr>
              <a:t>4</a:t>
            </a:fld>
            <a:endParaRPr lang="en-US" altLang="ko-KR" dirty="0"/>
          </a:p>
        </p:txBody>
      </p:sp>
      <p:pic>
        <p:nvPicPr>
          <p:cNvPr id="2" name="Picture 1" descr="스크린샷 2015-11-02 오전 10.45.3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3717032"/>
            <a:ext cx="5930900" cy="242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5904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Practice 2.</a:t>
            </a:r>
          </a:p>
        </p:txBody>
      </p:sp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8150" y="1556792"/>
            <a:ext cx="8305800" cy="4800600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ko-KR" altLang="en-US" sz="1600" dirty="0" smtClean="0"/>
              <a:t>자판기에 있는 잔돈을 반환하는 프로그램을 만들어라</a:t>
            </a:r>
            <a:r>
              <a:rPr lang="en-US" altLang="ko-KR" sz="1600" dirty="0" smtClean="0"/>
              <a:t>.</a:t>
            </a: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ko-KR" altLang="en-US" sz="1600" dirty="0" smtClean="0"/>
              <a:t>자판기에서 반환해 줘야 할 거스름돈을 입력 받은 후 최소한의 동전을 사용하여 거스름돈을 반환해주는 프로그램이다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오로지 동전만으로 반환</a:t>
            </a:r>
            <a:r>
              <a:rPr lang="en-US" altLang="ko-KR" sz="1600" dirty="0" smtClean="0"/>
              <a:t>(500,100,50,10</a:t>
            </a:r>
            <a:r>
              <a:rPr lang="ko-KR" altLang="en-US" sz="1600" dirty="0" smtClean="0"/>
              <a:t>원로 총 </a:t>
            </a:r>
            <a:r>
              <a:rPr lang="en-US" altLang="ko-KR" sz="1600" dirty="0" smtClean="0"/>
              <a:t>4</a:t>
            </a:r>
            <a:r>
              <a:rPr lang="ko-KR" altLang="en-US" sz="1600" dirty="0" smtClean="0"/>
              <a:t>가지 경우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 해야 한다</a:t>
            </a:r>
            <a:r>
              <a:rPr lang="en-US" altLang="ko-KR" sz="1600" dirty="0" smtClean="0"/>
              <a:t>. </a:t>
            </a:r>
            <a:r>
              <a:rPr lang="ko-KR" altLang="en-US" sz="1600" dirty="0" err="1" smtClean="0"/>
              <a:t>예를들어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1,100</a:t>
            </a:r>
            <a:r>
              <a:rPr lang="ko-KR" altLang="en-US" sz="1600" dirty="0" smtClean="0"/>
              <a:t>원이 거스름 돈일 경우 </a:t>
            </a:r>
            <a:r>
              <a:rPr lang="en-US" altLang="ko-KR" sz="1600" dirty="0" smtClean="0"/>
              <a:t>500</a:t>
            </a:r>
            <a:r>
              <a:rPr lang="ko-KR" altLang="en-US" sz="1600" dirty="0" smtClean="0"/>
              <a:t>원 </a:t>
            </a:r>
            <a:r>
              <a:rPr lang="en-US" altLang="ko-KR" sz="1600" dirty="0" smtClean="0"/>
              <a:t>2</a:t>
            </a:r>
            <a:r>
              <a:rPr lang="ko-KR" altLang="en-US" sz="1600" dirty="0" smtClean="0"/>
              <a:t>개와 </a:t>
            </a:r>
            <a:r>
              <a:rPr lang="en-US" altLang="ko-KR" sz="1600" dirty="0" smtClean="0"/>
              <a:t>100</a:t>
            </a:r>
            <a:r>
              <a:rPr lang="ko-KR" altLang="en-US" sz="1600" dirty="0" smtClean="0"/>
              <a:t>원 한 개로 반환해야 한다</a:t>
            </a:r>
            <a:r>
              <a:rPr lang="en-US" altLang="ko-KR" sz="1600" dirty="0" smtClean="0"/>
              <a:t>.  </a:t>
            </a:r>
            <a:r>
              <a:rPr lang="ko-KR" altLang="en-US" sz="1600" dirty="0" smtClean="0"/>
              <a:t>구조체를 사용하여 프로그램을 작성한다</a:t>
            </a:r>
            <a:r>
              <a:rPr lang="en-US" altLang="ko-KR" sz="1600" dirty="0" smtClean="0"/>
              <a:t>.</a:t>
            </a: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ko-KR" altLang="en-US" sz="1600" dirty="0" smtClean="0"/>
              <a:t>입력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거스름돈</a:t>
            </a:r>
            <a:endParaRPr lang="en-US" altLang="ko-KR" sz="1600" dirty="0" smtClean="0"/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ko-KR" altLang="en-US" sz="1600" dirty="0" smtClean="0"/>
              <a:t>출력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반환한 잔돈의 개수 </a:t>
            </a:r>
            <a:r>
              <a:rPr lang="en-US" altLang="ko-KR" sz="1600" dirty="0" smtClean="0"/>
              <a:t>(500, 100, 50, 10</a:t>
            </a:r>
            <a:r>
              <a:rPr lang="ko-KR" altLang="en-US" sz="1600" dirty="0" smtClean="0"/>
              <a:t>원에 해당하는 개수를 각각 출력</a:t>
            </a:r>
            <a:r>
              <a:rPr lang="en-US" altLang="ko-KR" sz="1600" dirty="0" smtClean="0"/>
              <a:t>)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(Example </a:t>
            </a:r>
            <a:r>
              <a:rPr lang="ko-KR" altLang="en-US" sz="1600" dirty="0" smtClean="0"/>
              <a:t>참고</a:t>
            </a:r>
            <a:r>
              <a:rPr lang="en-US" altLang="ko-KR" sz="1600" dirty="0" smtClean="0"/>
              <a:t>)</a:t>
            </a: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en-US" altLang="ko-KR" sz="1600" dirty="0" smtClean="0"/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ko-KR" sz="1600" dirty="0" smtClean="0"/>
              <a:t>Example )</a:t>
            </a:r>
            <a:endParaRPr lang="en-US" altLang="ko-KR" sz="160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E47F7E65-16C6-4F69-8EED-FBB47A9F387D}" type="slidenum">
              <a:rPr lang="en-US" altLang="ko-KR" smtClean="0"/>
              <a:pPr algn="ctr">
                <a:defRPr/>
              </a:pPr>
              <a:t>5</a:t>
            </a:fld>
            <a:endParaRPr lang="en-US" altLang="ko-KR" dirty="0"/>
          </a:p>
        </p:txBody>
      </p:sp>
      <p:pic>
        <p:nvPicPr>
          <p:cNvPr id="2" name="Picture 1" descr="스크린샷 2015-11-02 오전 10.46.4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4149080"/>
            <a:ext cx="4752528" cy="2360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693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hapter02">
  <a:themeElements>
    <a:clrScheme name="chapter02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chapter02">
      <a:majorFont>
        <a:latin typeface="Tahoma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lnDef>
    <a:txDef>
      <a:spPr/>
      <a:bodyPr wrap="square" rtlCol="0">
        <a:spAutoFit/>
      </a:bodyPr>
      <a:lstStyle>
        <a:defPPr marL="0">
          <a:defRPr dirty="0" smtClean="0">
            <a:latin typeface="맑은 고딕" pitchFamily="50" charset="-127"/>
            <a:ea typeface="맑은 고딕" pitchFamily="50" charset="-127"/>
          </a:defRPr>
        </a:defPPr>
      </a:lstStyle>
      <a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a:style>
    </a:txDef>
  </a:objectDefaults>
  <a:extraClrSchemeLst>
    <a:extraClrScheme>
      <a:clrScheme name="chapter02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02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02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02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02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02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02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7200</TotalTime>
  <Pages>3</Pages>
  <Words>398</Words>
  <Application>Microsoft Macintosh PowerPoint</Application>
  <PresentationFormat>On-screen Show (4:3)</PresentationFormat>
  <Paragraphs>65</Paragraphs>
  <Slides>5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chapter02</vt:lpstr>
      <vt:lpstr>PhotoFinish Picture</vt:lpstr>
      <vt:lpstr>C언어   (CSE2035) (Chap11. Derived types-enumerated, structure, and union) (1-1)</vt:lpstr>
      <vt:lpstr>제출 형식</vt:lpstr>
      <vt:lpstr>Practice 1.</vt:lpstr>
      <vt:lpstr>Practice 1.</vt:lpstr>
      <vt:lpstr>Practice 2.</vt:lpstr>
    </vt:vector>
  </TitlesOfParts>
  <Company>서강대학교 컴퓨터학과 모바일컴퓨팅 시스템 연구실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언어 강의노트</dc:title>
  <dc:creator>최성환</dc:creator>
  <cp:lastModifiedBy>상근 김</cp:lastModifiedBy>
  <cp:revision>620</cp:revision>
  <cp:lastPrinted>1997-04-03T01:49:54Z</cp:lastPrinted>
  <dcterms:created xsi:type="dcterms:W3CDTF">1996-06-27T04:55:18Z</dcterms:created>
  <dcterms:modified xsi:type="dcterms:W3CDTF">2015-11-02T02:09:58Z</dcterms:modified>
</cp:coreProperties>
</file>