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298" r:id="rId2"/>
    <p:sldId id="309" r:id="rId3"/>
    <p:sldId id="312" r:id="rId4"/>
    <p:sldId id="313" r:id="rId5"/>
    <p:sldId id="315" r:id="rId6"/>
    <p:sldId id="316" r:id="rId7"/>
    <p:sldId id="317" r:id="rId8"/>
    <p:sldId id="318" r:id="rId9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47"/>
    <a:srgbClr val="99CCFF"/>
    <a:srgbClr val="CCECFF"/>
    <a:srgbClr val="FF9933"/>
    <a:srgbClr val="DADADA"/>
    <a:srgbClr val="FFA2A1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>
      <p:cViewPr>
        <p:scale>
          <a:sx n="90" d="100"/>
          <a:sy n="90" d="100"/>
        </p:scale>
        <p:origin x="-1648" y="-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fld id="{2A78A08D-B73A-445E-8F64-48E78BC492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524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84D5164-7639-4140-B496-A054598DBC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458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79112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5D0FB-8AD0-4E75-9F7C-8C4DDCD6DB5C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59338"/>
            <a:ext cx="5203825" cy="4606925"/>
          </a:xfrm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4" name="Rectangle 18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87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8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Footer Placeholder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wrap="square" lIns="91440" tIns="45720" rIns="91440" bIns="45720" anchor="b"/>
          <a:lstStyle>
            <a:lvl1pPr defTabSz="914400" eaLnBrk="1" latinLnBrk="1" hangingPunct="1">
              <a:defRPr kumimoji="0" sz="1400" b="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fld id="{32A6A4CB-6446-4B21-A4E1-AF543A0BEA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ts val="2500"/>
              </a:lnSpc>
              <a:spcBef>
                <a:spcPts val="0"/>
              </a:spcBef>
              <a:defRPr/>
            </a:lvl2pPr>
            <a:lvl3pPr>
              <a:lnSpc>
                <a:spcPts val="2500"/>
              </a:lnSpc>
              <a:spcBef>
                <a:spcPts val="0"/>
              </a:spcBef>
              <a:defRPr/>
            </a:lvl3pPr>
            <a:lvl4pPr>
              <a:lnSpc>
                <a:spcPts val="2500"/>
              </a:lnSpc>
              <a:spcBef>
                <a:spcPts val="0"/>
              </a:spcBef>
              <a:defRPr/>
            </a:lvl4pPr>
            <a:lvl5pPr>
              <a:lnSpc>
                <a:spcPts val="25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5026EE3-997A-4D6D-8437-828DE202B9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2692DF8F-C9E1-42A1-84FA-A39D0BE663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81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3E9AB8A-FB6B-4013-B598-FEC8EEC40A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BDD16428-8B01-40EE-88EF-D88DDA42E3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vmlDrawing" Target="../drawings/vmlDrawing1.vml"/><Relationship Id="rId8" Type="http://schemas.openxmlformats.org/officeDocument/2006/relationships/oleObject" Target="../embeddings/oleObject1.bin"/><Relationship Id="rId9" Type="http://schemas.openxmlformats.org/officeDocument/2006/relationships/image" Target="../media/image1.png"/><Relationship Id="rId10" Type="http://schemas.openxmlformats.org/officeDocument/2006/relationships/oleObject" Target="../embeddings/oleObject2.bin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2"/>
          <p:cNvGrpSpPr>
            <a:grpSpLocks/>
          </p:cNvGrpSpPr>
          <p:nvPr/>
        </p:nvGrpSpPr>
        <p:grpSpPr bwMode="auto">
          <a:xfrm>
            <a:off x="127000" y="471488"/>
            <a:ext cx="8542338" cy="1052512"/>
            <a:chOff x="80" y="624"/>
            <a:chExt cx="5381" cy="663"/>
          </a:xfrm>
        </p:grpSpPr>
        <p:sp>
          <p:nvSpPr>
            <p:cNvPr id="117763" name="Rectangle 3"/>
            <p:cNvSpPr>
              <a:spLocks noChangeArrowheads="1"/>
            </p:cNvSpPr>
            <p:nvPr userDrawn="1"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4" name="Rectangle 4"/>
            <p:cNvSpPr>
              <a:spLocks noChangeArrowheads="1"/>
            </p:cNvSpPr>
            <p:nvPr userDrawn="1"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5" name="Rectangle 5"/>
            <p:cNvSpPr>
              <a:spLocks noChangeArrowheads="1"/>
            </p:cNvSpPr>
            <p:nvPr userDrawn="1"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6" name="Rectangle 6"/>
            <p:cNvSpPr>
              <a:spLocks noChangeArrowheads="1"/>
            </p:cNvSpPr>
            <p:nvPr userDrawn="1"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7" name="Rectangle 7"/>
            <p:cNvSpPr>
              <a:spLocks noChangeArrowheads="1"/>
            </p:cNvSpPr>
            <p:nvPr userDrawn="1"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8" name="Rectangle 8"/>
            <p:cNvSpPr>
              <a:spLocks noChangeArrowheads="1"/>
            </p:cNvSpPr>
            <p:nvPr userDrawn="1"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9" name="Rectangle 9"/>
            <p:cNvSpPr>
              <a:spLocks noChangeArrowheads="1"/>
            </p:cNvSpPr>
            <p:nvPr userDrawn="1"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</p:grpSp>
      <p:sp>
        <p:nvSpPr>
          <p:cNvPr id="10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612062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6002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0" y="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en-US" altLang="ko-KR" sz="1400" b="1" dirty="0">
                <a:latin typeface="휴먼각진옛체" charset="-127"/>
                <a:ea typeface="휴먼각진옛체" charset="-127"/>
              </a:rPr>
              <a:t>C </a:t>
            </a: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프로그래밍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77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52900" y="6626225"/>
            <a:ext cx="8382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 b="1"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1 - </a:t>
            </a:r>
            <a:fld id="{ED0333A3-183A-4B6E-B33A-260027207A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aphicFrame>
        <p:nvGraphicFramePr>
          <p:cNvPr id="1026" name="Object 1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" name="PhotoFinish Picture" r:id="rId8" imgW="4577223" imgH="4203647" progId="">
                  <p:embed/>
                </p:oleObj>
              </mc:Choice>
              <mc:Fallback>
                <p:oleObj name="PhotoFinish Picture" r:id="rId8" imgW="4577223" imgH="4203647" progId="">
                  <p:embed/>
                  <p:pic>
                    <p:nvPicPr>
                      <p:cNvPr id="0" name="Picture 24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6"/>
          <p:cNvGraphicFramePr>
            <a:graphicFrameLocks/>
          </p:cNvGraphicFramePr>
          <p:nvPr/>
        </p:nvGraphicFramePr>
        <p:xfrm>
          <a:off x="8029575" y="6632575"/>
          <a:ext cx="110172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" name="PhotoFinish Picture" r:id="rId10" imgW="6503769" imgH="1157175" progId="">
                  <p:embed/>
                </p:oleObj>
              </mc:Choice>
              <mc:Fallback>
                <p:oleObj name="PhotoFinish Picture" r:id="rId10" imgW="6503769" imgH="1157175" progId="">
                  <p:embed/>
                  <p:pic>
                    <p:nvPicPr>
                      <p:cNvPr id="0" name="Picture 247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575" y="6632575"/>
                        <a:ext cx="110172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7" name="Rectangle 17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2" r:id="rId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803275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16681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1435100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2014cprogramming03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3200" dirty="0" smtClean="0"/>
              <a:t>C</a:t>
            </a:r>
            <a:r>
              <a:rPr lang="ko-KR" altLang="en-US" sz="3200" dirty="0" smtClean="0"/>
              <a:t>프로그래</a:t>
            </a:r>
            <a:r>
              <a:rPr lang="ko-KR" altLang="en-US" sz="3200" dirty="0"/>
              <a:t>밍</a:t>
            </a:r>
            <a:r>
              <a:rPr lang="ko-KR" altLang="en-US" sz="3200" dirty="0" smtClean="0"/>
              <a:t>   </a:t>
            </a:r>
            <a:r>
              <a:rPr lang="en-US" altLang="ko-KR" sz="3200" dirty="0"/>
              <a:t>(CSE2035)</a:t>
            </a:r>
            <a:br>
              <a:rPr lang="en-US" altLang="ko-KR" sz="3200" dirty="0"/>
            </a:br>
            <a:r>
              <a:rPr lang="en-US" altLang="ko-KR" sz="3200" dirty="0" smtClean="0"/>
              <a:t>(</a:t>
            </a:r>
            <a:r>
              <a:rPr lang="ko-KR" altLang="en-US" sz="3200" dirty="0" smtClean="0"/>
              <a:t>실습</a:t>
            </a:r>
            <a:r>
              <a:rPr lang="en-US" altLang="ko-KR" sz="3200" dirty="0" smtClean="0"/>
              <a:t>19. </a:t>
            </a:r>
            <a:r>
              <a:rPr lang="en-US" altLang="ko-KR" sz="3200" dirty="0"/>
              <a:t>Derived types-enumerated, structure, and union</a:t>
            </a:r>
            <a:r>
              <a:rPr lang="en-US" altLang="ko-KR" sz="3200" dirty="0" smtClean="0"/>
              <a:t>)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0"/>
            <a:ext cx="15716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defTabSz="762000" eaLnBrk="0" latinLnBrk="0" hangingPunct="0"/>
            <a:r>
              <a:rPr lang="en-US" altLang="ko-KR" sz="1400" b="1">
                <a:latin typeface="휴먼각진옛체"/>
                <a:ea typeface="휴먼각진옛체"/>
                <a:cs typeface="휴먼각진옛체"/>
              </a:rPr>
              <a:t>C </a:t>
            </a:r>
            <a:r>
              <a:rPr lang="ko-KR" altLang="en-US" sz="1400" b="1" dirty="0" smtClean="0">
                <a:latin typeface="휴먼각진옛체"/>
                <a:ea typeface="휴먼각진옛체"/>
                <a:cs typeface="휴먼각진옛체"/>
              </a:rPr>
              <a:t>프로그래밍</a:t>
            </a:r>
            <a:endParaRPr lang="ko-KR" altLang="en-US" sz="1400" b="1" dirty="0">
              <a:latin typeface="휴먼각진옛체"/>
              <a:ea typeface="휴먼각진옛체"/>
              <a:cs typeface="휴먼각진옛체"/>
            </a:endParaRPr>
          </a:p>
        </p:txBody>
      </p:sp>
      <p:graphicFrame>
        <p:nvGraphicFramePr>
          <p:cNvPr id="2050" name="Object 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9" name="PhotoFinish Picture" r:id="rId4" imgW="4577223" imgH="4203647" progId="">
                  <p:embed/>
                </p:oleObj>
              </mc:Choice>
              <mc:Fallback>
                <p:oleObj name="PhotoFinish Picture" r:id="rId4" imgW="4577223" imgH="4203647" progId="">
                  <p:embed/>
                  <p:pic>
                    <p:nvPicPr>
                      <p:cNvPr id="0" name="Picture 12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639144"/>
          </a:xfrm>
        </p:spPr>
        <p:txBody>
          <a:bodyPr/>
          <a:lstStyle/>
          <a:p>
            <a:pPr lvl="0">
              <a:lnSpc>
                <a:spcPct val="90000"/>
              </a:lnSpc>
              <a:spcBef>
                <a:spcPts val="475"/>
              </a:spcBef>
            </a:pPr>
            <a:r>
              <a:rPr lang="en-US" altLang="ko-KR" dirty="0" err="1" smtClean="0">
                <a:solidFill>
                  <a:srgbClr val="000000"/>
                </a:solidFill>
                <a:ea typeface="Times New Roman"/>
              </a:rPr>
              <a:t>Sungwon</a:t>
            </a:r>
            <a:r>
              <a:rPr lang="en-US" altLang="ko-KR" dirty="0" smtClean="0">
                <a:solidFill>
                  <a:srgbClr val="000000"/>
                </a:solidFill>
                <a:ea typeface="Times New Roman"/>
              </a:rPr>
              <a:t> Jung</a:t>
            </a:r>
            <a:r>
              <a:rPr lang="en-US" altLang="ko-KR" dirty="0" smtClean="0">
                <a:solidFill>
                  <a:srgbClr val="000000">
                    <a:alpha val="100000"/>
                  </a:srgbClr>
                </a:solidFill>
              </a:rPr>
              <a:t>, </a:t>
            </a:r>
            <a:r>
              <a:rPr lang="en-US" altLang="ko-KR" dirty="0">
                <a:solidFill>
                  <a:srgbClr val="000000">
                    <a:alpha val="100000"/>
                  </a:srgbClr>
                </a:solidFill>
              </a:rPr>
              <a:t>Ph.D.</a:t>
            </a:r>
          </a:p>
          <a:p>
            <a:pPr lvl="0">
              <a:lnSpc>
                <a:spcPct val="90000"/>
              </a:lnSpc>
              <a:spcBef>
                <a:spcPts val="475"/>
              </a:spcBef>
            </a:pPr>
            <a:endParaRPr lang="ko-KR" altLang="en-US" dirty="0"/>
          </a:p>
          <a:p>
            <a:pPr lvl="0">
              <a:spcBef>
                <a:spcPts val="325"/>
              </a:spcBef>
            </a:pPr>
            <a:r>
              <a:rPr lang="en-US" altLang="ko-KR" sz="1600" dirty="0">
                <a:solidFill>
                  <a:srgbClr val="000000">
                    <a:alpha val="100000"/>
                  </a:srgbClr>
                </a:solidFill>
              </a:rPr>
              <a:t>Dept. of Computer Science and Engineering</a:t>
            </a:r>
          </a:p>
          <a:p>
            <a:pPr lvl="0">
              <a:spcBef>
                <a:spcPts val="325"/>
              </a:spcBef>
            </a:pPr>
            <a:r>
              <a:rPr lang="en-US" altLang="ko-KR" sz="1600" dirty="0" err="1">
                <a:solidFill>
                  <a:srgbClr val="000000">
                    <a:alpha val="100000"/>
                  </a:srgbClr>
                </a:solidFill>
              </a:rPr>
              <a:t>Sogang</a:t>
            </a:r>
            <a:r>
              <a:rPr lang="en-US" altLang="ko-KR" sz="1600" dirty="0">
                <a:solidFill>
                  <a:srgbClr val="000000">
                    <a:alpha val="100000"/>
                  </a:srgbClr>
                </a:solidFill>
              </a:rPr>
              <a:t> University</a:t>
            </a:r>
          </a:p>
          <a:p>
            <a:pPr lvl="0">
              <a:spcBef>
                <a:spcPts val="325"/>
              </a:spcBef>
            </a:pPr>
            <a:r>
              <a:rPr lang="en-US" altLang="ko-KR" sz="1600" dirty="0">
                <a:solidFill>
                  <a:srgbClr val="000000">
                    <a:alpha val="100000"/>
                  </a:srgbClr>
                </a:solidFill>
              </a:rPr>
              <a:t>Seoul, </a:t>
            </a:r>
            <a:r>
              <a:rPr lang="en-US" altLang="ko-KR" sz="1600" dirty="0" smtClean="0">
                <a:solidFill>
                  <a:srgbClr val="000000">
                    <a:alpha val="100000"/>
                  </a:srgbClr>
                </a:solidFill>
              </a:rPr>
              <a:t>Korea</a:t>
            </a:r>
            <a:endParaRPr lang="en-US" altLang="ko-KR" sz="1600" dirty="0">
              <a:solidFill>
                <a:srgbClr val="000000">
                  <a:alpha val="1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형식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1 - </a:t>
            </a:r>
            <a:fld id="{BDD16428-8B01-40EE-88EF-D88DDA42E33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8388424" cy="32932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제출 메일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hlinkClick r:id="rId2"/>
              </a:rPr>
              <a:t>2015cprogramming02@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hlinkClick r:id="rId2"/>
              </a:rPr>
              <a:t>gmail.com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메일 제목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19]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19]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20141234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첨부 파일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19]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zip</a:t>
            </a:r>
          </a:p>
          <a:p>
            <a:pPr marL="342900" indent="-342900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          (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 소스 파일은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cp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실습번호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_p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문제번호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.c)</a:t>
            </a:r>
          </a:p>
          <a:p>
            <a:pPr marL="342900" indent="-342900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            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예를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들어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의 문제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번 소스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cp1_20141234_p2.c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4. 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제출 기한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 다음 날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23:59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까지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기한 내 제출 못할 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점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5. 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문제에 해당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멘토들에게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실습결과를 확인 받고서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제출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COPY X</a:t>
            </a:r>
          </a:p>
          <a:p>
            <a:pPr marL="342900" indent="-342900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	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1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■ 입력 받은 수에 대한 제곱을 계산하는 프로그램을 작성한다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>
          <a:xfrm>
            <a:off x="4152900" y="6586363"/>
            <a:ext cx="838200" cy="227013"/>
          </a:xfrm>
        </p:spPr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3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996319" y="1988840"/>
            <a:ext cx="6534973" cy="107721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altLang="ko-K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altLang="ko-KR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type;   // </a:t>
            </a:r>
            <a:r>
              <a:rPr lang="en-US" altLang="ko-KR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입력</a:t>
            </a:r>
            <a:r>
              <a:rPr lang="en-US" altLang="ko-K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ko-KR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받은</a:t>
            </a:r>
            <a:r>
              <a:rPr lang="en-US" altLang="ko-K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ko-KR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수의</a:t>
            </a:r>
            <a:r>
              <a:rPr lang="en-US" altLang="ko-K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ko-KR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변수</a:t>
            </a:r>
            <a:r>
              <a:rPr lang="en-US" altLang="ko-K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ko-KR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타입</a:t>
            </a:r>
            <a:r>
              <a:rPr lang="en-US" altLang="ko-K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(1: integer 2: floating </a:t>
            </a:r>
            <a:r>
              <a:rPr lang="en-US" altLang="ko-KR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poiny</a:t>
            </a:r>
            <a:r>
              <a:rPr lang="en-US" altLang="ko-K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3: double)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altLang="ko-K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 name[20];       // </a:t>
            </a:r>
            <a:r>
              <a:rPr lang="en-US" altLang="ko-KR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변수</a:t>
            </a:r>
            <a:r>
              <a:rPr lang="en-US" altLang="ko-K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ko-KR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타입</a:t>
            </a:r>
            <a:endParaRPr lang="en-US" altLang="ko-KR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altLang="ko-K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union </a:t>
            </a:r>
            <a:r>
              <a:rPr lang="en-US" altLang="ko-KR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utemp</a:t>
            </a:r>
            <a:r>
              <a:rPr lang="en-US" altLang="ko-K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u;       // </a:t>
            </a:r>
            <a:r>
              <a:rPr lang="en-US" altLang="ko-KR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입력</a:t>
            </a:r>
            <a:r>
              <a:rPr lang="en-US" altLang="ko-K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ko-KR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받은</a:t>
            </a:r>
            <a:r>
              <a:rPr lang="en-US" altLang="ko-K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6319" y="3287886"/>
            <a:ext cx="651025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altLang="ko-K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Union    </a:t>
            </a:r>
            <a:r>
              <a:rPr lang="en-US" altLang="ko-KR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altLang="ko-KR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altLang="ko-K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altLang="ko-K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float f;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altLang="ko-K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double d;</a:t>
            </a:r>
          </a:p>
        </p:txBody>
      </p:sp>
      <p:grpSp>
        <p:nvGrpSpPr>
          <p:cNvPr id="10" name="Shape 103"/>
          <p:cNvGrpSpPr/>
          <p:nvPr/>
        </p:nvGrpSpPr>
        <p:grpSpPr>
          <a:xfrm>
            <a:off x="827583" y="4293096"/>
            <a:ext cx="7306897" cy="2088232"/>
            <a:chOff x="827583" y="3717032"/>
            <a:chExt cx="7306897" cy="2088232"/>
          </a:xfrm>
        </p:grpSpPr>
        <p:sp>
          <p:nvSpPr>
            <p:cNvPr id="11" name="Shape 104"/>
            <p:cNvSpPr txBox="1"/>
            <p:nvPr/>
          </p:nvSpPr>
          <p:spPr>
            <a:xfrm>
              <a:off x="827583" y="3894146"/>
              <a:ext cx="1440160" cy="830996"/>
            </a:xfrm>
            <a:prstGeom prst="rect">
              <a:avLst/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00" scaled="0"/>
            </a:gra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b="0" i="0" u="none" strike="noStrike" cap="none" baseline="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Structure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b="0" i="0" u="none" strike="noStrike" cap="none" baseline="0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stemp</a:t>
              </a:r>
              <a:endPara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2" name="Shape 105"/>
            <p:cNvGrpSpPr/>
            <p:nvPr/>
          </p:nvGrpSpPr>
          <p:grpSpPr>
            <a:xfrm>
              <a:off x="2483767" y="3717032"/>
              <a:ext cx="5650713" cy="2088232"/>
              <a:chOff x="2195734" y="4007969"/>
              <a:chExt cx="5650713" cy="2088232"/>
            </a:xfrm>
          </p:grpSpPr>
          <p:sp>
            <p:nvSpPr>
              <p:cNvPr id="13" name="Shape 106"/>
              <p:cNvSpPr/>
              <p:nvPr/>
            </p:nvSpPr>
            <p:spPr>
              <a:xfrm>
                <a:off x="2195734" y="4007969"/>
                <a:ext cx="5650713" cy="2088232"/>
              </a:xfrm>
              <a:prstGeom prst="rect">
                <a:avLst/>
              </a:prstGeom>
              <a:solidFill>
                <a:srgbClr val="C6FFEF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endParaRPr sz="20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" name="Shape 107"/>
              <p:cNvSpPr/>
              <p:nvPr/>
            </p:nvSpPr>
            <p:spPr>
              <a:xfrm>
                <a:off x="4067942" y="5016080"/>
                <a:ext cx="3350285" cy="792087"/>
              </a:xfrm>
              <a:prstGeom prst="rect">
                <a:avLst/>
              </a:prstGeom>
              <a:solidFill>
                <a:srgbClr val="C6FFEF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endParaRPr sz="20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" name="Shape 108"/>
              <p:cNvSpPr txBox="1"/>
              <p:nvPr/>
            </p:nvSpPr>
            <p:spPr>
              <a:xfrm>
                <a:off x="2501522" y="5016080"/>
                <a:ext cx="1440160" cy="830996"/>
              </a:xfrm>
              <a:prstGeom prst="rect">
                <a:avLst/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00" scaled="0"/>
              </a:gra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2400" b="0" i="0" u="none" strike="noStrike" cap="none" baseline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Union</a:t>
                </a: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2400" b="0" i="0" u="none" strike="noStrike" cap="none" baseline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utemp</a:t>
                </a:r>
              </a:p>
            </p:txBody>
          </p:sp>
          <p:sp>
            <p:nvSpPr>
              <p:cNvPr id="16" name="Shape 109"/>
              <p:cNvSpPr/>
              <p:nvPr/>
            </p:nvSpPr>
            <p:spPr>
              <a:xfrm>
                <a:off x="2501521" y="4151985"/>
                <a:ext cx="1206380" cy="50405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Times New Roman"/>
                  <a:buNone/>
                </a:pPr>
                <a:r>
                  <a:rPr lang="en-US" sz="2000" b="0" i="0" u="none" strike="noStrike" cap="none" baseline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type</a:t>
                </a:r>
              </a:p>
            </p:txBody>
          </p:sp>
          <p:sp>
            <p:nvSpPr>
              <p:cNvPr id="17" name="Shape 110"/>
              <p:cNvSpPr/>
              <p:nvPr/>
            </p:nvSpPr>
            <p:spPr>
              <a:xfrm>
                <a:off x="3908794" y="4151983"/>
                <a:ext cx="932278" cy="50405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Times New Roman"/>
                  <a:buNone/>
                </a:pPr>
                <a:r>
                  <a:rPr lang="en-US" sz="2000" b="0" i="0" u="none" strike="noStrike" cap="none" baseline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name</a:t>
                </a:r>
              </a:p>
            </p:txBody>
          </p:sp>
        </p:grpSp>
      </p:grpSp>
      <p:graphicFrame>
        <p:nvGraphicFramePr>
          <p:cNvPr id="18" name="Shape 111"/>
          <p:cNvGraphicFramePr/>
          <p:nvPr>
            <p:extLst>
              <p:ext uri="{D42A27DB-BD31-4B8C-83A1-F6EECF244321}">
                <p14:modId xmlns:p14="http://schemas.microsoft.com/office/powerpoint/2010/main" val="3318553969"/>
              </p:ext>
            </p:extLst>
          </p:nvPr>
        </p:nvGraphicFramePr>
        <p:xfrm>
          <a:off x="4427983" y="5445224"/>
          <a:ext cx="3168400" cy="504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96050"/>
                <a:gridCol w="396050"/>
                <a:gridCol w="396050"/>
                <a:gridCol w="396050"/>
                <a:gridCol w="396050"/>
                <a:gridCol w="396050"/>
                <a:gridCol w="396050"/>
                <a:gridCol w="396050"/>
              </a:tblGrid>
              <a:tr h="504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27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1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■ 프로그램이 시작되면 반복 횟수를 입력 받아 해당 횟수만큼 계산을 반복한다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- Type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1 : integer, 2: float, 3 : double </a:t>
            </a:r>
            <a:r>
              <a:rPr lang="ko-KR" altLang="en-US" sz="1600" dirty="0" smtClean="0"/>
              <a:t>으로 정의한다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■ 입력 받은 숫자에 대한 제곱을 구하는 함수를 통하여 </a:t>
            </a:r>
            <a:r>
              <a:rPr lang="ko-KR" altLang="en-US" sz="1600" dirty="0" err="1" smtClean="0"/>
              <a:t>공용체</a:t>
            </a:r>
            <a:r>
              <a:rPr lang="ko-KR" altLang="en-US" sz="1600" dirty="0" smtClean="0"/>
              <a:t> 내에 다시 제곱의 결과를 저장하고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이를 변수 타입에 맞게 출력하도록 한다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구조체의 </a:t>
            </a:r>
            <a:r>
              <a:rPr lang="en-US" altLang="ko-KR" sz="1600" dirty="0" smtClean="0"/>
              <a:t>name</a:t>
            </a:r>
            <a:r>
              <a:rPr lang="ko-KR" altLang="en-US" sz="1600" dirty="0" smtClean="0"/>
              <a:t>을 출력할 때</a:t>
            </a:r>
            <a:r>
              <a:rPr lang="en-US" altLang="ko-KR" sz="1600" dirty="0" smtClean="0"/>
              <a:t>, 10</a:t>
            </a:r>
            <a:r>
              <a:rPr lang="ko-KR" altLang="en-US" sz="1600" dirty="0" smtClean="0"/>
              <a:t>칸에 맞춰서 왼쪽 정렬을 하도록 한다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■ 함수의 원형은 다음과 같다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4</a:t>
            </a:fld>
            <a:endParaRPr lang="en-US" altLang="ko-KR" dirty="0"/>
          </a:p>
        </p:txBody>
      </p:sp>
      <p:pic>
        <p:nvPicPr>
          <p:cNvPr id="7" name="Shap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19674" y="4437112"/>
            <a:ext cx="2232248" cy="1497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8025" y="4466199"/>
            <a:ext cx="2448271" cy="16847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2093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72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38150" y="1556792"/>
                <a:ext cx="8305800" cy="480060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ko-KR" altLang="en-US" sz="1600" dirty="0" smtClean="0"/>
                  <a:t>■ 입력 받은 수 </a:t>
                </a:r>
                <a:r>
                  <a:rPr lang="en-US" altLang="ko-KR" sz="1600" dirty="0" smtClean="0"/>
                  <a:t>y</a:t>
                </a:r>
                <a:r>
                  <a:rPr lang="ko-KR" altLang="en-US" sz="1600" dirty="0" smtClean="0"/>
                  <a:t>에 대해 </a:t>
                </a:r>
                <a:r>
                  <a:rPr lang="en-US" altLang="ko-KR" sz="1600" dirty="0" smtClean="0"/>
                  <a:t>y =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을 계산할 수 있도록 한다</a:t>
                </a:r>
                <a:r>
                  <a:rPr lang="en-US" altLang="ko-KR" sz="1600" dirty="0" smtClean="0"/>
                  <a:t>.</a:t>
                </a:r>
              </a:p>
              <a:p>
                <a:pPr marL="0" indent="0" eaLnBrk="1" hangingPunct="1">
                  <a:lnSpc>
                    <a:spcPct val="120000"/>
                  </a:lnSpc>
                  <a:spcBef>
                    <a:spcPct val="0"/>
                  </a:spcBef>
                  <a:buNone/>
                </a:pPr>
                <a:endParaRPr lang="en-US" altLang="ko-KR" sz="1600" dirty="0"/>
              </a:p>
              <a:p>
                <a:pPr marL="0" indent="0" eaLnBrk="1" hangingPunct="1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en-US" altLang="ko-KR" sz="1600" dirty="0" smtClean="0"/>
                  <a:t>Example) type : 1 (integer) value : 3</a:t>
                </a:r>
              </a:p>
            </p:txBody>
          </p:sp>
        </mc:Choice>
        <mc:Fallback xmlns="">
          <p:sp>
            <p:nvSpPr>
              <p:cNvPr id="4372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8150" y="1556792"/>
                <a:ext cx="8305800" cy="4800600"/>
              </a:xfrm>
              <a:blipFill rotWithShape="1">
                <a:blip r:embed="rId2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5</a:t>
            </a:fld>
            <a:endParaRPr lang="en-US" altLang="ko-KR" dirty="0"/>
          </a:p>
        </p:txBody>
      </p:sp>
      <p:grpSp>
        <p:nvGrpSpPr>
          <p:cNvPr id="5" name="Shape 131"/>
          <p:cNvGrpSpPr/>
          <p:nvPr/>
        </p:nvGrpSpPr>
        <p:grpSpPr>
          <a:xfrm>
            <a:off x="827584" y="2780929"/>
            <a:ext cx="5904655" cy="1584176"/>
            <a:chOff x="827583" y="3717032"/>
            <a:chExt cx="7306897" cy="2088232"/>
          </a:xfrm>
        </p:grpSpPr>
        <p:sp>
          <p:nvSpPr>
            <p:cNvPr id="6" name="Shape 132"/>
            <p:cNvSpPr txBox="1"/>
            <p:nvPr/>
          </p:nvSpPr>
          <p:spPr>
            <a:xfrm>
              <a:off x="827583" y="3894146"/>
              <a:ext cx="1440160" cy="933122"/>
            </a:xfrm>
            <a:prstGeom prst="rect">
              <a:avLst/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00" scaled="0"/>
            </a:gra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Structure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stemp</a:t>
              </a:r>
            </a:p>
          </p:txBody>
        </p:sp>
        <p:grpSp>
          <p:nvGrpSpPr>
            <p:cNvPr id="7" name="Shape 133"/>
            <p:cNvGrpSpPr/>
            <p:nvPr/>
          </p:nvGrpSpPr>
          <p:grpSpPr>
            <a:xfrm>
              <a:off x="2483767" y="3717032"/>
              <a:ext cx="5650713" cy="2088232"/>
              <a:chOff x="2195734" y="4007969"/>
              <a:chExt cx="5650713" cy="2088232"/>
            </a:xfrm>
          </p:grpSpPr>
          <p:sp>
            <p:nvSpPr>
              <p:cNvPr id="8" name="Shape 134"/>
              <p:cNvSpPr/>
              <p:nvPr/>
            </p:nvSpPr>
            <p:spPr>
              <a:xfrm>
                <a:off x="2195734" y="4007969"/>
                <a:ext cx="5650713" cy="2088232"/>
              </a:xfrm>
              <a:prstGeom prst="rect">
                <a:avLst/>
              </a:prstGeom>
              <a:solidFill>
                <a:srgbClr val="C6FFEF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endParaRPr sz="20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" name="Shape 135"/>
              <p:cNvSpPr/>
              <p:nvPr/>
            </p:nvSpPr>
            <p:spPr>
              <a:xfrm>
                <a:off x="4067942" y="5016080"/>
                <a:ext cx="3350285" cy="792087"/>
              </a:xfrm>
              <a:prstGeom prst="rect">
                <a:avLst/>
              </a:prstGeom>
              <a:solidFill>
                <a:srgbClr val="C6FFEF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endParaRPr sz="20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" name="Shape 136"/>
              <p:cNvSpPr txBox="1"/>
              <p:nvPr/>
            </p:nvSpPr>
            <p:spPr>
              <a:xfrm>
                <a:off x="2501521" y="5016082"/>
                <a:ext cx="1440160" cy="933122"/>
              </a:xfrm>
              <a:prstGeom prst="rect">
                <a:avLst/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00" scaled="0"/>
              </a:gra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2000" b="0" i="0" u="none" strike="noStrike" cap="none" baseline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Union</a:t>
                </a: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2000" b="0" i="0" u="none" strike="noStrike" cap="none" baseline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utemp</a:t>
                </a:r>
              </a:p>
            </p:txBody>
          </p:sp>
          <p:sp>
            <p:nvSpPr>
              <p:cNvPr id="12" name="Shape 137"/>
              <p:cNvSpPr/>
              <p:nvPr/>
            </p:nvSpPr>
            <p:spPr>
              <a:xfrm>
                <a:off x="2501521" y="4151985"/>
                <a:ext cx="1206380" cy="50405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Times New Roman"/>
                  <a:buNone/>
                </a:pPr>
                <a:r>
                  <a:rPr lang="en-US" sz="2000" b="0" i="0" u="none" strike="noStrike" cap="none" baseline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</a:p>
            </p:txBody>
          </p:sp>
          <p:sp>
            <p:nvSpPr>
              <p:cNvPr id="13" name="Shape 138"/>
              <p:cNvSpPr/>
              <p:nvPr/>
            </p:nvSpPr>
            <p:spPr>
              <a:xfrm>
                <a:off x="3908793" y="4151983"/>
                <a:ext cx="1713657" cy="50405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Times New Roman"/>
                  <a:buNone/>
                </a:pPr>
                <a:r>
                  <a:rPr lang="en-US" sz="2000" b="0" i="0" u="none" strike="noStrike" cap="none" baseline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integer</a:t>
                </a:r>
              </a:p>
            </p:txBody>
          </p:sp>
        </p:grpSp>
      </p:grpSp>
      <p:graphicFrame>
        <p:nvGraphicFramePr>
          <p:cNvPr id="14" name="Shape 139"/>
          <p:cNvGraphicFramePr/>
          <p:nvPr>
            <p:extLst>
              <p:ext uri="{D42A27DB-BD31-4B8C-83A1-F6EECF244321}">
                <p14:modId xmlns:p14="http://schemas.microsoft.com/office/powerpoint/2010/main" val="3339067287"/>
              </p:ext>
            </p:extLst>
          </p:nvPr>
        </p:nvGraphicFramePr>
        <p:xfrm>
          <a:off x="3779912" y="3645025"/>
          <a:ext cx="2376225" cy="396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88125"/>
                <a:gridCol w="297025"/>
                <a:gridCol w="297025"/>
                <a:gridCol w="297025"/>
                <a:gridCol w="297025"/>
              </a:tblGrid>
              <a:tr h="360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/>
                    </a:p>
                  </a:txBody>
                  <a:tcPr marL="91450" marR="91450" marT="45725" marB="45725">
                    <a:solidFill>
                      <a:srgbClr val="8E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/>
                    </a:p>
                  </a:txBody>
                  <a:tcPr marL="91450" marR="91450" marT="45725" marB="45725">
                    <a:solidFill>
                      <a:srgbClr val="8E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/>
                    </a:p>
                  </a:txBody>
                  <a:tcPr marL="91450" marR="91450" marT="45725" marB="45725">
                    <a:solidFill>
                      <a:srgbClr val="8E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/>
                    </a:p>
                  </a:txBody>
                  <a:tcPr marL="91450" marR="91450" marT="45725" marB="45725">
                    <a:solidFill>
                      <a:srgbClr val="8EFFE1"/>
                    </a:solidFill>
                  </a:tcPr>
                </a:tc>
              </a:tr>
            </a:tbl>
          </a:graphicData>
        </a:graphic>
      </p:graphicFrame>
      <p:sp>
        <p:nvSpPr>
          <p:cNvPr id="15" name="Shape 140"/>
          <p:cNvSpPr/>
          <p:nvPr/>
        </p:nvSpPr>
        <p:spPr>
          <a:xfrm>
            <a:off x="755575" y="5085185"/>
            <a:ext cx="864095" cy="5760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" name="Shape 141"/>
          <p:cNvGrpSpPr/>
          <p:nvPr/>
        </p:nvGrpSpPr>
        <p:grpSpPr>
          <a:xfrm>
            <a:off x="1835695" y="4869160"/>
            <a:ext cx="5904655" cy="1584176"/>
            <a:chOff x="827583" y="3717032"/>
            <a:chExt cx="7306897" cy="2088232"/>
          </a:xfrm>
        </p:grpSpPr>
        <p:sp>
          <p:nvSpPr>
            <p:cNvPr id="17" name="Shape 142"/>
            <p:cNvSpPr txBox="1"/>
            <p:nvPr/>
          </p:nvSpPr>
          <p:spPr>
            <a:xfrm>
              <a:off x="827583" y="3894146"/>
              <a:ext cx="1440160" cy="933122"/>
            </a:xfrm>
            <a:prstGeom prst="rect">
              <a:avLst/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00" scaled="0"/>
            </a:gra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Structure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stemp</a:t>
              </a:r>
            </a:p>
          </p:txBody>
        </p:sp>
        <p:grpSp>
          <p:nvGrpSpPr>
            <p:cNvPr id="18" name="Shape 143"/>
            <p:cNvGrpSpPr/>
            <p:nvPr/>
          </p:nvGrpSpPr>
          <p:grpSpPr>
            <a:xfrm>
              <a:off x="2483767" y="3717032"/>
              <a:ext cx="5650713" cy="2088232"/>
              <a:chOff x="2195734" y="4007969"/>
              <a:chExt cx="5650713" cy="2088232"/>
            </a:xfrm>
          </p:grpSpPr>
          <p:sp>
            <p:nvSpPr>
              <p:cNvPr id="19" name="Shape 144"/>
              <p:cNvSpPr/>
              <p:nvPr/>
            </p:nvSpPr>
            <p:spPr>
              <a:xfrm>
                <a:off x="2195734" y="4007969"/>
                <a:ext cx="5650713" cy="2088232"/>
              </a:xfrm>
              <a:prstGeom prst="rect">
                <a:avLst/>
              </a:prstGeom>
              <a:solidFill>
                <a:srgbClr val="C6FFEF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endParaRPr sz="20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" name="Shape 145"/>
              <p:cNvSpPr/>
              <p:nvPr/>
            </p:nvSpPr>
            <p:spPr>
              <a:xfrm>
                <a:off x="4067942" y="5016080"/>
                <a:ext cx="3350285" cy="792087"/>
              </a:xfrm>
              <a:prstGeom prst="rect">
                <a:avLst/>
              </a:prstGeom>
              <a:solidFill>
                <a:srgbClr val="C6FFEF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imes New Roman"/>
                  <a:buNone/>
                </a:pPr>
                <a:endParaRPr sz="20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" name="Shape 146"/>
              <p:cNvSpPr txBox="1"/>
              <p:nvPr/>
            </p:nvSpPr>
            <p:spPr>
              <a:xfrm>
                <a:off x="2501521" y="5016082"/>
                <a:ext cx="1440160" cy="933122"/>
              </a:xfrm>
              <a:prstGeom prst="rect">
                <a:avLst/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00" scaled="0"/>
              </a:gra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2000" b="0" i="0" u="none" strike="noStrike" cap="none" baseline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Union</a:t>
                </a: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2000" b="0" i="0" u="none" strike="noStrike" cap="none" baseline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utemp</a:t>
                </a:r>
              </a:p>
            </p:txBody>
          </p:sp>
          <p:sp>
            <p:nvSpPr>
              <p:cNvPr id="22" name="Shape 147"/>
              <p:cNvSpPr/>
              <p:nvPr/>
            </p:nvSpPr>
            <p:spPr>
              <a:xfrm>
                <a:off x="2501521" y="4151985"/>
                <a:ext cx="1206380" cy="50405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Times New Roman"/>
                  <a:buNone/>
                </a:pPr>
                <a:r>
                  <a:rPr lang="en-US" sz="2000" b="0" i="0" u="none" strike="noStrike" cap="none" baseline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</a:p>
            </p:txBody>
          </p:sp>
          <p:sp>
            <p:nvSpPr>
              <p:cNvPr id="23" name="Shape 148"/>
              <p:cNvSpPr/>
              <p:nvPr/>
            </p:nvSpPr>
            <p:spPr>
              <a:xfrm>
                <a:off x="3908793" y="4151983"/>
                <a:ext cx="1709942" cy="504056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Times New Roman"/>
                  <a:buNone/>
                </a:pPr>
                <a:r>
                  <a:rPr lang="en-US" sz="2000" b="0" i="0" u="none" strike="noStrike" cap="none" baseline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integer</a:t>
                </a:r>
              </a:p>
            </p:txBody>
          </p:sp>
        </p:grpSp>
      </p:grpSp>
      <p:graphicFrame>
        <p:nvGraphicFramePr>
          <p:cNvPr id="24" name="Shape 149"/>
          <p:cNvGraphicFramePr/>
          <p:nvPr>
            <p:extLst>
              <p:ext uri="{D42A27DB-BD31-4B8C-83A1-F6EECF244321}">
                <p14:modId xmlns:p14="http://schemas.microsoft.com/office/powerpoint/2010/main" val="3521681904"/>
              </p:ext>
            </p:extLst>
          </p:nvPr>
        </p:nvGraphicFramePr>
        <p:xfrm>
          <a:off x="4860032" y="5733257"/>
          <a:ext cx="2376225" cy="396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88125"/>
                <a:gridCol w="297025"/>
                <a:gridCol w="297025"/>
                <a:gridCol w="297025"/>
                <a:gridCol w="297025"/>
              </a:tblGrid>
              <a:tr h="360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solidFill>
                            <a:schemeClr val="dk1"/>
                          </a:solidFill>
                        </a:rPr>
                        <a:t>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/>
                    </a:p>
                  </a:txBody>
                  <a:tcPr marL="91450" marR="91450" marT="45725" marB="45725">
                    <a:solidFill>
                      <a:srgbClr val="8E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/>
                    </a:p>
                  </a:txBody>
                  <a:tcPr marL="91450" marR="91450" marT="45725" marB="45725">
                    <a:solidFill>
                      <a:srgbClr val="8E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/>
                    </a:p>
                  </a:txBody>
                  <a:tcPr marL="91450" marR="91450" marT="45725" marB="45725">
                    <a:solidFill>
                      <a:srgbClr val="8E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/>
                    </a:p>
                  </a:txBody>
                  <a:tcPr marL="91450" marR="91450" marT="45725" marB="45725">
                    <a:solidFill>
                      <a:srgbClr val="8EFFE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151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1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프로그램 실행 예시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6</a:t>
            </a:fld>
            <a:endParaRPr lang="en-US" altLang="ko-KR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666" y="1988840"/>
            <a:ext cx="64484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896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2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/>
              <a:t>■ 다음과 </a:t>
            </a:r>
            <a:r>
              <a:rPr lang="ko-KR" altLang="en-US" sz="1600" dirty="0" smtClean="0"/>
              <a:t>같은 </a:t>
            </a:r>
            <a:r>
              <a:rPr lang="ko-KR" altLang="en-US" sz="1600" dirty="0" err="1" smtClean="0"/>
              <a:t>공용체를</a:t>
            </a:r>
            <a:r>
              <a:rPr lang="ko-KR" altLang="en-US" sz="1600" dirty="0" smtClean="0"/>
              <a:t> 선언한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문자열을 입력 받아 해당 크기에 알맞은 </a:t>
            </a:r>
            <a:r>
              <a:rPr lang="ko-KR" altLang="en-US" sz="1600" dirty="0" err="1" smtClean="0"/>
              <a:t>공용체의</a:t>
            </a:r>
            <a:r>
              <a:rPr lang="ko-KR" altLang="en-US" sz="1600" dirty="0" smtClean="0"/>
              <a:t> 요소에 저장하는 프로그램을 만든다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문자열은 </a:t>
            </a:r>
            <a:r>
              <a:rPr lang="en-US" altLang="ko-KR" sz="1600" dirty="0" smtClean="0"/>
              <a:t>50</a:t>
            </a:r>
            <a:r>
              <a:rPr lang="ko-KR" altLang="en-US" sz="1600" dirty="0" smtClean="0"/>
              <a:t>자 이내로 들어온다고 가정</a:t>
            </a:r>
            <a:r>
              <a:rPr lang="en-US" altLang="ko-KR" sz="1600" dirty="0" smtClean="0"/>
              <a:t>)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문자열을 저장하고 나면</a:t>
            </a:r>
            <a:r>
              <a:rPr lang="en-US" altLang="ko-KR" sz="1600" dirty="0" smtClean="0"/>
              <a:t>,  </a:t>
            </a:r>
            <a:r>
              <a:rPr lang="ko-KR" altLang="en-US" sz="1600" dirty="0" smtClean="0"/>
              <a:t>해당 </a:t>
            </a:r>
            <a:r>
              <a:rPr lang="ko-KR" altLang="en-US" sz="1600" dirty="0" err="1" smtClean="0"/>
              <a:t>공용체의</a:t>
            </a:r>
            <a:r>
              <a:rPr lang="ko-KR" altLang="en-US" sz="1600" dirty="0" smtClean="0"/>
              <a:t> 크기를 출력한다</a:t>
            </a:r>
            <a:r>
              <a:rPr lang="en-US" altLang="ko-KR" sz="1600" dirty="0" smtClean="0"/>
              <a:t>. (</a:t>
            </a:r>
            <a:r>
              <a:rPr lang="en-US" altLang="ko-KR" sz="1600" dirty="0" err="1" smtClean="0"/>
              <a:t>sizeof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)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■ 이 프로그램을 실행시켜 보면 문자열의 길이에 상관없이 항상 문자열을 저장하는 </a:t>
            </a:r>
            <a:r>
              <a:rPr lang="ko-KR" altLang="en-US" sz="1600" dirty="0" err="1" smtClean="0"/>
              <a:t>공용체의</a:t>
            </a:r>
            <a:r>
              <a:rPr lang="ko-KR" altLang="en-US" sz="1600" dirty="0" smtClean="0"/>
              <a:t> 크기는 </a:t>
            </a:r>
            <a:r>
              <a:rPr lang="en-US" altLang="ko-KR" sz="1600" dirty="0" smtClean="0"/>
              <a:t>50</a:t>
            </a:r>
            <a:r>
              <a:rPr lang="ko-KR" altLang="en-US" sz="1600" dirty="0" smtClean="0"/>
              <a:t>바이트 임을 알 수 있다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다음 슬라이드 결과 참고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그 이유를 서술하시오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7</a:t>
            </a:fld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01" y="2636912"/>
            <a:ext cx="2893335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57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2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프로그램 실행 예시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8</a:t>
            </a:fld>
            <a:endParaRPr lang="en-US" altLang="ko-K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534" y="2492896"/>
            <a:ext cx="5539762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3345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02">
  <a:themeElements>
    <a:clrScheme name="chapter0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hapter02">
      <a:majorFont>
        <a:latin typeface="Tahoma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  <a:txDef>
      <a:spPr/>
      <a:bodyPr wrap="square" rtlCol="0">
        <a:spAutoFit/>
      </a:bodyPr>
      <a:lstStyle>
        <a:defPPr marL="0">
          <a:defRPr dirty="0" smtClean="0">
            <a:latin typeface="맑은 고딕" pitchFamily="50" charset="-127"/>
            <a:ea typeface="맑은 고딕" pitchFamily="50" charset="-127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txDef>
  </a:objectDefaults>
  <a:extraClrSchemeLst>
    <a:extraClrScheme>
      <a:clrScheme name="chapter0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8114</TotalTime>
  <Pages>3</Pages>
  <Words>350</Words>
  <Application>Microsoft Macintosh PowerPoint</Application>
  <PresentationFormat>On-screen Show (4:3)</PresentationFormat>
  <Paragraphs>101</Paragraphs>
  <Slides>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chapter02</vt:lpstr>
      <vt:lpstr>PhotoFinish Picture</vt:lpstr>
      <vt:lpstr>C프로그래밍   (CSE2035) (실습19. Derived types-enumerated, structure, and union)</vt:lpstr>
      <vt:lpstr>제출 형식</vt:lpstr>
      <vt:lpstr>Practice 1</vt:lpstr>
      <vt:lpstr>Practice 1</vt:lpstr>
      <vt:lpstr>Practice 1</vt:lpstr>
      <vt:lpstr>Practice 1</vt:lpstr>
      <vt:lpstr>Practice 2</vt:lpstr>
      <vt:lpstr>Practice 2</vt:lpstr>
    </vt:vector>
  </TitlesOfParts>
  <Company>서강대학교 컴퓨터학과 모바일컴퓨팅 시스템 연구실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creator>최성환</dc:creator>
  <cp:lastModifiedBy>상근 김</cp:lastModifiedBy>
  <cp:revision>647</cp:revision>
  <cp:lastPrinted>1997-04-03T01:49:54Z</cp:lastPrinted>
  <dcterms:created xsi:type="dcterms:W3CDTF">1996-06-27T04:55:18Z</dcterms:created>
  <dcterms:modified xsi:type="dcterms:W3CDTF">2015-11-15T11:24:10Z</dcterms:modified>
</cp:coreProperties>
</file>