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98" r:id="rId2"/>
    <p:sldId id="309" r:id="rId3"/>
    <p:sldId id="327" r:id="rId4"/>
    <p:sldId id="328" r:id="rId5"/>
    <p:sldId id="329" r:id="rId6"/>
    <p:sldId id="323" r:id="rId7"/>
    <p:sldId id="325" r:id="rId8"/>
    <p:sldId id="310" r:id="rId9"/>
    <p:sldId id="326" r:id="rId10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>
      <p:cViewPr varScale="1">
        <p:scale>
          <a:sx n="103" d="100"/>
          <a:sy n="103" d="100"/>
        </p:scale>
        <p:origin x="-1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7204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40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40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4cprogramming0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/>
              <a:t>C</a:t>
            </a:r>
            <a:r>
              <a:rPr lang="ko-KR" altLang="en-US" sz="3200" dirty="0"/>
              <a:t>프로그래밍</a:t>
            </a:r>
            <a:r>
              <a:rPr lang="en-US" altLang="en-US" sz="3200" dirty="0"/>
              <a:t>   </a:t>
            </a:r>
            <a:r>
              <a:rPr lang="en-US" altLang="ko-KR" sz="3200" dirty="0"/>
              <a:t>(CSE2035)</a:t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실습</a:t>
            </a:r>
            <a:r>
              <a:rPr lang="en-US" altLang="ko-KR" sz="3200" smtClean="0"/>
              <a:t>22. </a:t>
            </a:r>
            <a:r>
              <a:rPr lang="en-US" altLang="ko-KR" sz="3200" dirty="0"/>
              <a:t>Lists </a:t>
            </a:r>
            <a:r>
              <a:rPr lang="en-US" altLang="ko-KR" sz="3200" dirty="0" smtClean="0"/>
              <a:t>2-1)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0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388424" cy="40934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22]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22]20151234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22]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.zip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    (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cp1_20141234_p2.c</a:t>
            </a: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 다음 날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23:59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까지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기한 내 제출 못할 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5.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문제에 해당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실습결과를 확인 받고서 제출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COPY X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algn="just">
              <a:spcBef>
                <a:spcPct val="20000"/>
              </a:spcBef>
              <a:buNone/>
            </a:pPr>
            <a:r>
              <a:rPr lang="ko-KR" altLang="en-US" sz="1600" dirty="0"/>
              <a:t>■ 실습 </a:t>
            </a:r>
            <a:r>
              <a:rPr lang="en-US" altLang="ko-KR" sz="1600" dirty="0"/>
              <a:t>19</a:t>
            </a:r>
            <a:r>
              <a:rPr lang="ko-KR" altLang="en-US" sz="1600" dirty="0"/>
              <a:t>에서 수행했던 </a:t>
            </a:r>
            <a:r>
              <a:rPr lang="en-US" altLang="ko-KR" sz="1600" dirty="0"/>
              <a:t>Practice 1</a:t>
            </a:r>
            <a:r>
              <a:rPr lang="ko-KR" altLang="en-US" sz="1600" dirty="0"/>
              <a:t>번을 </a:t>
            </a:r>
            <a:r>
              <a:rPr lang="ko-KR" altLang="en-US" sz="1600" dirty="0" smtClean="0"/>
              <a:t>활용하여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입력이 끝난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의 원소를 </a:t>
            </a:r>
            <a:r>
              <a:rPr lang="en-US" altLang="ko-KR" sz="1600" dirty="0" smtClean="0"/>
              <a:t>head</a:t>
            </a:r>
            <a:r>
              <a:rPr lang="ko-KR" altLang="en-US" sz="1600" dirty="0" smtClean="0"/>
              <a:t>와 가까운 순서대로 하나씩 삭제하는 프로그램을 작성한다</a:t>
            </a:r>
            <a:r>
              <a:rPr lang="en-US" altLang="ko-KR" sz="1600" dirty="0" smtClean="0"/>
              <a:t>.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ko-KR" altLang="en-US" sz="1600" dirty="0" smtClean="0"/>
              <a:t>■ 입력이 모두 끝나면 사용자가 확인할 수 있게끔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의 원소들을 모두 출력해 주어야 한다</a:t>
            </a:r>
            <a:r>
              <a:rPr lang="en-US" altLang="ko-KR" sz="1600" dirty="0" smtClean="0"/>
              <a:t>.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ko-KR" altLang="en-US" sz="1600" dirty="0" smtClean="0"/>
              <a:t>■ 원소가 하나씩 삭제될 때마다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의 구조를 알 수 있게 원소를 모두 출력해 주어야 한다</a:t>
            </a:r>
            <a:r>
              <a:rPr lang="en-US" altLang="ko-KR" sz="1600" dirty="0" smtClean="0"/>
              <a:t>.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ko-KR" altLang="en-US" sz="1600" dirty="0" smtClean="0"/>
              <a:t>■ 함수의 원형과 </a:t>
            </a:r>
            <a:r>
              <a:rPr lang="en-US" altLang="ko-KR" sz="1600" dirty="0" smtClean="0"/>
              <a:t>main </a:t>
            </a:r>
            <a:r>
              <a:rPr lang="ko-KR" altLang="en-US" sz="1600" dirty="0" smtClean="0"/>
              <a:t>에서 입력이 들어가는 배열은 다음과 같다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indent="0" algn="just">
              <a:spcBef>
                <a:spcPct val="20000"/>
              </a:spcBef>
              <a:buNone/>
            </a:pPr>
            <a:endParaRPr lang="en-US" altLang="ko-KR" sz="2000" dirty="0" smtClean="0"/>
          </a:p>
          <a:p>
            <a:pPr marL="0" indent="0" algn="just">
              <a:spcBef>
                <a:spcPct val="20000"/>
              </a:spcBef>
              <a:buNone/>
            </a:pPr>
            <a:endParaRPr lang="en-US" altLang="ko-KR" sz="2000" dirty="0"/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11560" y="3717032"/>
            <a:ext cx="3528392" cy="25922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  <a:latin typeface="+mn-lt"/>
              </a:rPr>
              <a:t>typedef</a:t>
            </a:r>
            <a:r>
              <a:rPr lang="en-US" altLang="ko-KR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latin typeface="+mn-lt"/>
              </a:rPr>
              <a:t>struct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node{</a:t>
            </a:r>
            <a:endParaRPr lang="en-US" altLang="ko-KR" dirty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	</a:t>
            </a:r>
            <a:r>
              <a:rPr lang="en-US" altLang="ko-KR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data;</a:t>
            </a:r>
          </a:p>
          <a:p>
            <a:r>
              <a:rPr lang="en-US" altLang="ko-KR" dirty="0" smtClean="0">
                <a:latin typeface="+mn-lt"/>
              </a:rPr>
              <a:t>	</a:t>
            </a:r>
            <a:r>
              <a:rPr lang="en-US" altLang="ko-KR" dirty="0" err="1" smtClean="0">
                <a:solidFill>
                  <a:srgbClr val="0070C0"/>
                </a:solidFill>
                <a:latin typeface="+mn-lt"/>
              </a:rPr>
              <a:t>struct</a:t>
            </a:r>
            <a:r>
              <a:rPr lang="en-US" altLang="ko-KR" dirty="0" smtClean="0">
                <a:latin typeface="+mn-lt"/>
              </a:rPr>
              <a:t> node *link</a:t>
            </a:r>
            <a:r>
              <a:rPr lang="en-US" altLang="ko-KR" dirty="0">
                <a:latin typeface="+mn-lt"/>
              </a:rPr>
              <a:t>;</a:t>
            </a:r>
          </a:p>
          <a:p>
            <a:r>
              <a:rPr lang="en-US" altLang="ko-KR" dirty="0">
                <a:latin typeface="+mn-lt"/>
              </a:rPr>
              <a:t>}NODE;</a:t>
            </a:r>
          </a:p>
          <a:p>
            <a:r>
              <a:rPr lang="en-US" altLang="ko-KR" dirty="0" smtClean="0">
                <a:solidFill>
                  <a:srgbClr val="00B050"/>
                </a:solidFill>
                <a:latin typeface="+mn-lt"/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  <a:latin typeface="+mn-lt"/>
              </a:rPr>
              <a:t>원소를 하나씩 </a:t>
            </a:r>
            <a:r>
              <a:rPr lang="en-US" altLang="ko-KR" dirty="0" smtClean="0">
                <a:solidFill>
                  <a:srgbClr val="00B050"/>
                </a:solidFill>
                <a:latin typeface="+mn-lt"/>
              </a:rPr>
              <a:t>List</a:t>
            </a:r>
            <a:r>
              <a:rPr lang="ko-KR" altLang="en-US" dirty="0" smtClean="0">
                <a:solidFill>
                  <a:srgbClr val="00B050"/>
                </a:solidFill>
                <a:latin typeface="+mn-lt"/>
              </a:rPr>
              <a:t>에 넣는 함수</a:t>
            </a:r>
            <a:endParaRPr lang="ko-KR" altLang="en-US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+mn-lt"/>
              </a:rPr>
              <a:t>void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Insert(NODE **, 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 smtClean="0">
                <a:latin typeface="+mn-lt"/>
              </a:rPr>
              <a:t>);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en-US" altLang="ko-KR" dirty="0" smtClean="0">
                <a:solidFill>
                  <a:srgbClr val="00B050"/>
                </a:solidFill>
              </a:rPr>
              <a:t>List </a:t>
            </a:r>
            <a:r>
              <a:rPr lang="ko-KR" altLang="en-US" dirty="0" smtClean="0">
                <a:solidFill>
                  <a:srgbClr val="00B050"/>
                </a:solidFill>
              </a:rPr>
              <a:t>원소를 </a:t>
            </a:r>
            <a:r>
              <a:rPr lang="ko-KR" altLang="en-US" dirty="0">
                <a:solidFill>
                  <a:srgbClr val="00B050"/>
                </a:solidFill>
              </a:rPr>
              <a:t>하나씩 </a:t>
            </a:r>
            <a:r>
              <a:rPr lang="ko-KR" altLang="en-US" dirty="0" smtClean="0">
                <a:solidFill>
                  <a:srgbClr val="00B050"/>
                </a:solidFill>
              </a:rPr>
              <a:t>제거하는 함수</a:t>
            </a:r>
            <a:endParaRPr lang="en-US" altLang="ko-KR" dirty="0" smtClean="0">
              <a:latin typeface="+mn-lt"/>
            </a:endParaRPr>
          </a:p>
          <a:p>
            <a:r>
              <a:rPr lang="en-US" altLang="ko-KR" dirty="0" smtClean="0">
                <a:latin typeface="+mn-lt"/>
              </a:rPr>
              <a:t>void Delete(NODE**);</a:t>
            </a:r>
          </a:p>
          <a:p>
            <a:r>
              <a:rPr lang="en-US" altLang="ko-KR" dirty="0" smtClean="0">
                <a:solidFill>
                  <a:srgbClr val="00B050"/>
                </a:solidFill>
                <a:latin typeface="+mn-lt"/>
              </a:rPr>
              <a:t>// List</a:t>
            </a:r>
            <a:r>
              <a:rPr lang="ko-KR" altLang="en-US" dirty="0" smtClean="0">
                <a:solidFill>
                  <a:srgbClr val="00B050"/>
                </a:solidFill>
                <a:latin typeface="+mn-lt"/>
              </a:rPr>
              <a:t>에 있는 원소를 모두 출력</a:t>
            </a:r>
            <a:endParaRPr lang="en-US" altLang="ko-KR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+mn-lt"/>
              </a:rPr>
              <a:t>void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 smtClean="0">
                <a:latin typeface="+mn-lt"/>
              </a:rPr>
              <a:t>PrintAll</a:t>
            </a:r>
            <a:r>
              <a:rPr lang="en-US" altLang="ko-KR" dirty="0" smtClean="0">
                <a:latin typeface="+mn-lt"/>
              </a:rPr>
              <a:t>(NODE*);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572000" y="4077072"/>
            <a:ext cx="35283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A[10] = { 3, 9, 8, 2, 5, 10, 7, 1, 4, 6 };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89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20000"/>
              </a:spcBef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■ 제한 </a:t>
            </a:r>
            <a:r>
              <a:rPr lang="ko-KR" altLang="en-US" sz="1600" dirty="0" smtClean="0">
                <a:solidFill>
                  <a:srgbClr val="FF0000"/>
                </a:solidFill>
              </a:rPr>
              <a:t>조건</a:t>
            </a:r>
            <a:endParaRPr lang="en-US" altLang="ko-KR" sz="1600" dirty="0" smtClean="0">
              <a:latin typeface="+mn-ea"/>
            </a:endParaRP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>
                <a:latin typeface="+mn-ea"/>
              </a:rPr>
              <a:t>○ </a:t>
            </a:r>
            <a:r>
              <a:rPr lang="ko-KR" altLang="en-US" sz="1600" dirty="0">
                <a:latin typeface="+mn-ea"/>
              </a:rPr>
              <a:t>입력은 </a:t>
            </a:r>
            <a:r>
              <a:rPr lang="en-US" altLang="ko-KR" sz="1600" dirty="0">
                <a:latin typeface="+mn-ea"/>
              </a:rPr>
              <a:t>Main </a:t>
            </a:r>
            <a:r>
              <a:rPr lang="ko-KR" altLang="en-US" sz="1600" dirty="0">
                <a:latin typeface="+mn-ea"/>
              </a:rPr>
              <a:t>함수에서 미리 정해지며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 횟수만큼만 반복하면 된다</a:t>
            </a:r>
            <a:r>
              <a:rPr lang="en-US" altLang="ko-KR" sz="1600" dirty="0">
                <a:latin typeface="+mn-ea"/>
              </a:rPr>
              <a:t>. (10</a:t>
            </a:r>
            <a:r>
              <a:rPr lang="ko-KR" altLang="en-US" sz="1600" dirty="0">
                <a:latin typeface="+mn-ea"/>
              </a:rPr>
              <a:t>번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>
                <a:latin typeface="+mn-ea"/>
              </a:rPr>
              <a:t>○ 전역변수는 사용하지 않는다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>
                <a:latin typeface="+mn-ea"/>
              </a:rPr>
              <a:t>○ </a:t>
            </a:r>
            <a:r>
              <a:rPr lang="en-US" altLang="ko-KR" sz="1600" dirty="0">
                <a:latin typeface="+mn-ea"/>
              </a:rPr>
              <a:t>List</a:t>
            </a:r>
            <a:r>
              <a:rPr lang="ko-KR" altLang="en-US" sz="1600" dirty="0">
                <a:latin typeface="+mn-ea"/>
              </a:rPr>
              <a:t>의 원소를 제거할 때와 프로그램이 종료할 때 </a:t>
            </a:r>
            <a:r>
              <a:rPr lang="ko-KR" altLang="en-US" sz="1600" b="1" u="sng" dirty="0">
                <a:latin typeface="+mn-ea"/>
              </a:rPr>
              <a:t>반드시</a:t>
            </a:r>
            <a:r>
              <a:rPr lang="ko-KR" altLang="en-US" sz="1600" dirty="0">
                <a:latin typeface="+mn-ea"/>
              </a:rPr>
              <a:t> 동적 할당을 한 변수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구조체들은 </a:t>
            </a:r>
            <a:r>
              <a:rPr lang="en-US" altLang="ko-KR" sz="1600" dirty="0">
                <a:latin typeface="+mn-ea"/>
              </a:rPr>
              <a:t>free</a:t>
            </a:r>
            <a:r>
              <a:rPr lang="ko-KR" altLang="en-US" sz="1600" dirty="0">
                <a:latin typeface="+mn-ea"/>
              </a:rPr>
              <a:t>를 해주어야 한다</a:t>
            </a:r>
            <a:r>
              <a:rPr lang="en-US" altLang="ko-KR" sz="1600" dirty="0" smtClean="0">
                <a:latin typeface="+mn-ea"/>
              </a:rPr>
              <a:t>. (</a:t>
            </a:r>
            <a:r>
              <a:rPr lang="ko-KR" altLang="en-US" sz="1600" dirty="0" smtClean="0">
                <a:latin typeface="+mn-ea"/>
              </a:rPr>
              <a:t>하지 않을 시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점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05026EE3-997A-4D6D-8437-828DE202B9F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658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05026EE3-997A-4D6D-8437-828DE202B9F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579340"/>
            <a:ext cx="46958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ko-KR" altLang="en-US" sz="2000" dirty="0"/>
              <a:t>강의 시간에 배운 </a:t>
            </a:r>
            <a:r>
              <a:rPr lang="en-US" altLang="ko-KR" sz="2000" dirty="0"/>
              <a:t>linked </a:t>
            </a:r>
            <a:r>
              <a:rPr lang="en-US" altLang="ko-KR" sz="2000" dirty="0" smtClean="0"/>
              <a:t>list deletion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실제로 구현해 보자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list</a:t>
            </a:r>
            <a:r>
              <a:rPr lang="ko-KR" altLang="en-US" sz="2000" dirty="0"/>
              <a:t>의 처음</a:t>
            </a:r>
            <a:r>
              <a:rPr lang="en-US" altLang="ko-KR" sz="2000" dirty="0"/>
              <a:t>/</a:t>
            </a:r>
            <a:r>
              <a:rPr lang="ko-KR" altLang="en-US" sz="2000" dirty="0"/>
              <a:t>끝 부분에 </a:t>
            </a:r>
            <a:r>
              <a:rPr lang="ko-KR" altLang="en-US" sz="2000" dirty="0" smtClean="0"/>
              <a:t>있는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를 제</a:t>
            </a:r>
            <a:r>
              <a:rPr lang="ko-KR" altLang="en-US" sz="2000" dirty="0"/>
              <a:t>거</a:t>
            </a:r>
            <a:r>
              <a:rPr lang="ko-KR" altLang="en-US" sz="2000" dirty="0" smtClean="0"/>
              <a:t>하는 함수를 </a:t>
            </a:r>
            <a:r>
              <a:rPr lang="ko-KR" altLang="en-US" sz="2000" dirty="0"/>
              <a:t>만들도록</a:t>
            </a:r>
            <a:r>
              <a:rPr lang="en-US" altLang="ko-KR" sz="2000" dirty="0"/>
              <a:t> </a:t>
            </a:r>
            <a:r>
              <a:rPr lang="ko-KR" altLang="en-US" sz="2000" dirty="0"/>
              <a:t>하자</a:t>
            </a:r>
            <a:r>
              <a:rPr lang="en-US" altLang="ko-KR" sz="2000" dirty="0"/>
              <a:t>.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ko-KR" altLang="en-US" sz="1800" dirty="0"/>
              <a:t>데이터는 </a:t>
            </a:r>
            <a:r>
              <a:rPr lang="en-US" altLang="ko-KR" sz="1800" dirty="0" err="1" smtClean="0"/>
              <a:t>int</a:t>
            </a:r>
            <a:r>
              <a:rPr lang="ko-KR" altLang="en-US" sz="1800" dirty="0" smtClean="0"/>
              <a:t>형 </a:t>
            </a:r>
            <a:r>
              <a:rPr lang="ko-KR" altLang="en-US" sz="1800" dirty="0"/>
              <a:t>변수 하나만 사용한다</a:t>
            </a:r>
            <a:r>
              <a:rPr lang="en-US" altLang="ko-KR" sz="1800" dirty="0" smtClean="0"/>
              <a:t>.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endParaRPr lang="en-US" altLang="ko-KR" sz="1800" dirty="0"/>
          </a:p>
          <a:p>
            <a:pPr marL="457200" lvl="1" indent="0" algn="just">
              <a:spcBef>
                <a:spcPct val="20000"/>
              </a:spcBef>
              <a:buNone/>
              <a:defRPr/>
            </a:pPr>
            <a:endParaRPr lang="en-US" altLang="ko-KR" sz="1800" dirty="0" smtClean="0"/>
          </a:p>
          <a:p>
            <a:pPr marL="457200" lvl="1" indent="0" algn="just">
              <a:spcBef>
                <a:spcPct val="20000"/>
              </a:spcBef>
              <a:buNone/>
              <a:defRPr/>
            </a:pPr>
            <a:endParaRPr lang="en-US" altLang="ko-KR" sz="1800" dirty="0" smtClean="0"/>
          </a:p>
          <a:p>
            <a:pPr marL="457200" lvl="1" indent="0" algn="just">
              <a:spcBef>
                <a:spcPct val="20000"/>
              </a:spcBef>
              <a:buNone/>
              <a:defRPr/>
            </a:pPr>
            <a:endParaRPr lang="en-US" altLang="ko-KR" sz="1800" dirty="0"/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ko-KR" altLang="en-US" sz="1800" dirty="0" smtClean="0"/>
              <a:t>실습 </a:t>
            </a:r>
            <a:r>
              <a:rPr lang="en-US" altLang="ko-KR" sz="1800" dirty="0" smtClean="0"/>
              <a:t>20 -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Practice 2</a:t>
            </a:r>
            <a:r>
              <a:rPr lang="ko-KR" altLang="en-US" sz="1800" dirty="0" smtClean="0"/>
              <a:t>의 삽입과 출력 결과를 이용하여</a:t>
            </a:r>
            <a:r>
              <a:rPr lang="en-US" altLang="ko-KR" sz="1800" dirty="0" smtClean="0"/>
              <a:t>, list</a:t>
            </a:r>
            <a:r>
              <a:rPr lang="ko-KR" altLang="en-US" sz="1800" dirty="0"/>
              <a:t>의 처음에서 </a:t>
            </a:r>
            <a:r>
              <a:rPr lang="en-US" altLang="ko-KR" sz="1800" dirty="0"/>
              <a:t>2</a:t>
            </a:r>
            <a:r>
              <a:rPr lang="ko-KR" altLang="en-US" sz="1800" dirty="0"/>
              <a:t>개의 </a:t>
            </a:r>
            <a:r>
              <a:rPr lang="en-US" altLang="ko-KR" sz="1800" dirty="0"/>
              <a:t>node</a:t>
            </a:r>
            <a:r>
              <a:rPr lang="ko-KR" altLang="en-US" sz="1800" dirty="0"/>
              <a:t>를</a:t>
            </a:r>
            <a:r>
              <a:rPr lang="en-US" altLang="ko-KR" sz="1800" dirty="0"/>
              <a:t>,</a:t>
            </a:r>
            <a:r>
              <a:rPr lang="ko-KR" altLang="en-US" sz="1800" dirty="0"/>
              <a:t> 끝에서 </a:t>
            </a:r>
            <a:r>
              <a:rPr lang="en-US" altLang="ko-KR" sz="1800" dirty="0"/>
              <a:t>1</a:t>
            </a:r>
            <a:r>
              <a:rPr lang="ko-KR" altLang="en-US" sz="1800" dirty="0"/>
              <a:t>개의 </a:t>
            </a:r>
            <a:r>
              <a:rPr lang="en-US" altLang="ko-KR" sz="1800" dirty="0"/>
              <a:t>node</a:t>
            </a:r>
            <a:r>
              <a:rPr lang="ko-KR" altLang="en-US" sz="1800" dirty="0"/>
              <a:t>를 제거하고 그 결과를 출력하라</a:t>
            </a:r>
            <a:r>
              <a:rPr lang="en-US" altLang="ko-KR" sz="1800" dirty="0" smtClean="0"/>
              <a:t>.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ko-KR" altLang="en-US" sz="1800" dirty="0" smtClean="0"/>
              <a:t>구현 함수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DeleteNodeAtFront</a:t>
            </a:r>
            <a:r>
              <a:rPr lang="en-US" altLang="ko-KR" sz="1800" dirty="0" smtClean="0"/>
              <a:t>() / </a:t>
            </a:r>
            <a:r>
              <a:rPr lang="en-US" altLang="ko-KR" sz="1800" dirty="0" err="1" smtClean="0"/>
              <a:t>DeleteNodeAtBack</a:t>
            </a:r>
            <a:r>
              <a:rPr lang="en-US" altLang="ko-KR" sz="1800" dirty="0" smtClean="0"/>
              <a:t>()</a:t>
            </a: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08920"/>
            <a:ext cx="26479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507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DeleteNodeAtFront</a:t>
            </a:r>
            <a:r>
              <a:rPr lang="en-US" altLang="ko-KR" sz="2000" dirty="0" smtClean="0"/>
              <a:t>()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list</a:t>
            </a:r>
            <a:r>
              <a:rPr lang="ko-KR" altLang="en-US" sz="1600" dirty="0" smtClean="0"/>
              <a:t>의 맨 앞의</a:t>
            </a:r>
            <a:r>
              <a:rPr lang="en-US" altLang="ko-KR" sz="1600" dirty="0" smtClean="0"/>
              <a:t> node</a:t>
            </a:r>
            <a:r>
              <a:rPr lang="ko-KR" altLang="en-US" sz="1600" dirty="0" smtClean="0"/>
              <a:t>를 삭제한다</a:t>
            </a:r>
            <a:r>
              <a:rPr lang="en-US" altLang="ko-KR" sz="1600" dirty="0" smtClean="0"/>
              <a:t>.</a:t>
            </a: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DeleteNodeAtBack</a:t>
            </a:r>
            <a:r>
              <a:rPr lang="en-US" altLang="ko-KR" sz="2000" dirty="0" smtClean="0"/>
              <a:t>()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list</a:t>
            </a:r>
            <a:r>
              <a:rPr lang="ko-KR" altLang="en-US" sz="1600" dirty="0" smtClean="0"/>
              <a:t>의 맨 뒤의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를 삭제한다</a:t>
            </a:r>
            <a:r>
              <a:rPr lang="en-US" altLang="ko-KR" sz="1600" dirty="0" smtClean="0"/>
              <a:t>.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</a:pPr>
            <a:endParaRPr lang="en-US" altLang="ko-KR" sz="1800" dirty="0" smtClean="0"/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lang="en-US" altLang="ko-KR" sz="2000" u="sng" dirty="0" err="1" smtClean="0"/>
              <a:t>InsertNodeAtFront</a:t>
            </a:r>
            <a:r>
              <a:rPr lang="en-US" altLang="ko-KR" sz="2000" u="sng" dirty="0" smtClean="0"/>
              <a:t>(),  </a:t>
            </a:r>
            <a:r>
              <a:rPr lang="en-US" altLang="ko-KR" sz="2000" u="sng" dirty="0" err="1" smtClean="0"/>
              <a:t>InsertNodeAtBack</a:t>
            </a:r>
            <a:r>
              <a:rPr lang="en-US" altLang="ko-KR" sz="2000" u="sng" dirty="0" smtClean="0"/>
              <a:t>() </a:t>
            </a:r>
            <a:r>
              <a:rPr lang="ko-KR" altLang="en-US" sz="2000" u="sng" dirty="0" smtClean="0"/>
              <a:t>과 </a:t>
            </a:r>
            <a:r>
              <a:rPr lang="en-US" altLang="ko-KR" sz="2000" u="sng" dirty="0" err="1" smtClean="0"/>
              <a:t>PrintList</a:t>
            </a:r>
            <a:r>
              <a:rPr lang="en-US" altLang="ko-KR" sz="2000" u="sng" dirty="0" smtClean="0"/>
              <a:t>()</a:t>
            </a:r>
            <a:r>
              <a:rPr lang="ko-KR" altLang="en-US" sz="2000" u="sng" dirty="0" smtClean="0"/>
              <a:t>함수는 지난 </a:t>
            </a:r>
            <a:r>
              <a:rPr lang="ko-KR" altLang="en-US" sz="2000" u="sng" dirty="0"/>
              <a:t>시간에 실습한 </a:t>
            </a:r>
            <a:r>
              <a:rPr lang="ko-KR" altLang="en-US" sz="2000" u="sng" dirty="0" smtClean="0"/>
              <a:t>결과를 이용하도록 한다</a:t>
            </a:r>
            <a:r>
              <a:rPr lang="en-US" altLang="ko-KR" sz="2000" u="sng" dirty="0" smtClean="0"/>
              <a:t>.</a:t>
            </a:r>
            <a:endParaRPr lang="en-US" altLang="ko-KR" sz="2000" u="sng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20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16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000" dirty="0"/>
              <a:t>Main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060848"/>
            <a:ext cx="286702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35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smtClean="0"/>
              <a:t>Insert </a:t>
            </a:r>
            <a:r>
              <a:rPr lang="ko-KR" altLang="en-US" sz="2000" dirty="0" smtClean="0"/>
              <a:t>완료 후 </a:t>
            </a:r>
            <a:r>
              <a:rPr lang="en-US" altLang="ko-KR" sz="2000" dirty="0" smtClean="0"/>
              <a:t>Deletion operation</a:t>
            </a:r>
            <a:r>
              <a:rPr lang="ko-KR" altLang="en-US" sz="2000" dirty="0" smtClean="0"/>
              <a:t>은 아래와 같은 순서로 이루어진다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8</a:t>
            </a:fld>
            <a:endParaRPr lang="en-US" altLang="ko-KR" dirty="0"/>
          </a:p>
        </p:txBody>
      </p:sp>
      <p:grpSp>
        <p:nvGrpSpPr>
          <p:cNvPr id="63" name="그룹 83"/>
          <p:cNvGrpSpPr>
            <a:grpSpLocks/>
          </p:cNvGrpSpPr>
          <p:nvPr/>
        </p:nvGrpSpPr>
        <p:grpSpPr bwMode="auto">
          <a:xfrm>
            <a:off x="251521" y="2060853"/>
            <a:ext cx="6768751" cy="285750"/>
            <a:chOff x="785786" y="4357696"/>
            <a:chExt cx="7783569" cy="285751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4646614" y="4357696"/>
              <a:ext cx="428628" cy="2857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smtClean="0">
                  <a:cs typeface="Times New Roman" pitchFamily="18" charset="0"/>
                </a:rPr>
                <a:t>e</a:t>
              </a:r>
              <a:endParaRPr lang="ko-KR" altLang="en-US" b="1" dirty="0">
                <a:cs typeface="Times New Roman" pitchFamily="18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075242" y="4357696"/>
              <a:ext cx="639767" cy="285751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LINK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cxnSp>
          <p:nvCxnSpPr>
            <p:cNvPr id="66" name="Shape 41"/>
            <p:cNvCxnSpPr>
              <a:stCxn id="65" idx="3"/>
              <a:endCxn id="76" idx="1"/>
            </p:cNvCxnSpPr>
            <p:nvPr/>
          </p:nvCxnSpPr>
          <p:spPr bwMode="auto">
            <a:xfrm flipV="1">
              <a:off x="5715009" y="4500572"/>
              <a:ext cx="357191" cy="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7" name="직사각형 66"/>
            <p:cNvSpPr/>
            <p:nvPr/>
          </p:nvSpPr>
          <p:spPr bwMode="auto">
            <a:xfrm>
              <a:off x="785786" y="4357696"/>
              <a:ext cx="639767" cy="285751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HEAD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cxnSp>
          <p:nvCxnSpPr>
            <p:cNvPr id="68" name="Shape 48"/>
            <p:cNvCxnSpPr>
              <a:stCxn id="67" idx="3"/>
              <a:endCxn id="73" idx="1"/>
            </p:cNvCxnSpPr>
            <p:nvPr/>
          </p:nvCxnSpPr>
          <p:spPr bwMode="auto">
            <a:xfrm flipV="1">
              <a:off x="1425553" y="4500572"/>
              <a:ext cx="360366" cy="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0" name="직사각형 69"/>
            <p:cNvSpPr/>
            <p:nvPr/>
          </p:nvSpPr>
          <p:spPr bwMode="auto">
            <a:xfrm>
              <a:off x="3214679" y="4357696"/>
              <a:ext cx="428628" cy="2857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smtClean="0">
                  <a:cs typeface="Times New Roman" pitchFamily="18" charset="0"/>
                </a:rPr>
                <a:t>p</a:t>
              </a:r>
              <a:endParaRPr lang="ko-KR" altLang="en-US" b="1" dirty="0">
                <a:cs typeface="Times New Roman" pitchFamily="18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3643307" y="4357696"/>
              <a:ext cx="639767" cy="285751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LINK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cxnSp>
          <p:nvCxnSpPr>
            <p:cNvPr id="72" name="Shape 41"/>
            <p:cNvCxnSpPr>
              <a:stCxn id="71" idx="3"/>
              <a:endCxn id="64" idx="1"/>
            </p:cNvCxnSpPr>
            <p:nvPr/>
          </p:nvCxnSpPr>
          <p:spPr bwMode="auto">
            <a:xfrm>
              <a:off x="4283074" y="4500572"/>
              <a:ext cx="363541" cy="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3" name="직사각형 72"/>
            <p:cNvSpPr/>
            <p:nvPr/>
          </p:nvSpPr>
          <p:spPr bwMode="auto">
            <a:xfrm>
              <a:off x="1785918" y="4357696"/>
              <a:ext cx="428628" cy="2857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smtClean="0">
                  <a:cs typeface="Times New Roman" pitchFamily="18" charset="0"/>
                </a:rPr>
                <a:t>o</a:t>
              </a:r>
              <a:endParaRPr lang="ko-KR" altLang="en-US" b="1" dirty="0">
                <a:cs typeface="Times New Roman" pitchFamily="18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2214546" y="4357696"/>
              <a:ext cx="639767" cy="285751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LINK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cxnSp>
          <p:nvCxnSpPr>
            <p:cNvPr id="75" name="Shape 41"/>
            <p:cNvCxnSpPr>
              <a:stCxn id="74" idx="3"/>
              <a:endCxn id="70" idx="1"/>
            </p:cNvCxnSpPr>
            <p:nvPr/>
          </p:nvCxnSpPr>
          <p:spPr bwMode="auto">
            <a:xfrm>
              <a:off x="2854313" y="4500572"/>
              <a:ext cx="360366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6" name="직사각형 75"/>
            <p:cNvSpPr/>
            <p:nvPr/>
          </p:nvSpPr>
          <p:spPr bwMode="auto">
            <a:xfrm>
              <a:off x="6072200" y="4357696"/>
              <a:ext cx="428628" cy="2857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smtClean="0">
                  <a:cs typeface="Times New Roman" pitchFamily="18" charset="0"/>
                </a:rPr>
                <a:t>n</a:t>
              </a:r>
              <a:endParaRPr lang="ko-KR" altLang="en-US" b="1" dirty="0">
                <a:cs typeface="Times New Roman" pitchFamily="18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6500828" y="4357696"/>
              <a:ext cx="639767" cy="285751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LINK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cxnSp>
          <p:nvCxnSpPr>
            <p:cNvPr id="78" name="Shape 41"/>
            <p:cNvCxnSpPr>
              <a:stCxn id="77" idx="3"/>
              <a:endCxn id="79" idx="1"/>
            </p:cNvCxnSpPr>
            <p:nvPr/>
          </p:nvCxnSpPr>
          <p:spPr bwMode="auto">
            <a:xfrm>
              <a:off x="7140595" y="4500572"/>
              <a:ext cx="360366" cy="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9" name="직사각형 78"/>
            <p:cNvSpPr/>
            <p:nvPr/>
          </p:nvSpPr>
          <p:spPr bwMode="auto">
            <a:xfrm>
              <a:off x="7500960" y="4357696"/>
              <a:ext cx="428628" cy="2857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smtClean="0">
                  <a:cs typeface="Times New Roman" pitchFamily="18" charset="0"/>
                </a:rPr>
                <a:t>l</a:t>
              </a:r>
              <a:endParaRPr lang="ko-KR" altLang="en-US" b="1" dirty="0">
                <a:cs typeface="Times New Roman" pitchFamily="18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7929588" y="4357696"/>
              <a:ext cx="639767" cy="285751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LINK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82" name="그룹 84"/>
          <p:cNvGrpSpPr>
            <a:grpSpLocks/>
          </p:cNvGrpSpPr>
          <p:nvPr/>
        </p:nvGrpSpPr>
        <p:grpSpPr bwMode="auto">
          <a:xfrm>
            <a:off x="251520" y="5663526"/>
            <a:ext cx="5569272" cy="285754"/>
            <a:chOff x="785786" y="3214688"/>
            <a:chExt cx="5929354" cy="285756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4646613" y="3214688"/>
              <a:ext cx="428628" cy="2857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smtClean="0">
                  <a:cs typeface="Times New Roman" pitchFamily="18" charset="0"/>
                </a:rPr>
                <a:t>n</a:t>
              </a:r>
              <a:endParaRPr lang="ko-KR" altLang="en-US" b="1" dirty="0">
                <a:cs typeface="Times New Roman" pitchFamily="18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5075241" y="3214688"/>
              <a:ext cx="639767" cy="285752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LINK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cxnSp>
          <p:nvCxnSpPr>
            <p:cNvPr id="85" name="Shape 41"/>
            <p:cNvCxnSpPr>
              <a:stCxn id="84" idx="3"/>
              <a:endCxn id="88" idx="1"/>
            </p:cNvCxnSpPr>
            <p:nvPr/>
          </p:nvCxnSpPr>
          <p:spPr bwMode="auto">
            <a:xfrm>
              <a:off x="5715008" y="3357564"/>
              <a:ext cx="360366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6" name="직사각형 85"/>
            <p:cNvSpPr/>
            <p:nvPr/>
          </p:nvSpPr>
          <p:spPr bwMode="auto">
            <a:xfrm>
              <a:off x="785786" y="3214688"/>
              <a:ext cx="639767" cy="285752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HEAD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cxnSp>
          <p:nvCxnSpPr>
            <p:cNvPr id="87" name="Shape 48"/>
            <p:cNvCxnSpPr>
              <a:stCxn id="86" idx="3"/>
              <a:endCxn id="92" idx="1"/>
            </p:cNvCxnSpPr>
            <p:nvPr/>
          </p:nvCxnSpPr>
          <p:spPr bwMode="auto">
            <a:xfrm flipV="1">
              <a:off x="1425553" y="3357564"/>
              <a:ext cx="360366" cy="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8" name="직사각형 87"/>
            <p:cNvSpPr/>
            <p:nvPr/>
          </p:nvSpPr>
          <p:spPr bwMode="auto">
            <a:xfrm>
              <a:off x="6075373" y="3214692"/>
              <a:ext cx="639767" cy="285752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NULL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214678" y="3214688"/>
              <a:ext cx="428628" cy="2857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smtClean="0">
                  <a:cs typeface="Times New Roman" pitchFamily="18" charset="0"/>
                </a:rPr>
                <a:t>e</a:t>
              </a:r>
              <a:endParaRPr lang="ko-KR" altLang="en-US" b="1" dirty="0">
                <a:cs typeface="Times New Roman" pitchFamily="18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643306" y="3214688"/>
              <a:ext cx="639767" cy="285752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LINK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cxnSp>
          <p:nvCxnSpPr>
            <p:cNvPr id="91" name="Shape 41"/>
            <p:cNvCxnSpPr>
              <a:stCxn id="90" idx="3"/>
              <a:endCxn id="83" idx="1"/>
            </p:cNvCxnSpPr>
            <p:nvPr/>
          </p:nvCxnSpPr>
          <p:spPr bwMode="auto">
            <a:xfrm>
              <a:off x="4283073" y="3357564"/>
              <a:ext cx="363541" cy="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2" name="직사각형 91"/>
            <p:cNvSpPr/>
            <p:nvPr/>
          </p:nvSpPr>
          <p:spPr bwMode="auto">
            <a:xfrm>
              <a:off x="1785918" y="3214688"/>
              <a:ext cx="428628" cy="2857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smtClean="0">
                  <a:cs typeface="Times New Roman" pitchFamily="18" charset="0"/>
                </a:rPr>
                <a:t>p</a:t>
              </a:r>
              <a:endParaRPr lang="ko-KR" altLang="en-US" b="1" dirty="0">
                <a:cs typeface="Times New Roman" pitchFamily="18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2214546" y="3214688"/>
              <a:ext cx="639767" cy="285752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LINK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cxnSp>
          <p:nvCxnSpPr>
            <p:cNvPr id="94" name="Shape 41"/>
            <p:cNvCxnSpPr>
              <a:stCxn id="93" idx="3"/>
              <a:endCxn id="89" idx="1"/>
            </p:cNvCxnSpPr>
            <p:nvPr/>
          </p:nvCxnSpPr>
          <p:spPr bwMode="auto">
            <a:xfrm>
              <a:off x="2854313" y="3357564"/>
              <a:ext cx="360366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3" name="TextBox 2"/>
          <p:cNvSpPr txBox="1"/>
          <p:nvPr/>
        </p:nvSpPr>
        <p:spPr>
          <a:xfrm>
            <a:off x="8244408" y="2996952"/>
            <a:ext cx="676597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Print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084168" y="5682734"/>
            <a:ext cx="676597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Print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7020272" y="2060848"/>
            <a:ext cx="1935906" cy="792088"/>
            <a:chOff x="7020272" y="2060848"/>
            <a:chExt cx="1935906" cy="79208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7164288" y="2060848"/>
              <a:ext cx="931634" cy="649213"/>
              <a:chOff x="1696442" y="5861749"/>
              <a:chExt cx="1157883" cy="649213"/>
            </a:xfrm>
          </p:grpSpPr>
          <p:sp>
            <p:nvSpPr>
              <p:cNvPr id="102" name="직사각형 101"/>
              <p:cNvSpPr/>
              <p:nvPr/>
            </p:nvSpPr>
            <p:spPr bwMode="auto">
              <a:xfrm>
                <a:off x="1785938" y="5861749"/>
                <a:ext cx="428625" cy="2857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 smtClean="0">
                    <a:cs typeface="Times New Roman" pitchFamily="18" charset="0"/>
                  </a:rPr>
                  <a:t>a</a:t>
                </a:r>
                <a:endParaRPr lang="ko-KR" altLang="en-US" b="1" dirty="0">
                  <a:cs typeface="Times New Roman" pitchFamily="18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 bwMode="auto">
              <a:xfrm>
                <a:off x="2214563" y="5861749"/>
                <a:ext cx="639762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LINK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104" name="Shape 41"/>
              <p:cNvCxnSpPr>
                <a:stCxn id="103" idx="3"/>
                <a:endCxn id="115" idx="1"/>
              </p:cNvCxnSpPr>
              <p:nvPr/>
            </p:nvCxnSpPr>
            <p:spPr bwMode="auto">
              <a:xfrm flipH="1">
                <a:off x="1696442" y="6004624"/>
                <a:ext cx="1157882" cy="506338"/>
              </a:xfrm>
              <a:prstGeom prst="bentConnector5">
                <a:avLst>
                  <a:gd name="adj1" fmla="val -24538"/>
                  <a:gd name="adj2" fmla="val 50000"/>
                  <a:gd name="adj3" fmla="val 124538"/>
                </a:avLst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109" name="Shape 41"/>
            <p:cNvCxnSpPr>
              <a:stCxn id="80" idx="3"/>
              <a:endCxn id="102" idx="1"/>
            </p:cNvCxnSpPr>
            <p:nvPr/>
          </p:nvCxnSpPr>
          <p:spPr bwMode="auto">
            <a:xfrm flipV="1">
              <a:off x="7020272" y="2203723"/>
              <a:ext cx="216024" cy="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grpSp>
          <p:nvGrpSpPr>
            <p:cNvPr id="114" name="그룹 113"/>
            <p:cNvGrpSpPr/>
            <p:nvPr/>
          </p:nvGrpSpPr>
          <p:grpSpPr>
            <a:xfrm>
              <a:off x="7164288" y="2567186"/>
              <a:ext cx="1152128" cy="285750"/>
              <a:chOff x="1785938" y="5861749"/>
              <a:chExt cx="1431925" cy="285750"/>
            </a:xfrm>
          </p:grpSpPr>
          <p:sp>
            <p:nvSpPr>
              <p:cNvPr id="115" name="직사각형 114"/>
              <p:cNvSpPr/>
              <p:nvPr/>
            </p:nvSpPr>
            <p:spPr bwMode="auto">
              <a:xfrm>
                <a:off x="1785938" y="5861749"/>
                <a:ext cx="428625" cy="2857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 smtClean="0">
                    <a:cs typeface="Times New Roman" pitchFamily="18" charset="0"/>
                  </a:rPr>
                  <a:t>b</a:t>
                </a:r>
                <a:endParaRPr lang="ko-KR" altLang="en-US" b="1" dirty="0">
                  <a:cs typeface="Times New Roman" pitchFamily="18" charset="0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 bwMode="auto">
              <a:xfrm>
                <a:off x="2214563" y="5861749"/>
                <a:ext cx="639762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LINK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117" name="Shape 41"/>
              <p:cNvCxnSpPr>
                <a:stCxn id="116" idx="3"/>
              </p:cNvCxnSpPr>
              <p:nvPr/>
            </p:nvCxnSpPr>
            <p:spPr bwMode="auto">
              <a:xfrm>
                <a:off x="2854325" y="6004624"/>
                <a:ext cx="363538" cy="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124" name="직사각형 123"/>
            <p:cNvSpPr/>
            <p:nvPr/>
          </p:nvSpPr>
          <p:spPr bwMode="auto">
            <a:xfrm>
              <a:off x="8316416" y="2564904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NULL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251520" y="3143250"/>
            <a:ext cx="5472607" cy="285750"/>
            <a:chOff x="1547664" y="2996952"/>
            <a:chExt cx="5472607" cy="285750"/>
          </a:xfrm>
        </p:grpSpPr>
        <p:grpSp>
          <p:nvGrpSpPr>
            <p:cNvPr id="149" name="그룹 148"/>
            <p:cNvGrpSpPr/>
            <p:nvPr/>
          </p:nvGrpSpPr>
          <p:grpSpPr>
            <a:xfrm>
              <a:off x="1547664" y="2996952"/>
              <a:ext cx="4916253" cy="285750"/>
              <a:chOff x="1547664" y="2996952"/>
              <a:chExt cx="4916253" cy="285750"/>
            </a:xfrm>
          </p:grpSpPr>
          <p:sp>
            <p:nvSpPr>
              <p:cNvPr id="127" name="직사각형 126"/>
              <p:cNvSpPr/>
              <p:nvPr/>
            </p:nvSpPr>
            <p:spPr bwMode="auto">
              <a:xfrm>
                <a:off x="3608975" y="2996952"/>
                <a:ext cx="372744" cy="2857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 smtClean="0">
                    <a:cs typeface="Times New Roman" pitchFamily="18" charset="0"/>
                  </a:rPr>
                  <a:t>e</a:t>
                </a:r>
                <a:endParaRPr lang="ko-KR" altLang="en-US" b="1" dirty="0">
                  <a:cs typeface="Times New Roman" pitchFamily="18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 bwMode="auto">
              <a:xfrm>
                <a:off x="3981719" y="2996952"/>
                <a:ext cx="556354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LINK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129" name="Shape 41"/>
              <p:cNvCxnSpPr>
                <a:stCxn id="128" idx="3"/>
                <a:endCxn id="138" idx="1"/>
              </p:cNvCxnSpPr>
              <p:nvPr/>
            </p:nvCxnSpPr>
            <p:spPr bwMode="auto">
              <a:xfrm flipV="1">
                <a:off x="4538073" y="3139827"/>
                <a:ext cx="310621" cy="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30" name="직사각형 129"/>
              <p:cNvSpPr/>
              <p:nvPr/>
            </p:nvSpPr>
            <p:spPr bwMode="auto">
              <a:xfrm>
                <a:off x="1547664" y="2996952"/>
                <a:ext cx="556354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HEAD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131" name="Shape 48"/>
              <p:cNvCxnSpPr>
                <a:stCxn id="130" idx="3"/>
                <a:endCxn id="132" idx="1"/>
              </p:cNvCxnSpPr>
              <p:nvPr/>
            </p:nvCxnSpPr>
            <p:spPr bwMode="auto">
              <a:xfrm>
                <a:off x="2104018" y="3139827"/>
                <a:ext cx="259717" cy="1270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32" name="직사각형 131"/>
              <p:cNvSpPr/>
              <p:nvPr/>
            </p:nvSpPr>
            <p:spPr bwMode="auto">
              <a:xfrm>
                <a:off x="2363735" y="2996952"/>
                <a:ext cx="372744" cy="2857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 smtClean="0">
                    <a:cs typeface="Times New Roman" pitchFamily="18" charset="0"/>
                  </a:rPr>
                  <a:t>p</a:t>
                </a:r>
                <a:endParaRPr lang="ko-KR" altLang="en-US" b="1" dirty="0">
                  <a:cs typeface="Times New Roman" pitchFamily="18" charset="0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 bwMode="auto">
              <a:xfrm>
                <a:off x="2736479" y="2996952"/>
                <a:ext cx="556354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LINK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134" name="Shape 41"/>
              <p:cNvCxnSpPr>
                <a:stCxn id="133" idx="3"/>
                <a:endCxn id="127" idx="1"/>
              </p:cNvCxnSpPr>
              <p:nvPr/>
            </p:nvCxnSpPr>
            <p:spPr bwMode="auto">
              <a:xfrm>
                <a:off x="3292833" y="3139827"/>
                <a:ext cx="316143" cy="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38" name="직사각형 137"/>
              <p:cNvSpPr/>
              <p:nvPr/>
            </p:nvSpPr>
            <p:spPr bwMode="auto">
              <a:xfrm>
                <a:off x="4848694" y="2996952"/>
                <a:ext cx="372744" cy="2857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 smtClean="0">
                    <a:cs typeface="Times New Roman" pitchFamily="18" charset="0"/>
                  </a:rPr>
                  <a:t>n</a:t>
                </a:r>
                <a:endParaRPr lang="ko-KR" altLang="en-US" b="1" dirty="0">
                  <a:cs typeface="Times New Roman" pitchFamily="18" charset="0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 bwMode="auto">
              <a:xfrm>
                <a:off x="5221438" y="2996952"/>
                <a:ext cx="556354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LINK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140" name="Shape 41"/>
              <p:cNvCxnSpPr>
                <a:stCxn id="139" idx="3"/>
                <a:endCxn id="141" idx="1"/>
              </p:cNvCxnSpPr>
              <p:nvPr/>
            </p:nvCxnSpPr>
            <p:spPr bwMode="auto">
              <a:xfrm>
                <a:off x="5777792" y="3139827"/>
                <a:ext cx="313382" cy="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41" name="직사각형 140"/>
              <p:cNvSpPr/>
              <p:nvPr/>
            </p:nvSpPr>
            <p:spPr bwMode="auto">
              <a:xfrm>
                <a:off x="6091173" y="2996952"/>
                <a:ext cx="372744" cy="2857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 smtClean="0">
                    <a:cs typeface="Times New Roman" pitchFamily="18" charset="0"/>
                  </a:rPr>
                  <a:t>l</a:t>
                </a:r>
                <a:endParaRPr lang="ko-KR" altLang="en-US" b="1" dirty="0">
                  <a:cs typeface="Times New Roman" pitchFamily="18" charset="0"/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 bwMode="auto">
            <a:xfrm>
              <a:off x="6463917" y="2996952"/>
              <a:ext cx="556354" cy="28575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LINK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5724128" y="3140968"/>
            <a:ext cx="1935906" cy="792088"/>
            <a:chOff x="7020272" y="2060848"/>
            <a:chExt cx="1935906" cy="792088"/>
          </a:xfrm>
        </p:grpSpPr>
        <p:grpSp>
          <p:nvGrpSpPr>
            <p:cNvPr id="152" name="그룹 107"/>
            <p:cNvGrpSpPr/>
            <p:nvPr/>
          </p:nvGrpSpPr>
          <p:grpSpPr>
            <a:xfrm>
              <a:off x="7164288" y="2060848"/>
              <a:ext cx="931634" cy="649213"/>
              <a:chOff x="1696442" y="5861749"/>
              <a:chExt cx="1157883" cy="649213"/>
            </a:xfrm>
          </p:grpSpPr>
          <p:sp>
            <p:nvSpPr>
              <p:cNvPr id="159" name="직사각형 158"/>
              <p:cNvSpPr/>
              <p:nvPr/>
            </p:nvSpPr>
            <p:spPr bwMode="auto">
              <a:xfrm>
                <a:off x="1785938" y="5861749"/>
                <a:ext cx="428625" cy="2857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 smtClean="0">
                    <a:cs typeface="Times New Roman" pitchFamily="18" charset="0"/>
                  </a:rPr>
                  <a:t>a</a:t>
                </a:r>
                <a:endParaRPr lang="ko-KR" altLang="en-US" b="1" dirty="0">
                  <a:cs typeface="Times New Roman" pitchFamily="18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 bwMode="auto">
              <a:xfrm>
                <a:off x="2214563" y="5861749"/>
                <a:ext cx="639762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LINK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161" name="Shape 41"/>
              <p:cNvCxnSpPr>
                <a:stCxn id="160" idx="3"/>
                <a:endCxn id="156" idx="1"/>
              </p:cNvCxnSpPr>
              <p:nvPr/>
            </p:nvCxnSpPr>
            <p:spPr bwMode="auto">
              <a:xfrm flipH="1">
                <a:off x="1696442" y="6004624"/>
                <a:ext cx="1157882" cy="506338"/>
              </a:xfrm>
              <a:prstGeom prst="bentConnector5">
                <a:avLst>
                  <a:gd name="adj1" fmla="val -24538"/>
                  <a:gd name="adj2" fmla="val 50000"/>
                  <a:gd name="adj3" fmla="val 124538"/>
                </a:avLst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153" name="Shape 41"/>
            <p:cNvCxnSpPr>
              <a:endCxn id="159" idx="1"/>
            </p:cNvCxnSpPr>
            <p:nvPr/>
          </p:nvCxnSpPr>
          <p:spPr bwMode="auto">
            <a:xfrm flipV="1">
              <a:off x="7020272" y="2203723"/>
              <a:ext cx="216024" cy="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grpSp>
          <p:nvGrpSpPr>
            <p:cNvPr id="154" name="그룹 113"/>
            <p:cNvGrpSpPr/>
            <p:nvPr/>
          </p:nvGrpSpPr>
          <p:grpSpPr>
            <a:xfrm>
              <a:off x="7164288" y="2567186"/>
              <a:ext cx="1152128" cy="285750"/>
              <a:chOff x="1785938" y="5861749"/>
              <a:chExt cx="1431925" cy="285750"/>
            </a:xfrm>
          </p:grpSpPr>
          <p:sp>
            <p:nvSpPr>
              <p:cNvPr id="156" name="직사각형 155"/>
              <p:cNvSpPr/>
              <p:nvPr/>
            </p:nvSpPr>
            <p:spPr bwMode="auto">
              <a:xfrm>
                <a:off x="1785938" y="5861749"/>
                <a:ext cx="428625" cy="2857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 smtClean="0">
                    <a:cs typeface="Times New Roman" pitchFamily="18" charset="0"/>
                  </a:rPr>
                  <a:t>b</a:t>
                </a:r>
                <a:endParaRPr lang="ko-KR" altLang="en-US" b="1" dirty="0">
                  <a:cs typeface="Times New Roman" pitchFamily="18" charset="0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 bwMode="auto">
              <a:xfrm>
                <a:off x="2214563" y="5861749"/>
                <a:ext cx="639762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LINK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158" name="Shape 41"/>
              <p:cNvCxnSpPr>
                <a:stCxn id="157" idx="3"/>
              </p:cNvCxnSpPr>
              <p:nvPr/>
            </p:nvCxnSpPr>
            <p:spPr bwMode="auto">
              <a:xfrm>
                <a:off x="2854325" y="6004624"/>
                <a:ext cx="363538" cy="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155" name="직사각형 154"/>
            <p:cNvSpPr/>
            <p:nvPr/>
          </p:nvSpPr>
          <p:spPr bwMode="auto">
            <a:xfrm>
              <a:off x="8316416" y="2564904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NULL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251520" y="4151362"/>
            <a:ext cx="6912768" cy="285750"/>
            <a:chOff x="251520" y="3861048"/>
            <a:chExt cx="6912768" cy="285750"/>
          </a:xfrm>
        </p:grpSpPr>
        <p:grpSp>
          <p:nvGrpSpPr>
            <p:cNvPr id="162" name="그룹 161"/>
            <p:cNvGrpSpPr/>
            <p:nvPr/>
          </p:nvGrpSpPr>
          <p:grpSpPr>
            <a:xfrm>
              <a:off x="251520" y="3861048"/>
              <a:ext cx="5472607" cy="285750"/>
              <a:chOff x="1547664" y="2996952"/>
              <a:chExt cx="5472607" cy="285750"/>
            </a:xfrm>
          </p:grpSpPr>
          <p:grpSp>
            <p:nvGrpSpPr>
              <p:cNvPr id="163" name="그룹 148"/>
              <p:cNvGrpSpPr/>
              <p:nvPr/>
            </p:nvGrpSpPr>
            <p:grpSpPr>
              <a:xfrm>
                <a:off x="1547664" y="2996952"/>
                <a:ext cx="4916253" cy="285750"/>
                <a:chOff x="1547664" y="2996952"/>
                <a:chExt cx="4916253" cy="285750"/>
              </a:xfrm>
            </p:grpSpPr>
            <p:sp>
              <p:nvSpPr>
                <p:cNvPr id="165" name="직사각형 164"/>
                <p:cNvSpPr/>
                <p:nvPr/>
              </p:nvSpPr>
              <p:spPr bwMode="auto">
                <a:xfrm>
                  <a:off x="3608975" y="2996952"/>
                  <a:ext cx="372744" cy="28575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 smtClean="0">
                      <a:cs typeface="Times New Roman" pitchFamily="18" charset="0"/>
                    </a:rPr>
                    <a:t>e</a:t>
                  </a:r>
                  <a:endParaRPr lang="ko-KR" altLang="en-US" b="1" dirty="0">
                    <a:cs typeface="Times New Roman" pitchFamily="18" charset="0"/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 bwMode="auto">
                <a:xfrm>
                  <a:off x="3981719" y="2996952"/>
                  <a:ext cx="556354" cy="285750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LINK</a:t>
                  </a:r>
                  <a:endParaRPr lang="ko-KR" altLang="en-US" b="1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</p:txBody>
            </p:sp>
            <p:cxnSp>
              <p:nvCxnSpPr>
                <p:cNvPr id="167" name="Shape 41"/>
                <p:cNvCxnSpPr>
                  <a:stCxn id="166" idx="3"/>
                  <a:endCxn id="173" idx="1"/>
                </p:cNvCxnSpPr>
                <p:nvPr/>
              </p:nvCxnSpPr>
              <p:spPr bwMode="auto">
                <a:xfrm flipV="1">
                  <a:off x="4538073" y="3139827"/>
                  <a:ext cx="310621" cy="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68" name="직사각형 167"/>
                <p:cNvSpPr/>
                <p:nvPr/>
              </p:nvSpPr>
              <p:spPr bwMode="auto">
                <a:xfrm>
                  <a:off x="1547664" y="2996952"/>
                  <a:ext cx="556354" cy="285750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HEAD</a:t>
                  </a:r>
                  <a:endParaRPr lang="ko-KR" altLang="en-US" b="1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</p:txBody>
            </p:sp>
            <p:cxnSp>
              <p:nvCxnSpPr>
                <p:cNvPr id="169" name="Shape 48"/>
                <p:cNvCxnSpPr>
                  <a:stCxn id="168" idx="3"/>
                  <a:endCxn id="170" idx="1"/>
                </p:cNvCxnSpPr>
                <p:nvPr/>
              </p:nvCxnSpPr>
              <p:spPr bwMode="auto">
                <a:xfrm>
                  <a:off x="2104018" y="3139827"/>
                  <a:ext cx="259717" cy="12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70" name="직사각형 169"/>
                <p:cNvSpPr/>
                <p:nvPr/>
              </p:nvSpPr>
              <p:spPr bwMode="auto">
                <a:xfrm>
                  <a:off x="2363735" y="2996952"/>
                  <a:ext cx="372744" cy="28575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 smtClean="0">
                      <a:cs typeface="Times New Roman" pitchFamily="18" charset="0"/>
                    </a:rPr>
                    <a:t>p</a:t>
                  </a:r>
                  <a:endParaRPr lang="ko-KR" altLang="en-US" b="1" dirty="0">
                    <a:cs typeface="Times New Roman" pitchFamily="18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 bwMode="auto">
                <a:xfrm>
                  <a:off x="2736479" y="2996952"/>
                  <a:ext cx="556354" cy="285750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LINK</a:t>
                  </a:r>
                  <a:endParaRPr lang="ko-KR" altLang="en-US" b="1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</p:txBody>
            </p:sp>
            <p:cxnSp>
              <p:nvCxnSpPr>
                <p:cNvPr id="172" name="Shape 41"/>
                <p:cNvCxnSpPr>
                  <a:stCxn id="171" idx="3"/>
                  <a:endCxn id="165" idx="1"/>
                </p:cNvCxnSpPr>
                <p:nvPr/>
              </p:nvCxnSpPr>
              <p:spPr bwMode="auto">
                <a:xfrm>
                  <a:off x="3292833" y="3139827"/>
                  <a:ext cx="316143" cy="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73" name="직사각형 172"/>
                <p:cNvSpPr/>
                <p:nvPr/>
              </p:nvSpPr>
              <p:spPr bwMode="auto">
                <a:xfrm>
                  <a:off x="4848694" y="2996952"/>
                  <a:ext cx="372744" cy="28575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 smtClean="0">
                      <a:cs typeface="Times New Roman" pitchFamily="18" charset="0"/>
                    </a:rPr>
                    <a:t>n</a:t>
                  </a:r>
                  <a:endParaRPr lang="ko-KR" altLang="en-US" b="1" dirty="0">
                    <a:cs typeface="Times New Roman" pitchFamily="18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 bwMode="auto">
                <a:xfrm>
                  <a:off x="5221438" y="2996952"/>
                  <a:ext cx="556354" cy="285750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LINK</a:t>
                  </a:r>
                  <a:endParaRPr lang="ko-KR" altLang="en-US" b="1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</p:txBody>
            </p:sp>
            <p:cxnSp>
              <p:nvCxnSpPr>
                <p:cNvPr id="175" name="Shape 41"/>
                <p:cNvCxnSpPr>
                  <a:stCxn id="174" idx="3"/>
                  <a:endCxn id="176" idx="1"/>
                </p:cNvCxnSpPr>
                <p:nvPr/>
              </p:nvCxnSpPr>
              <p:spPr bwMode="auto">
                <a:xfrm>
                  <a:off x="5777792" y="3139827"/>
                  <a:ext cx="313382" cy="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176" name="직사각형 175"/>
                <p:cNvSpPr/>
                <p:nvPr/>
              </p:nvSpPr>
              <p:spPr bwMode="auto">
                <a:xfrm>
                  <a:off x="6091173" y="2996952"/>
                  <a:ext cx="372744" cy="28575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 smtClean="0">
                      <a:cs typeface="Times New Roman" pitchFamily="18" charset="0"/>
                    </a:rPr>
                    <a:t>l</a:t>
                  </a:r>
                  <a:endParaRPr lang="ko-KR" altLang="en-US" b="1" dirty="0">
                    <a:cs typeface="Times New Roman" pitchFamily="18" charset="0"/>
                  </a:endParaRPr>
                </a:p>
              </p:txBody>
            </p:sp>
          </p:grpSp>
          <p:sp>
            <p:nvSpPr>
              <p:cNvPr id="164" name="직사각형 163"/>
              <p:cNvSpPr/>
              <p:nvPr/>
            </p:nvSpPr>
            <p:spPr bwMode="auto">
              <a:xfrm>
                <a:off x="6463917" y="2996952"/>
                <a:ext cx="556354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LINK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</p:grpSp>
        <p:grpSp>
          <p:nvGrpSpPr>
            <p:cNvPr id="189" name="그룹 107"/>
            <p:cNvGrpSpPr/>
            <p:nvPr/>
          </p:nvGrpSpPr>
          <p:grpSpPr>
            <a:xfrm>
              <a:off x="6012160" y="3861048"/>
              <a:ext cx="1152128" cy="285750"/>
              <a:chOff x="1785938" y="5861749"/>
              <a:chExt cx="1431925" cy="285750"/>
            </a:xfrm>
          </p:grpSpPr>
          <p:sp>
            <p:nvSpPr>
              <p:cNvPr id="196" name="직사각형 195"/>
              <p:cNvSpPr/>
              <p:nvPr/>
            </p:nvSpPr>
            <p:spPr bwMode="auto">
              <a:xfrm>
                <a:off x="1785938" y="5861749"/>
                <a:ext cx="428625" cy="2857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 smtClean="0">
                    <a:cs typeface="Times New Roman" pitchFamily="18" charset="0"/>
                  </a:rPr>
                  <a:t>a</a:t>
                </a:r>
                <a:endParaRPr lang="ko-KR" altLang="en-US" b="1" dirty="0">
                  <a:cs typeface="Times New Roman" pitchFamily="18" charset="0"/>
                </a:endParaRPr>
              </a:p>
            </p:txBody>
          </p:sp>
          <p:sp>
            <p:nvSpPr>
              <p:cNvPr id="197" name="직사각형 196"/>
              <p:cNvSpPr/>
              <p:nvPr/>
            </p:nvSpPr>
            <p:spPr bwMode="auto">
              <a:xfrm>
                <a:off x="2214563" y="5861749"/>
                <a:ext cx="639762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LINK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198" name="Shape 41"/>
              <p:cNvCxnSpPr>
                <a:stCxn id="197" idx="3"/>
                <a:endCxn id="192" idx="1"/>
              </p:cNvCxnSpPr>
              <p:nvPr/>
            </p:nvCxnSpPr>
            <p:spPr bwMode="auto">
              <a:xfrm>
                <a:off x="2854325" y="6004624"/>
                <a:ext cx="363538" cy="1270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190" name="Shape 41"/>
            <p:cNvCxnSpPr>
              <a:stCxn id="164" idx="3"/>
              <a:endCxn id="196" idx="1"/>
            </p:cNvCxnSpPr>
            <p:nvPr/>
          </p:nvCxnSpPr>
          <p:spPr bwMode="auto">
            <a:xfrm>
              <a:off x="5724127" y="4003923"/>
              <a:ext cx="288034" cy="1270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192" name="직사각형 191"/>
          <p:cNvSpPr/>
          <p:nvPr/>
        </p:nvSpPr>
        <p:spPr bwMode="auto">
          <a:xfrm>
            <a:off x="7164288" y="4151362"/>
            <a:ext cx="639762" cy="28575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Times New Roman" pitchFamily="18" charset="0"/>
              </a:rPr>
              <a:t>NULL</a:t>
            </a:r>
            <a:endParaRPr lang="ko-KR" altLang="en-US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251520" y="4943450"/>
            <a:ext cx="6400402" cy="285750"/>
            <a:chOff x="251520" y="4583410"/>
            <a:chExt cx="6400402" cy="285750"/>
          </a:xfrm>
        </p:grpSpPr>
        <p:grpSp>
          <p:nvGrpSpPr>
            <p:cNvPr id="201" name="그룹 200"/>
            <p:cNvGrpSpPr/>
            <p:nvPr/>
          </p:nvGrpSpPr>
          <p:grpSpPr>
            <a:xfrm>
              <a:off x="251520" y="4583410"/>
              <a:ext cx="5472607" cy="285750"/>
              <a:chOff x="1547664" y="2996952"/>
              <a:chExt cx="5472607" cy="285750"/>
            </a:xfrm>
          </p:grpSpPr>
          <p:grpSp>
            <p:nvGrpSpPr>
              <p:cNvPr id="202" name="그룹 148"/>
              <p:cNvGrpSpPr/>
              <p:nvPr/>
            </p:nvGrpSpPr>
            <p:grpSpPr>
              <a:xfrm>
                <a:off x="1547664" y="2996952"/>
                <a:ext cx="4916253" cy="285750"/>
                <a:chOff x="1547664" y="2996952"/>
                <a:chExt cx="4916253" cy="285750"/>
              </a:xfrm>
            </p:grpSpPr>
            <p:sp>
              <p:nvSpPr>
                <p:cNvPr id="204" name="직사각형 203"/>
                <p:cNvSpPr/>
                <p:nvPr/>
              </p:nvSpPr>
              <p:spPr bwMode="auto">
                <a:xfrm>
                  <a:off x="3608975" y="2996952"/>
                  <a:ext cx="372744" cy="28575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 smtClean="0">
                      <a:cs typeface="Times New Roman" pitchFamily="18" charset="0"/>
                    </a:rPr>
                    <a:t>e</a:t>
                  </a:r>
                  <a:endParaRPr lang="ko-KR" altLang="en-US" b="1" dirty="0">
                    <a:cs typeface="Times New Roman" pitchFamily="18" charset="0"/>
                  </a:endParaRPr>
                </a:p>
              </p:txBody>
            </p:sp>
            <p:sp>
              <p:nvSpPr>
                <p:cNvPr id="205" name="직사각형 204"/>
                <p:cNvSpPr/>
                <p:nvPr/>
              </p:nvSpPr>
              <p:spPr bwMode="auto">
                <a:xfrm>
                  <a:off x="3981719" y="2996952"/>
                  <a:ext cx="556354" cy="285750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LINK</a:t>
                  </a:r>
                  <a:endParaRPr lang="ko-KR" altLang="en-US" b="1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</p:txBody>
            </p:sp>
            <p:cxnSp>
              <p:nvCxnSpPr>
                <p:cNvPr id="206" name="Shape 41"/>
                <p:cNvCxnSpPr>
                  <a:stCxn id="205" idx="3"/>
                  <a:endCxn id="212" idx="1"/>
                </p:cNvCxnSpPr>
                <p:nvPr/>
              </p:nvCxnSpPr>
              <p:spPr bwMode="auto">
                <a:xfrm flipV="1">
                  <a:off x="4538073" y="3139827"/>
                  <a:ext cx="310621" cy="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207" name="직사각형 206"/>
                <p:cNvSpPr/>
                <p:nvPr/>
              </p:nvSpPr>
              <p:spPr bwMode="auto">
                <a:xfrm>
                  <a:off x="1547664" y="2996952"/>
                  <a:ext cx="556354" cy="285750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HEAD</a:t>
                  </a:r>
                  <a:endParaRPr lang="ko-KR" altLang="en-US" b="1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</p:txBody>
            </p:sp>
            <p:cxnSp>
              <p:nvCxnSpPr>
                <p:cNvPr id="208" name="Shape 48"/>
                <p:cNvCxnSpPr>
                  <a:stCxn id="207" idx="3"/>
                  <a:endCxn id="209" idx="1"/>
                </p:cNvCxnSpPr>
                <p:nvPr/>
              </p:nvCxnSpPr>
              <p:spPr bwMode="auto">
                <a:xfrm>
                  <a:off x="2104018" y="3139827"/>
                  <a:ext cx="259717" cy="12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209" name="직사각형 208"/>
                <p:cNvSpPr/>
                <p:nvPr/>
              </p:nvSpPr>
              <p:spPr bwMode="auto">
                <a:xfrm>
                  <a:off x="2363735" y="2996952"/>
                  <a:ext cx="372744" cy="28575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 smtClean="0">
                      <a:cs typeface="Times New Roman" pitchFamily="18" charset="0"/>
                    </a:rPr>
                    <a:t>p</a:t>
                  </a:r>
                  <a:endParaRPr lang="ko-KR" altLang="en-US" b="1" dirty="0">
                    <a:cs typeface="Times New Roman" pitchFamily="18" charset="0"/>
                  </a:endParaRPr>
                </a:p>
              </p:txBody>
            </p:sp>
            <p:sp>
              <p:nvSpPr>
                <p:cNvPr id="210" name="직사각형 209"/>
                <p:cNvSpPr/>
                <p:nvPr/>
              </p:nvSpPr>
              <p:spPr bwMode="auto">
                <a:xfrm>
                  <a:off x="2736479" y="2996952"/>
                  <a:ext cx="556354" cy="285750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LINK</a:t>
                  </a:r>
                  <a:endParaRPr lang="ko-KR" altLang="en-US" b="1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</p:txBody>
            </p:sp>
            <p:cxnSp>
              <p:nvCxnSpPr>
                <p:cNvPr id="211" name="Shape 41"/>
                <p:cNvCxnSpPr>
                  <a:stCxn id="210" idx="3"/>
                  <a:endCxn id="204" idx="1"/>
                </p:cNvCxnSpPr>
                <p:nvPr/>
              </p:nvCxnSpPr>
              <p:spPr bwMode="auto">
                <a:xfrm>
                  <a:off x="3292833" y="3139827"/>
                  <a:ext cx="316143" cy="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212" name="직사각형 211"/>
                <p:cNvSpPr/>
                <p:nvPr/>
              </p:nvSpPr>
              <p:spPr bwMode="auto">
                <a:xfrm>
                  <a:off x="4848694" y="2996952"/>
                  <a:ext cx="372744" cy="28575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 smtClean="0">
                      <a:cs typeface="Times New Roman" pitchFamily="18" charset="0"/>
                    </a:rPr>
                    <a:t>n</a:t>
                  </a:r>
                  <a:endParaRPr lang="ko-KR" altLang="en-US" b="1" dirty="0">
                    <a:cs typeface="Times New Roman" pitchFamily="18" charset="0"/>
                  </a:endParaRPr>
                </a:p>
              </p:txBody>
            </p:sp>
            <p:sp>
              <p:nvSpPr>
                <p:cNvPr id="213" name="직사각형 212"/>
                <p:cNvSpPr/>
                <p:nvPr/>
              </p:nvSpPr>
              <p:spPr bwMode="auto">
                <a:xfrm>
                  <a:off x="5221438" y="2996952"/>
                  <a:ext cx="556354" cy="285750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LINK</a:t>
                  </a:r>
                  <a:endParaRPr lang="ko-KR" altLang="en-US" b="1" dirty="0">
                    <a:solidFill>
                      <a:schemeClr val="bg1"/>
                    </a:solidFill>
                    <a:cs typeface="Times New Roman" pitchFamily="18" charset="0"/>
                  </a:endParaRPr>
                </a:p>
              </p:txBody>
            </p:sp>
            <p:cxnSp>
              <p:nvCxnSpPr>
                <p:cNvPr id="214" name="Shape 41"/>
                <p:cNvCxnSpPr>
                  <a:stCxn id="213" idx="3"/>
                  <a:endCxn id="215" idx="1"/>
                </p:cNvCxnSpPr>
                <p:nvPr/>
              </p:nvCxnSpPr>
              <p:spPr bwMode="auto">
                <a:xfrm>
                  <a:off x="5777792" y="3139827"/>
                  <a:ext cx="313382" cy="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215" name="직사각형 214"/>
                <p:cNvSpPr/>
                <p:nvPr/>
              </p:nvSpPr>
              <p:spPr bwMode="auto">
                <a:xfrm>
                  <a:off x="6091173" y="2996952"/>
                  <a:ext cx="372744" cy="285750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b="1" dirty="0" smtClean="0">
                      <a:cs typeface="Times New Roman" pitchFamily="18" charset="0"/>
                    </a:rPr>
                    <a:t>l</a:t>
                  </a:r>
                  <a:endParaRPr lang="ko-KR" altLang="en-US" b="1" dirty="0">
                    <a:cs typeface="Times New Roman" pitchFamily="18" charset="0"/>
                  </a:endParaRPr>
                </a:p>
              </p:txBody>
            </p:sp>
          </p:grpSp>
          <p:sp>
            <p:nvSpPr>
              <p:cNvPr id="203" name="직사각형 202"/>
              <p:cNvSpPr/>
              <p:nvPr/>
            </p:nvSpPr>
            <p:spPr bwMode="auto">
              <a:xfrm>
                <a:off x="6463917" y="2996952"/>
                <a:ext cx="556354" cy="28575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cs typeface="Times New Roman" pitchFamily="18" charset="0"/>
                  </a:rPr>
                  <a:t>LINK</a:t>
                </a:r>
                <a:endParaRPr lang="ko-KR" altLang="en-US" b="1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216" name="직사각형 215"/>
            <p:cNvSpPr/>
            <p:nvPr/>
          </p:nvSpPr>
          <p:spPr bwMode="auto">
            <a:xfrm>
              <a:off x="6012160" y="4583410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cs typeface="Times New Roman" pitchFamily="18" charset="0"/>
                </a:rPr>
                <a:t>NULL</a:t>
              </a:r>
              <a:endParaRPr lang="ko-KR" altLang="en-US" b="1" dirty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cxnSp>
          <p:nvCxnSpPr>
            <p:cNvPr id="217" name="Shape 41"/>
            <p:cNvCxnSpPr>
              <a:endCxn id="216" idx="1"/>
            </p:cNvCxnSpPr>
            <p:nvPr/>
          </p:nvCxnSpPr>
          <p:spPr bwMode="auto">
            <a:xfrm>
              <a:off x="5723805" y="4725144"/>
              <a:ext cx="288355" cy="114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15604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2000" dirty="0" smtClean="0"/>
              <a:t>프로그램 실행 결과</a:t>
            </a:r>
            <a:endParaRPr lang="en-US" altLang="ko-KR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9</a:t>
            </a:fld>
            <a:endParaRPr lang="en-US" altLang="ko-K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958" y="2276872"/>
            <a:ext cx="3829050" cy="166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734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7144</TotalTime>
  <Pages>3</Pages>
  <Words>501</Words>
  <Application>Microsoft Macintosh PowerPoint</Application>
  <PresentationFormat>On-screen Show (4:3)</PresentationFormat>
  <Paragraphs>138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chapter02</vt:lpstr>
      <vt:lpstr>PhotoFinish Picture</vt:lpstr>
      <vt:lpstr>C프로그래밍   (CSE2035) (실습22. Lists 2-1)</vt:lpstr>
      <vt:lpstr>제출 형식</vt:lpstr>
      <vt:lpstr>Practice 1</vt:lpstr>
      <vt:lpstr>Practice 1</vt:lpstr>
      <vt:lpstr>Practice 1</vt:lpstr>
      <vt:lpstr>Practice 2</vt:lpstr>
      <vt:lpstr>Practice 2</vt:lpstr>
      <vt:lpstr>Practice 2</vt:lpstr>
      <vt:lpstr>Practice 2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684</cp:revision>
  <cp:lastPrinted>1997-04-03T01:49:54Z</cp:lastPrinted>
  <dcterms:created xsi:type="dcterms:W3CDTF">1996-06-27T04:55:18Z</dcterms:created>
  <dcterms:modified xsi:type="dcterms:W3CDTF">2015-11-30T01:38:40Z</dcterms:modified>
</cp:coreProperties>
</file>