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25"/>
  </p:notesMasterIdLst>
  <p:handoutMasterIdLst>
    <p:handoutMasterId r:id="rId26"/>
  </p:handoutMasterIdLst>
  <p:sldIdLst>
    <p:sldId id="439" r:id="rId2"/>
    <p:sldId id="502" r:id="rId3"/>
    <p:sldId id="527" r:id="rId4"/>
    <p:sldId id="528" r:id="rId5"/>
    <p:sldId id="529" r:id="rId6"/>
    <p:sldId id="530" r:id="rId7"/>
    <p:sldId id="531" r:id="rId8"/>
    <p:sldId id="532" r:id="rId9"/>
    <p:sldId id="538" r:id="rId10"/>
    <p:sldId id="542" r:id="rId11"/>
    <p:sldId id="533" r:id="rId12"/>
    <p:sldId id="534" r:id="rId13"/>
    <p:sldId id="535" r:id="rId14"/>
    <p:sldId id="536" r:id="rId15"/>
    <p:sldId id="537" r:id="rId16"/>
    <p:sldId id="521" r:id="rId17"/>
    <p:sldId id="539" r:id="rId18"/>
    <p:sldId id="540" r:id="rId19"/>
    <p:sldId id="541" r:id="rId20"/>
    <p:sldId id="516" r:id="rId21"/>
    <p:sldId id="518" r:id="rId22"/>
    <p:sldId id="519" r:id="rId23"/>
    <p:sldId id="520" r:id="rId24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ECFF"/>
    <a:srgbClr val="FF9966"/>
    <a:srgbClr val="FF6600"/>
    <a:srgbClr val="00CC66"/>
    <a:srgbClr val="E6EB29"/>
    <a:srgbClr val="66FF66"/>
    <a:srgbClr val="D02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5" autoAdjust="0"/>
    <p:restoredTop sz="92289" autoAdjust="0"/>
  </p:normalViewPr>
  <p:slideViewPr>
    <p:cSldViewPr>
      <p:cViewPr varScale="1">
        <p:scale>
          <a:sx n="103" d="100"/>
          <a:sy n="103" d="100"/>
        </p:scale>
        <p:origin x="-1384" y="-112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06" y="-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09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7727"/>
            <a:ext cx="4979692" cy="4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0" tIns="45235" rIns="92030" bIns="45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0425"/>
            <a:ext cx="4637087" cy="34782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1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3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</a:t>
            </a:r>
            <a:r>
              <a:rPr kumimoji="0" lang="en-US" altLang="ko-KR" sz="2000" dirty="0" smtClean="0">
                <a:ea typeface="굴림" pitchFamily="50" charset="-127"/>
              </a:rPr>
              <a:t>University: Dept of Computer Science and Engineering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5786446" y="142852"/>
            <a:ext cx="245855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400" b="0" i="1" dirty="0" smtClean="0">
                <a:ea typeface="굴림" pitchFamily="50" charset="-127"/>
              </a:rPr>
              <a:t>C</a:t>
            </a:r>
            <a:r>
              <a:rPr kumimoji="0" lang="ko-KR" altLang="en-US" sz="1400" b="0" i="1" dirty="0" smtClean="0">
                <a:ea typeface="굴림" pitchFamily="50" charset="-127"/>
              </a:rPr>
              <a:t>프로그래밍     </a:t>
            </a:r>
            <a:r>
              <a:rPr kumimoji="0" lang="en-US" altLang="ko-KR" sz="1400" b="0" i="1" dirty="0" smtClean="0">
                <a:ea typeface="굴림" pitchFamily="50" charset="-127"/>
              </a:rPr>
              <a:t>2015. 2</a:t>
            </a:r>
            <a:r>
              <a:rPr kumimoji="0" lang="ko-KR" altLang="en-US" sz="1400" b="0" i="1" dirty="0" smtClean="0">
                <a:ea typeface="굴림" pitchFamily="50" charset="-127"/>
              </a:rPr>
              <a:t>학기</a:t>
            </a:r>
            <a:endParaRPr kumimoji="0" lang="en-US" altLang="ko-KR" sz="1400" b="0" i="1" dirty="0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Body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 smtClean="0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 smtClean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나눔고딕"/>
          <a:ea typeface="나눔고딕"/>
          <a:cs typeface="나눔고딕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나눔고딕"/>
          <a:ea typeface="나눔고딕"/>
          <a:cs typeface="나눔고딕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나눔고딕"/>
          <a:ea typeface="나눔고딕"/>
          <a:cs typeface="나눔고딕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나눔고딕"/>
          <a:ea typeface="나눔고딕"/>
          <a:cs typeface="나눔고딕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ngsung@sogang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2013cprogramproj@gmail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dirty="0" smtClean="0"/>
              <a:t>C</a:t>
            </a:r>
            <a:r>
              <a:rPr lang="ko-KR" altLang="en-US" sz="4000" dirty="0" smtClean="0"/>
              <a:t>프로그래밍   </a:t>
            </a:r>
            <a:r>
              <a:rPr lang="en-US" altLang="ko-KR" sz="4000" dirty="0"/>
              <a:t>(CSE2035)</a:t>
            </a:r>
            <a:br>
              <a:rPr lang="en-US" altLang="ko-KR" sz="4000" dirty="0"/>
            </a:br>
            <a:r>
              <a:rPr lang="en-US" altLang="ko-KR" sz="4000" dirty="0"/>
              <a:t>Project 1 </a:t>
            </a:r>
            <a:r>
              <a:rPr lang="en-US" altLang="ko-KR" sz="4000" dirty="0" smtClean="0"/>
              <a:t>:</a:t>
            </a:r>
            <a:r>
              <a:rPr lang="ko-KR" altLang="en-US" sz="4000" dirty="0" smtClean="0"/>
              <a:t> 방 안에 최대한 많은 </a:t>
            </a:r>
            <a:endParaRPr lang="en-US" altLang="ko-KR" sz="4000" dirty="0" smtClean="0"/>
          </a:p>
          <a:p>
            <a:pPr algn="ctr">
              <a:defRPr/>
            </a:pPr>
            <a:r>
              <a:rPr lang="ko-KR" altLang="en-US" sz="4000" dirty="0" smtClean="0"/>
              <a:t>박스 배치하기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886200"/>
            <a:ext cx="6400800" cy="2639144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algn="ctr" eaLnBrk="1" latinLnBrk="0" hangingPunct="1">
              <a:lnSpc>
                <a:spcPct val="90000"/>
              </a:lnSpc>
              <a:buNone/>
            </a:pPr>
            <a:r>
              <a:rPr lang="en-US" altLang="ko-KR" kern="0" dirty="0" err="1" smtClean="0"/>
              <a:t>Sungwon</a:t>
            </a:r>
            <a:r>
              <a:rPr lang="en-US" altLang="ko-KR" kern="0" dirty="0" smtClean="0"/>
              <a:t> Jung, Ph.D.</a:t>
            </a:r>
            <a:endParaRPr lang="en-US" altLang="ko-KR" kern="0" dirty="0">
              <a:ea typeface="바탕체" pitchFamily="17" charset="-127"/>
            </a:endParaRPr>
          </a:p>
          <a:p>
            <a:pPr marL="0" indent="0" algn="ctr" eaLnBrk="1" latinLnBrk="0" hangingPunct="1">
              <a:lnSpc>
                <a:spcPct val="90000"/>
              </a:lnSpc>
              <a:buNone/>
            </a:pPr>
            <a:endParaRPr lang="en-US" altLang="ko-KR" kern="0" dirty="0" smtClean="0">
              <a:ea typeface="바탕체" pitchFamily="17" charset="-127"/>
            </a:endParaRP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Dept. of Computer Science and Engineering</a:t>
            </a:r>
          </a:p>
          <a:p>
            <a:pPr marL="0" indent="0" algn="ctr" latinLnBrk="0">
              <a:buNone/>
            </a:pPr>
            <a:r>
              <a:rPr lang="en-US" altLang="ko-KR" sz="1600" kern="0" dirty="0" err="1" smtClean="0"/>
              <a:t>Sogang</a:t>
            </a:r>
            <a:r>
              <a:rPr lang="en-US" altLang="ko-KR" sz="1600" kern="0" dirty="0" smtClean="0"/>
              <a:t> University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Seoul, Korea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Tel: +82-2-705-8930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Email : </a:t>
            </a:r>
            <a:r>
              <a:rPr lang="en-US" altLang="ko-KR" sz="1600" dirty="0" smtClean="0">
                <a:hlinkClick r:id="rId3"/>
              </a:rPr>
              <a:t>jungsung</a:t>
            </a:r>
            <a:r>
              <a:rPr lang="en-US" altLang="ko-KR" sz="1600" dirty="0">
                <a:hlinkClick r:id="rId3"/>
              </a:rPr>
              <a:t>@sogang.ac.kr</a:t>
            </a:r>
            <a:endParaRPr lang="en-US" altLang="ko-KR" sz="1200" dirty="0"/>
          </a:p>
          <a:p>
            <a:pPr marL="0" indent="0" algn="ctr" latinLnBrk="0">
              <a:buNone/>
            </a:pPr>
            <a:endParaRPr lang="en-US" altLang="ko-KR" sz="12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8E063567-F235-4C18-84EE-3CCD53BB08D8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설계</a:t>
            </a:r>
            <a:r>
              <a:rPr lang="en-US" altLang="ko-KR" dirty="0" smtClean="0">
                <a:latin typeface="+mj-ea"/>
              </a:rPr>
              <a:t>(2)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–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입출력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추가 구현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의 입력과 출력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입력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기본 구현과 동일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출력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기본 구현의 출력 다음 줄에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YES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혹은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NO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2" algn="just"/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YES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이면 다음 줄에 방의 모든 칸을 배치한 박스의 정보를 출력한다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68900"/>
              </p:ext>
            </p:extLst>
          </p:nvPr>
        </p:nvGraphicFramePr>
        <p:xfrm>
          <a:off x="971600" y="4293096"/>
          <a:ext cx="7416824" cy="21081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입력 예제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추가 구현 한 경우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출력 예제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추가 구현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한 경우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2223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YES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1113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2223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1485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500" kern="0" dirty="0" smtClean="0">
                <a:latin typeface="나눔고딕"/>
                <a:ea typeface="나눔고딕"/>
                <a:cs typeface="나눔고딕"/>
              </a:rPr>
              <a:t>프로그램의 기본 흐름</a:t>
            </a: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R, C, N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을 입력받는다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&lt;=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R,C &lt;= 100, 1 &lt;= N &lt;=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9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Box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를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N*2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만큼 메모리 할당한다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(box[0~N-1][0] :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박스의 세로길이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,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box[0~N-1][1] :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박스의 가로길이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N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개의 박스 정보를 받는다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박스를 배치한다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배치한 박스의 수를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배치한 방의 정보를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추가 구현을 했으면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YES or NO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와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배치한 방의 정보를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84700" y="178821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size R, C, N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93488" y="1196752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6084168" y="3501008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olve()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197816" y="6165304"/>
            <a:ext cx="1527663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957319" y="1595872"/>
            <a:ext cx="1" cy="1923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52" idx="2"/>
            <a:endCxn id="48" idx="0"/>
          </p:cNvCxnSpPr>
          <p:nvPr/>
        </p:nvCxnSpPr>
        <p:spPr bwMode="auto">
          <a:xfrm>
            <a:off x="6956788" y="5807431"/>
            <a:ext cx="4860" cy="3578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다이아몬드 51"/>
          <p:cNvSpPr/>
          <p:nvPr/>
        </p:nvSpPr>
        <p:spPr bwMode="auto">
          <a:xfrm>
            <a:off x="6084168" y="5229200"/>
            <a:ext cx="1745239" cy="57823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ko-KR" altLang="en-US" sz="1200" dirty="0" smtClean="0"/>
              <a:t>추가 구현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 flipH="1">
            <a:off x="6956787" y="2137978"/>
            <a:ext cx="533" cy="2109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52" idx="1"/>
            <a:endCxn id="32" idx="0"/>
          </p:cNvCxnSpPr>
          <p:nvPr/>
        </p:nvCxnSpPr>
        <p:spPr bwMode="auto">
          <a:xfrm rot="10800000" flipV="1">
            <a:off x="5256076" y="5518316"/>
            <a:ext cx="828092" cy="14293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직사각형 54"/>
          <p:cNvSpPr/>
          <p:nvPr/>
        </p:nvSpPr>
        <p:spPr bwMode="auto">
          <a:xfrm>
            <a:off x="6084168" y="4077072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number of </a:t>
            </a:r>
            <a:r>
              <a:rPr lang="en-US" altLang="ko-KR" sz="1200" dirty="0" smtClean="0"/>
              <a:t>boxes  </a:t>
            </a:r>
            <a:r>
              <a:rPr lang="en-US" altLang="ko-KR" sz="1200" dirty="0"/>
              <a:t>placed in a room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40787" y="18693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35730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44408" y="4149080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53732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84168" y="2348880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Malloc</a:t>
            </a:r>
            <a:r>
              <a:rPr lang="en-US" altLang="ko-KR" sz="1200" dirty="0" smtClean="0"/>
              <a:t> box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6084168" y="4653136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print room information</a:t>
            </a:r>
            <a:endParaRPr lang="ko-KR" altLang="en-US" sz="1200" dirty="0"/>
          </a:p>
        </p:txBody>
      </p:sp>
      <p:cxnSp>
        <p:nvCxnSpPr>
          <p:cNvPr id="35" name="직선 화살표 연결선 26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956788" y="4426831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(2) – </a:t>
            </a:r>
            <a:r>
              <a:rPr lang="ko-KR" altLang="en-US" dirty="0" smtClean="0"/>
              <a:t>프로그램 흐름도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6084168" y="2924944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box information</a:t>
            </a:r>
          </a:p>
          <a:p>
            <a:pPr algn="ctr">
              <a:defRPr/>
            </a:pPr>
            <a:r>
              <a:rPr lang="en-US" altLang="ko-KR" sz="1200" dirty="0" err="1"/>
              <a:t>r</a:t>
            </a:r>
            <a:r>
              <a:rPr lang="en-US" altLang="ko-KR" sz="1200" baseline="-25000" dirty="0" err="1" smtClean="0"/>
              <a:t>i</a:t>
            </a:r>
            <a:r>
              <a:rPr lang="en-US" altLang="ko-KR" sz="1200" dirty="0" smtClean="0"/>
              <a:t>, c</a:t>
            </a:r>
            <a:r>
              <a:rPr lang="en-US" altLang="ko-KR" sz="1200" baseline="-25000" dirty="0" smtClean="0"/>
              <a:t>i</a:t>
            </a:r>
            <a:r>
              <a:rPr lang="en-US" altLang="ko-KR" sz="1200" dirty="0" smtClean="0"/>
              <a:t> (1&lt;=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&lt;=N)</a:t>
            </a:r>
            <a:endParaRPr lang="ko-KR" altLang="en-US" sz="1200" baseline="-25000" dirty="0"/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956787" y="2698639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</p:cNvCxnSpPr>
          <p:nvPr/>
        </p:nvCxnSpPr>
        <p:spPr bwMode="auto">
          <a:xfrm>
            <a:off x="6948264" y="3284984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직선 화살표 연결선 26"/>
          <p:cNvCxnSpPr>
            <a:cxnSpLocks noChangeShapeType="1"/>
          </p:cNvCxnSpPr>
          <p:nvPr/>
        </p:nvCxnSpPr>
        <p:spPr bwMode="auto">
          <a:xfrm>
            <a:off x="6948264" y="3861048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52" idx="0"/>
          </p:cNvCxnSpPr>
          <p:nvPr/>
        </p:nvCxnSpPr>
        <p:spPr bwMode="auto">
          <a:xfrm>
            <a:off x="6956788" y="5002895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꺾인 연결선 18"/>
          <p:cNvCxnSpPr>
            <a:cxnSpLocks noChangeShapeType="1"/>
            <a:stCxn id="32" idx="2"/>
            <a:endCxn id="48" idx="1"/>
          </p:cNvCxnSpPr>
          <p:nvPr/>
        </p:nvCxnSpPr>
        <p:spPr bwMode="auto">
          <a:xfrm rot="16200000" flipH="1">
            <a:off x="5622026" y="5789073"/>
            <a:ext cx="209841" cy="94174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4427984" y="3511419"/>
            <a:ext cx="1296144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box</a:t>
            </a:r>
            <a:r>
              <a:rPr lang="en-US" altLang="ko-KR" sz="1200" dirty="0" err="1" smtClean="0"/>
              <a:t>_placement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5" name="Straight Arrow Connector 84"/>
          <p:cNvCxnSpPr>
            <a:stCxn id="81" idx="3"/>
            <a:endCxn id="47" idx="1"/>
          </p:cNvCxnSpPr>
          <p:nvPr/>
        </p:nvCxnSpPr>
        <p:spPr bwMode="auto">
          <a:xfrm flipV="1">
            <a:off x="5724128" y="3675888"/>
            <a:ext cx="360040" cy="104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직사각형 32"/>
          <p:cNvSpPr/>
          <p:nvPr/>
        </p:nvSpPr>
        <p:spPr bwMode="auto">
          <a:xfrm>
            <a:off x="4355976" y="5661248"/>
            <a:ext cx="1800200" cy="4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YES or NO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room information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156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 smtClean="0">
                <a:latin typeface="나눔고딕"/>
                <a:ea typeface="나눔고딕"/>
                <a:cs typeface="나눔고딕"/>
              </a:rPr>
              <a:t>Step 1: </a:t>
            </a:r>
            <a:r>
              <a:rPr lang="ko-KR" altLang="en-US" sz="2500" kern="0" dirty="0" smtClean="0">
                <a:latin typeface="나눔고딕"/>
                <a:ea typeface="나눔고딕"/>
                <a:cs typeface="나눔고딕"/>
              </a:rPr>
              <a:t>방과 박스의 정보 입력</a:t>
            </a: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첫째 줄에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R, C, N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을 입력받는다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&lt;=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R,C &lt;= 100, 1 &lt;= N &lt;=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9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Box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를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N*2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만큼 메모리 할당한다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(box[0~N-1][0] :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박스의 세로길이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,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box[0~N-1][1] :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박스의 가로길이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N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개 줄에 의 박스 정보를 받는다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2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각 줄은 박스의 크기 </a:t>
            </a:r>
            <a:r>
              <a:rPr lang="en-US" altLang="ko-KR" sz="1800" b="0" kern="0" dirty="0" err="1" smtClean="0">
                <a:latin typeface="나눔고딕"/>
                <a:ea typeface="나눔고딕"/>
                <a:cs typeface="나눔고딕"/>
              </a:rPr>
              <a:t>r</a:t>
            </a:r>
            <a:r>
              <a:rPr lang="en-US" altLang="ko-KR" sz="1800" b="0" kern="0" baseline="-250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>, c</a:t>
            </a:r>
            <a:r>
              <a:rPr lang="en-US" altLang="ko-KR" sz="1800" b="0" kern="0" baseline="-25000" dirty="0" smtClean="0">
                <a:latin typeface="나눔고딕"/>
                <a:ea typeface="나눔고딕"/>
                <a:cs typeface="나눔고딕"/>
              </a:rPr>
              <a:t>i</a:t>
            </a: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로 입력 받는다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2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800" kern="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84700" y="1788219"/>
            <a:ext cx="1745239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Get size R, C, 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93488" y="1196752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6084168" y="3501008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olve()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197816" y="6165304"/>
            <a:ext cx="1527663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957319" y="1595872"/>
            <a:ext cx="1" cy="1923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52" idx="2"/>
            <a:endCxn id="48" idx="0"/>
          </p:cNvCxnSpPr>
          <p:nvPr/>
        </p:nvCxnSpPr>
        <p:spPr bwMode="auto">
          <a:xfrm>
            <a:off x="6956788" y="5807431"/>
            <a:ext cx="4860" cy="3578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다이아몬드 51"/>
          <p:cNvSpPr/>
          <p:nvPr/>
        </p:nvSpPr>
        <p:spPr bwMode="auto">
          <a:xfrm>
            <a:off x="6084168" y="5229200"/>
            <a:ext cx="1745239" cy="57823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ko-KR" altLang="en-US" sz="1200" dirty="0" smtClean="0"/>
              <a:t>추가 구현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 flipH="1">
            <a:off x="6956787" y="2137978"/>
            <a:ext cx="533" cy="2109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52" idx="1"/>
            <a:endCxn id="32" idx="0"/>
          </p:cNvCxnSpPr>
          <p:nvPr/>
        </p:nvCxnSpPr>
        <p:spPr bwMode="auto">
          <a:xfrm rot="10800000" flipV="1">
            <a:off x="5256076" y="5518316"/>
            <a:ext cx="828092" cy="14293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직사각형 54"/>
          <p:cNvSpPr/>
          <p:nvPr/>
        </p:nvSpPr>
        <p:spPr bwMode="auto">
          <a:xfrm>
            <a:off x="6084168" y="4077072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number of </a:t>
            </a:r>
            <a:r>
              <a:rPr lang="en-US" altLang="ko-KR" sz="1200" dirty="0" smtClean="0"/>
              <a:t>boxes  </a:t>
            </a:r>
            <a:r>
              <a:rPr lang="en-US" altLang="ko-KR" sz="1200" dirty="0"/>
              <a:t>placed in a room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40787" y="18693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35730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44408" y="4149080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53732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84168" y="2348880"/>
            <a:ext cx="1745238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Malloc</a:t>
            </a:r>
            <a:r>
              <a:rPr lang="en-US" altLang="ko-KR" sz="1200" dirty="0" smtClean="0">
                <a:solidFill>
                  <a:schemeClr val="bg1"/>
                </a:solidFill>
              </a:rPr>
              <a:t> box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084168" y="4653136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print room information</a:t>
            </a:r>
            <a:endParaRPr lang="ko-KR" altLang="en-US" sz="1200" dirty="0"/>
          </a:p>
        </p:txBody>
      </p:sp>
      <p:cxnSp>
        <p:nvCxnSpPr>
          <p:cNvPr id="35" name="직선 화살표 연결선 26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956788" y="4426831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(3) – 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6084168" y="2924944"/>
            <a:ext cx="1745238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Get box information</a:t>
            </a:r>
          </a:p>
          <a:p>
            <a:pPr algn="ctr">
              <a:defRPr/>
            </a:pPr>
            <a:r>
              <a:rPr lang="en-US" altLang="ko-KR" sz="1200" dirty="0" err="1">
                <a:solidFill>
                  <a:schemeClr val="bg1"/>
                </a:solidFill>
              </a:rPr>
              <a:t>r</a:t>
            </a:r>
            <a:r>
              <a:rPr lang="en-US" altLang="ko-KR" sz="12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</a:rPr>
              <a:t>, c</a:t>
            </a:r>
            <a:r>
              <a:rPr lang="en-US" altLang="ko-KR" sz="1200" baseline="-25000" dirty="0" smtClean="0">
                <a:solidFill>
                  <a:schemeClr val="bg1"/>
                </a:solidFill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</a:rPr>
              <a:t> (1&lt;=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</a:rPr>
              <a:t>&lt;=N)</a:t>
            </a:r>
            <a:endParaRPr lang="ko-KR" altLang="en-US" sz="1200" baseline="-25000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956787" y="2698639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</p:cNvCxnSpPr>
          <p:nvPr/>
        </p:nvCxnSpPr>
        <p:spPr bwMode="auto">
          <a:xfrm>
            <a:off x="6948264" y="3284984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직선 화살표 연결선 26"/>
          <p:cNvCxnSpPr>
            <a:cxnSpLocks noChangeShapeType="1"/>
          </p:cNvCxnSpPr>
          <p:nvPr/>
        </p:nvCxnSpPr>
        <p:spPr bwMode="auto">
          <a:xfrm>
            <a:off x="6948264" y="3861048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52" idx="0"/>
          </p:cNvCxnSpPr>
          <p:nvPr/>
        </p:nvCxnSpPr>
        <p:spPr bwMode="auto">
          <a:xfrm>
            <a:off x="6956788" y="5002895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꺾인 연결선 18"/>
          <p:cNvCxnSpPr>
            <a:cxnSpLocks noChangeShapeType="1"/>
            <a:stCxn id="32" idx="2"/>
            <a:endCxn id="48" idx="1"/>
          </p:cNvCxnSpPr>
          <p:nvPr/>
        </p:nvCxnSpPr>
        <p:spPr bwMode="auto">
          <a:xfrm rot="16200000" flipH="1">
            <a:off x="5622026" y="5789073"/>
            <a:ext cx="209841" cy="94174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4427984" y="3511419"/>
            <a:ext cx="1296144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b</a:t>
            </a:r>
            <a:r>
              <a:rPr lang="en-US" altLang="ko-KR" sz="1200" dirty="0" err="1" smtClean="0"/>
              <a:t>ox_placement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5" name="Straight Arrow Connector 84"/>
          <p:cNvCxnSpPr>
            <a:stCxn id="81" idx="3"/>
            <a:endCxn id="47" idx="1"/>
          </p:cNvCxnSpPr>
          <p:nvPr/>
        </p:nvCxnSpPr>
        <p:spPr bwMode="auto">
          <a:xfrm flipV="1">
            <a:off x="5724128" y="3675888"/>
            <a:ext cx="360040" cy="104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직사각형 32"/>
          <p:cNvSpPr/>
          <p:nvPr/>
        </p:nvSpPr>
        <p:spPr bwMode="auto">
          <a:xfrm>
            <a:off x="4355976" y="5661248"/>
            <a:ext cx="1800200" cy="4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YES or NO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room information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241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 smtClean="0">
                <a:latin typeface="나눔고딕"/>
                <a:ea typeface="나눔고딕"/>
                <a:cs typeface="나눔고딕"/>
              </a:rPr>
              <a:t>Step 2: </a:t>
            </a:r>
            <a:r>
              <a:rPr lang="ko-KR" altLang="en-US" sz="2500" kern="0" dirty="0" smtClean="0">
                <a:latin typeface="나눔고딕"/>
                <a:ea typeface="나눔고딕"/>
                <a:cs typeface="나눔고딕"/>
              </a:rPr>
              <a:t>박스 배치</a:t>
            </a: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s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olve()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함수에서 자유롭게 박스를 배치하되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최대한 많은 박스를 배치한다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배치하는 방법 </a:t>
            </a:r>
            <a:r>
              <a:rPr lang="ko-KR" altLang="en-US" sz="2000" kern="0" dirty="0" smtClean="0">
                <a:latin typeface="나눔고딕"/>
                <a:ea typeface="나눔고딕"/>
                <a:cs typeface="나눔고딕"/>
              </a:rPr>
              <a:t>예시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</a:t>
            </a:r>
          </a:p>
          <a:p>
            <a:pPr lvl="2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크기가 작은 박스를 먼저 배치한다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2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방의 너비와 높이에 꽉 차도록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박스의 크기를 조합하여 배치한다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2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0" kern="0" dirty="0" smtClean="0">
                <a:latin typeface="나눔고딕"/>
                <a:ea typeface="나눔고딕"/>
                <a:cs typeface="나눔고딕"/>
              </a:rPr>
              <a:t>그 외 다양한 생각 </a:t>
            </a:r>
            <a:r>
              <a:rPr lang="is-IS" altLang="ko-KR" sz="1800" b="0" kern="0" dirty="0" smtClean="0">
                <a:latin typeface="나눔고딕"/>
                <a:ea typeface="나눔고딕"/>
                <a:cs typeface="나눔고딕"/>
              </a:rPr>
              <a:t>…</a:t>
            </a:r>
            <a: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b="0" kern="0" dirty="0" smtClean="0">
                <a:latin typeface="나눔고딕"/>
                <a:ea typeface="나눔고딕"/>
                <a:cs typeface="나눔고딕"/>
              </a:rPr>
            </a:br>
            <a:endParaRPr lang="en-US" altLang="ko-KR" sz="1800" kern="0" dirty="0" smtClean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800" kern="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84700" y="178821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size R, C, N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93488" y="1196752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6084168" y="3501008"/>
            <a:ext cx="1745239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bg1"/>
                </a:solidFill>
              </a:rPr>
              <a:t>s</a:t>
            </a:r>
            <a:r>
              <a:rPr lang="en-US" altLang="ko-KR" sz="1200" dirty="0" smtClean="0">
                <a:solidFill>
                  <a:schemeClr val="bg1"/>
                </a:solidFill>
              </a:rPr>
              <a:t>olve()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197816" y="6165304"/>
            <a:ext cx="1527663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957319" y="1595872"/>
            <a:ext cx="1" cy="1923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52" idx="2"/>
            <a:endCxn id="48" idx="0"/>
          </p:cNvCxnSpPr>
          <p:nvPr/>
        </p:nvCxnSpPr>
        <p:spPr bwMode="auto">
          <a:xfrm>
            <a:off x="6956788" y="5807431"/>
            <a:ext cx="4860" cy="3578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다이아몬드 51"/>
          <p:cNvSpPr/>
          <p:nvPr/>
        </p:nvSpPr>
        <p:spPr bwMode="auto">
          <a:xfrm>
            <a:off x="6084168" y="5229200"/>
            <a:ext cx="1745239" cy="57823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ko-KR" altLang="en-US" sz="1200" dirty="0" smtClean="0"/>
              <a:t>추가 구현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 flipH="1">
            <a:off x="6956787" y="2137978"/>
            <a:ext cx="533" cy="2109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52" idx="1"/>
            <a:endCxn id="32" idx="0"/>
          </p:cNvCxnSpPr>
          <p:nvPr/>
        </p:nvCxnSpPr>
        <p:spPr bwMode="auto">
          <a:xfrm rot="10800000" flipV="1">
            <a:off x="5256076" y="5518316"/>
            <a:ext cx="828092" cy="14293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직사각형 54"/>
          <p:cNvSpPr/>
          <p:nvPr/>
        </p:nvSpPr>
        <p:spPr bwMode="auto">
          <a:xfrm>
            <a:off x="6084168" y="4077072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number of </a:t>
            </a:r>
            <a:r>
              <a:rPr lang="en-US" altLang="ko-KR" sz="1200" dirty="0" smtClean="0"/>
              <a:t>boxes  </a:t>
            </a:r>
            <a:r>
              <a:rPr lang="en-US" altLang="ko-KR" sz="1200" dirty="0"/>
              <a:t>placed in a room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40787" y="18693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35730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44408" y="4149080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53732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84168" y="2348880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Malloc</a:t>
            </a:r>
            <a:r>
              <a:rPr lang="en-US" altLang="ko-KR" sz="1200" dirty="0" smtClean="0"/>
              <a:t> box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6084168" y="4653136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print room information</a:t>
            </a:r>
            <a:endParaRPr lang="ko-KR" altLang="en-US" sz="1200" dirty="0"/>
          </a:p>
        </p:txBody>
      </p:sp>
      <p:cxnSp>
        <p:nvCxnSpPr>
          <p:cNvPr id="35" name="직선 화살표 연결선 26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956788" y="4426831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(4) – 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6084168" y="2924944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box information</a:t>
            </a:r>
          </a:p>
          <a:p>
            <a:pPr algn="ctr">
              <a:defRPr/>
            </a:pPr>
            <a:r>
              <a:rPr lang="en-US" altLang="ko-KR" sz="1200" dirty="0" err="1"/>
              <a:t>r</a:t>
            </a:r>
            <a:r>
              <a:rPr lang="en-US" altLang="ko-KR" sz="1200" baseline="-25000" dirty="0" err="1" smtClean="0"/>
              <a:t>i</a:t>
            </a:r>
            <a:r>
              <a:rPr lang="en-US" altLang="ko-KR" sz="1200" dirty="0" smtClean="0"/>
              <a:t>, c</a:t>
            </a:r>
            <a:r>
              <a:rPr lang="en-US" altLang="ko-KR" sz="1200" baseline="-25000" dirty="0" smtClean="0"/>
              <a:t>i</a:t>
            </a:r>
            <a:r>
              <a:rPr lang="en-US" altLang="ko-KR" sz="1200" dirty="0" smtClean="0"/>
              <a:t> (1&lt;=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&lt;=N)</a:t>
            </a:r>
            <a:endParaRPr lang="ko-KR" altLang="en-US" sz="1200" baseline="-25000" dirty="0"/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956787" y="2698639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</p:cNvCxnSpPr>
          <p:nvPr/>
        </p:nvCxnSpPr>
        <p:spPr bwMode="auto">
          <a:xfrm>
            <a:off x="6948264" y="3284984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직선 화살표 연결선 26"/>
          <p:cNvCxnSpPr>
            <a:cxnSpLocks noChangeShapeType="1"/>
          </p:cNvCxnSpPr>
          <p:nvPr/>
        </p:nvCxnSpPr>
        <p:spPr bwMode="auto">
          <a:xfrm>
            <a:off x="6948264" y="3861048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52" idx="0"/>
          </p:cNvCxnSpPr>
          <p:nvPr/>
        </p:nvCxnSpPr>
        <p:spPr bwMode="auto">
          <a:xfrm>
            <a:off x="6956788" y="5002895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꺾인 연결선 18"/>
          <p:cNvCxnSpPr>
            <a:cxnSpLocks noChangeShapeType="1"/>
            <a:stCxn id="32" idx="2"/>
            <a:endCxn id="48" idx="1"/>
          </p:cNvCxnSpPr>
          <p:nvPr/>
        </p:nvCxnSpPr>
        <p:spPr bwMode="auto">
          <a:xfrm rot="16200000" flipH="1">
            <a:off x="5622026" y="5789073"/>
            <a:ext cx="209841" cy="94174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4427984" y="3511419"/>
            <a:ext cx="1296144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box_placement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85" name="Straight Arrow Connector 84"/>
          <p:cNvCxnSpPr>
            <a:stCxn id="81" idx="3"/>
            <a:endCxn id="47" idx="1"/>
          </p:cNvCxnSpPr>
          <p:nvPr/>
        </p:nvCxnSpPr>
        <p:spPr bwMode="auto">
          <a:xfrm flipV="1">
            <a:off x="5724128" y="3675888"/>
            <a:ext cx="360040" cy="104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직사각형 32"/>
          <p:cNvSpPr/>
          <p:nvPr/>
        </p:nvSpPr>
        <p:spPr bwMode="auto">
          <a:xfrm>
            <a:off x="4355976" y="5661248"/>
            <a:ext cx="1800200" cy="4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YES or NO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room information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1223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 smtClean="0">
                <a:latin typeface="나눔고딕"/>
                <a:ea typeface="나눔고딕"/>
                <a:cs typeface="나눔고딕"/>
              </a:rPr>
              <a:t>Step 3: </a:t>
            </a:r>
            <a:r>
              <a:rPr lang="ko-KR" altLang="en-US" sz="2500" kern="0" dirty="0" smtClean="0">
                <a:latin typeface="나눔고딕"/>
                <a:ea typeface="나눔고딕"/>
                <a:cs typeface="나눔고딕"/>
              </a:rPr>
              <a:t>결과 출력</a:t>
            </a: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배치한 박스의 수를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R*C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크기의 방에 배치한 박스의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정보를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84700" y="178821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size R, C, N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93488" y="1196752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6084168" y="3501008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olve()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197816" y="6165304"/>
            <a:ext cx="1527663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957319" y="1595872"/>
            <a:ext cx="1" cy="1923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52" idx="2"/>
            <a:endCxn id="48" idx="0"/>
          </p:cNvCxnSpPr>
          <p:nvPr/>
        </p:nvCxnSpPr>
        <p:spPr bwMode="auto">
          <a:xfrm>
            <a:off x="6956788" y="5807431"/>
            <a:ext cx="4860" cy="3578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다이아몬드 51"/>
          <p:cNvSpPr/>
          <p:nvPr/>
        </p:nvSpPr>
        <p:spPr bwMode="auto">
          <a:xfrm>
            <a:off x="6084168" y="5229200"/>
            <a:ext cx="1745239" cy="57823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ko-KR" altLang="en-US" sz="1200" dirty="0" smtClean="0"/>
              <a:t>추가 구현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 flipH="1">
            <a:off x="6956787" y="2137978"/>
            <a:ext cx="533" cy="2109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52" idx="1"/>
            <a:endCxn id="71" idx="0"/>
          </p:cNvCxnSpPr>
          <p:nvPr/>
        </p:nvCxnSpPr>
        <p:spPr bwMode="auto">
          <a:xfrm rot="10800000" flipV="1">
            <a:off x="5256076" y="5518316"/>
            <a:ext cx="828092" cy="14293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직사각형 54"/>
          <p:cNvSpPr/>
          <p:nvPr/>
        </p:nvSpPr>
        <p:spPr bwMode="auto">
          <a:xfrm>
            <a:off x="6084168" y="4077072"/>
            <a:ext cx="1745239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FFFFFF"/>
                </a:solidFill>
              </a:rPr>
              <a:t>print number of </a:t>
            </a:r>
            <a:r>
              <a:rPr lang="en-US" altLang="ko-KR" sz="1200" dirty="0" smtClean="0">
                <a:solidFill>
                  <a:srgbClr val="FFFFFF"/>
                </a:solidFill>
              </a:rPr>
              <a:t>boxes  </a:t>
            </a:r>
            <a:r>
              <a:rPr lang="en-US" altLang="ko-KR" sz="1200" dirty="0">
                <a:solidFill>
                  <a:srgbClr val="FFFFFF"/>
                </a:solidFill>
              </a:rPr>
              <a:t>placed in a room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40787" y="18693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35730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44408" y="4149080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53732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84168" y="2348880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Malloc</a:t>
            </a:r>
            <a:r>
              <a:rPr lang="en-US" altLang="ko-KR" sz="1200" dirty="0" smtClean="0"/>
              <a:t> box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6084168" y="4653136"/>
            <a:ext cx="1745239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FFFFFF"/>
                </a:solidFill>
              </a:rPr>
              <a:t>print room information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35" name="직선 화살표 연결선 26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956788" y="4426831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(5) – 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6084168" y="2924944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box information</a:t>
            </a:r>
          </a:p>
          <a:p>
            <a:pPr algn="ctr">
              <a:defRPr/>
            </a:pPr>
            <a:r>
              <a:rPr lang="en-US" altLang="ko-KR" sz="1200" dirty="0" err="1"/>
              <a:t>r</a:t>
            </a:r>
            <a:r>
              <a:rPr lang="en-US" altLang="ko-KR" sz="1200" baseline="-25000" dirty="0" err="1" smtClean="0"/>
              <a:t>i</a:t>
            </a:r>
            <a:r>
              <a:rPr lang="en-US" altLang="ko-KR" sz="1200" dirty="0" smtClean="0"/>
              <a:t>, c</a:t>
            </a:r>
            <a:r>
              <a:rPr lang="en-US" altLang="ko-KR" sz="1200" baseline="-25000" dirty="0" smtClean="0"/>
              <a:t>i</a:t>
            </a:r>
            <a:r>
              <a:rPr lang="en-US" altLang="ko-KR" sz="1200" dirty="0" smtClean="0"/>
              <a:t> (1&lt;=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&lt;=N)</a:t>
            </a:r>
            <a:endParaRPr lang="ko-KR" altLang="en-US" sz="1200" baseline="-25000" dirty="0"/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956787" y="2698639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</p:cNvCxnSpPr>
          <p:nvPr/>
        </p:nvCxnSpPr>
        <p:spPr bwMode="auto">
          <a:xfrm>
            <a:off x="6948264" y="3284984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직선 화살표 연결선 26"/>
          <p:cNvCxnSpPr>
            <a:cxnSpLocks noChangeShapeType="1"/>
          </p:cNvCxnSpPr>
          <p:nvPr/>
        </p:nvCxnSpPr>
        <p:spPr bwMode="auto">
          <a:xfrm>
            <a:off x="6948264" y="3861048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52" idx="0"/>
          </p:cNvCxnSpPr>
          <p:nvPr/>
        </p:nvCxnSpPr>
        <p:spPr bwMode="auto">
          <a:xfrm>
            <a:off x="6956788" y="5002895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직사각형 32"/>
          <p:cNvSpPr/>
          <p:nvPr/>
        </p:nvSpPr>
        <p:spPr bwMode="auto">
          <a:xfrm>
            <a:off x="4355976" y="5661248"/>
            <a:ext cx="1800200" cy="4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YES or NO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room information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73" name="꺾인 연결선 18"/>
          <p:cNvCxnSpPr>
            <a:cxnSpLocks noChangeShapeType="1"/>
            <a:stCxn id="71" idx="2"/>
            <a:endCxn id="48" idx="1"/>
          </p:cNvCxnSpPr>
          <p:nvPr/>
        </p:nvCxnSpPr>
        <p:spPr bwMode="auto">
          <a:xfrm rot="16200000" flipH="1">
            <a:off x="5622026" y="5789073"/>
            <a:ext cx="209841" cy="94174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4427984" y="3511419"/>
            <a:ext cx="1296144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box_placement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5" name="Straight Arrow Connector 84"/>
          <p:cNvCxnSpPr>
            <a:stCxn id="81" idx="3"/>
            <a:endCxn id="47" idx="1"/>
          </p:cNvCxnSpPr>
          <p:nvPr/>
        </p:nvCxnSpPr>
        <p:spPr bwMode="auto">
          <a:xfrm flipV="1">
            <a:off x="5724128" y="3675888"/>
            <a:ext cx="360040" cy="104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07409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 smtClean="0">
                <a:latin typeface="나눔고딕"/>
                <a:ea typeface="나눔고딕"/>
                <a:cs typeface="나눔고딕"/>
              </a:rPr>
              <a:t>Step 4:</a:t>
            </a:r>
            <a:r>
              <a:rPr lang="ko-KR" altLang="en-US" sz="2500" kern="0" dirty="0" smtClean="0">
                <a:latin typeface="나눔고딕"/>
                <a:ea typeface="나눔고딕"/>
                <a:cs typeface="나눔고딕"/>
              </a:rPr>
              <a:t> 추가 구현</a:t>
            </a: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50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추가 구현으로 박스를 조합하여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방의 모든 칸을 채울 수 있으면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YES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를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,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채울 수 없으면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NO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0" kern="0" dirty="0" smtClean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YES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일 경우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모두 채운 방의 정보를 출력한다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84700" y="178821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size R, C, N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93488" y="1196752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6084168" y="3501008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olve()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197816" y="6165304"/>
            <a:ext cx="1527663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957319" y="1595872"/>
            <a:ext cx="1" cy="1923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52" idx="2"/>
            <a:endCxn id="48" idx="0"/>
          </p:cNvCxnSpPr>
          <p:nvPr/>
        </p:nvCxnSpPr>
        <p:spPr bwMode="auto">
          <a:xfrm>
            <a:off x="6956788" y="5807431"/>
            <a:ext cx="4860" cy="3578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다이아몬드 51"/>
          <p:cNvSpPr/>
          <p:nvPr/>
        </p:nvSpPr>
        <p:spPr bwMode="auto">
          <a:xfrm>
            <a:off x="6084168" y="5229200"/>
            <a:ext cx="1745239" cy="578231"/>
          </a:xfrm>
          <a:prstGeom prst="diamond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FFFFFF"/>
                </a:solidFill>
              </a:rPr>
              <a:t>추가 구현</a:t>
            </a:r>
            <a:r>
              <a:rPr lang="en-US" altLang="ko-KR" sz="1200" dirty="0" smtClean="0">
                <a:solidFill>
                  <a:srgbClr val="FFFFFF"/>
                </a:solidFill>
              </a:rPr>
              <a:t>?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 flipH="1">
            <a:off x="6956787" y="2137978"/>
            <a:ext cx="533" cy="2109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52" idx="1"/>
            <a:endCxn id="71" idx="0"/>
          </p:cNvCxnSpPr>
          <p:nvPr/>
        </p:nvCxnSpPr>
        <p:spPr bwMode="auto">
          <a:xfrm rot="10800000" flipV="1">
            <a:off x="5292080" y="5518316"/>
            <a:ext cx="792088" cy="14293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직사각형 54"/>
          <p:cNvSpPr/>
          <p:nvPr/>
        </p:nvSpPr>
        <p:spPr bwMode="auto">
          <a:xfrm>
            <a:off x="6084168" y="4077072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number of </a:t>
            </a:r>
            <a:r>
              <a:rPr lang="en-US" altLang="ko-KR" sz="1200" dirty="0" smtClean="0"/>
              <a:t>boxes  </a:t>
            </a:r>
            <a:r>
              <a:rPr lang="en-US" altLang="ko-KR" sz="1200" dirty="0"/>
              <a:t>placed in a room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40787" y="18693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35730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44408" y="4149080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5373216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84168" y="2348880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Malloc</a:t>
            </a:r>
            <a:r>
              <a:rPr lang="en-US" altLang="ko-KR" sz="1200" dirty="0" smtClean="0"/>
              <a:t> box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6084168" y="4653136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print room information</a:t>
            </a:r>
            <a:endParaRPr lang="ko-KR" altLang="en-US" sz="1200" dirty="0"/>
          </a:p>
        </p:txBody>
      </p:sp>
      <p:cxnSp>
        <p:nvCxnSpPr>
          <p:cNvPr id="35" name="직선 화살표 연결선 26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956788" y="4426831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(6) – 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6084168" y="2924944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/>
              <a:t>Get box information</a:t>
            </a:r>
          </a:p>
          <a:p>
            <a:pPr algn="ctr">
              <a:defRPr/>
            </a:pPr>
            <a:r>
              <a:rPr lang="en-US" altLang="ko-KR" sz="1200" dirty="0" err="1"/>
              <a:t>r</a:t>
            </a:r>
            <a:r>
              <a:rPr lang="en-US" altLang="ko-KR" sz="1200" baseline="-25000" dirty="0" err="1" smtClean="0"/>
              <a:t>i</a:t>
            </a:r>
            <a:r>
              <a:rPr lang="en-US" altLang="ko-KR" sz="1200" dirty="0" smtClean="0"/>
              <a:t>, c</a:t>
            </a:r>
            <a:r>
              <a:rPr lang="en-US" altLang="ko-KR" sz="1200" baseline="-25000" dirty="0" smtClean="0"/>
              <a:t>i</a:t>
            </a:r>
            <a:r>
              <a:rPr lang="en-US" altLang="ko-KR" sz="1200" dirty="0" smtClean="0"/>
              <a:t> (1&lt;=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&lt;=N)</a:t>
            </a:r>
            <a:endParaRPr lang="ko-KR" altLang="en-US" sz="1200" baseline="-25000" dirty="0"/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956787" y="2698639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</p:cNvCxnSpPr>
          <p:nvPr/>
        </p:nvCxnSpPr>
        <p:spPr bwMode="auto">
          <a:xfrm>
            <a:off x="6948264" y="3284984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직선 화살표 연결선 26"/>
          <p:cNvCxnSpPr>
            <a:cxnSpLocks noChangeShapeType="1"/>
          </p:cNvCxnSpPr>
          <p:nvPr/>
        </p:nvCxnSpPr>
        <p:spPr bwMode="auto">
          <a:xfrm>
            <a:off x="6948264" y="3861048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52" idx="0"/>
          </p:cNvCxnSpPr>
          <p:nvPr/>
        </p:nvCxnSpPr>
        <p:spPr bwMode="auto">
          <a:xfrm>
            <a:off x="6956788" y="5002895"/>
            <a:ext cx="0" cy="22630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직사각형 32"/>
          <p:cNvSpPr/>
          <p:nvPr/>
        </p:nvSpPr>
        <p:spPr bwMode="auto">
          <a:xfrm>
            <a:off x="4427984" y="5661248"/>
            <a:ext cx="1728192" cy="493775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FFFFFF"/>
                </a:solidFill>
              </a:rPr>
              <a:t>Print YES or NO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FFFFFF"/>
                </a:solidFill>
              </a:rPr>
              <a:t>p</a:t>
            </a:r>
            <a:r>
              <a:rPr lang="en-US" altLang="ko-KR" sz="1200" dirty="0" smtClean="0">
                <a:solidFill>
                  <a:srgbClr val="FFFFFF"/>
                </a:solidFill>
              </a:rPr>
              <a:t>rint room information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73" name="꺾인 연결선 18"/>
          <p:cNvCxnSpPr>
            <a:cxnSpLocks noChangeShapeType="1"/>
            <a:stCxn id="71" idx="2"/>
            <a:endCxn id="48" idx="1"/>
          </p:cNvCxnSpPr>
          <p:nvPr/>
        </p:nvCxnSpPr>
        <p:spPr bwMode="auto">
          <a:xfrm rot="16200000" flipH="1">
            <a:off x="5640028" y="5807075"/>
            <a:ext cx="209841" cy="90573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4427984" y="3511419"/>
            <a:ext cx="1296144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 smtClean="0"/>
              <a:t>box_placement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5" name="Straight Arrow Connector 84"/>
          <p:cNvCxnSpPr>
            <a:stCxn id="81" idx="3"/>
            <a:endCxn id="47" idx="1"/>
          </p:cNvCxnSpPr>
          <p:nvPr/>
        </p:nvCxnSpPr>
        <p:spPr bwMode="auto">
          <a:xfrm flipV="1">
            <a:off x="5724128" y="3675888"/>
            <a:ext cx="360040" cy="104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67170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7" name="Picture 6" descr="스크린샷 2015-10-15 오전 2.5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000500" cy="2933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9289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5" name="Straight Arrow Connector 24"/>
          <p:cNvCxnSpPr>
            <a:endCxn id="8" idx="3"/>
          </p:cNvCxnSpPr>
          <p:nvPr/>
        </p:nvCxnSpPr>
        <p:spPr bwMode="auto">
          <a:xfrm flipH="1">
            <a:off x="1259632" y="2456892"/>
            <a:ext cx="57606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835696" y="2204864"/>
            <a:ext cx="86409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입력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1259632" y="3320988"/>
            <a:ext cx="57606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1835696" y="3068960"/>
            <a:ext cx="1296144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기본 구현 출력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1259632" y="4041068"/>
            <a:ext cx="57606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835696" y="3789040"/>
            <a:ext cx="1296144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추가 구현 출력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95936" y="1772816"/>
            <a:ext cx="4320480" cy="1347980"/>
            <a:chOff x="1820484" y="2254366"/>
            <a:chExt cx="5755522" cy="1795710"/>
          </a:xfrm>
        </p:grpSpPr>
        <p:sp>
          <p:nvSpPr>
            <p:cNvPr id="36" name="Rectangle 35"/>
            <p:cNvSpPr/>
            <p:nvPr/>
          </p:nvSpPr>
          <p:spPr>
            <a:xfrm>
              <a:off x="182048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1901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1754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1607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048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1901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1754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1607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52309" y="225436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52309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52309" y="345150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77476" y="2553651"/>
              <a:ext cx="598530" cy="5985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77476" y="3152221"/>
              <a:ext cx="598530" cy="5985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7605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7458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7311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2699792" y="2492896"/>
            <a:ext cx="122413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24014" y="335298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78147" y="335298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132279" y="335298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686412" y="335298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24014" y="390715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578147" y="390715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132279" y="390715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686412" y="390715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687138" y="335699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687138" y="391116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024014" y="390760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78147" y="390760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32279" y="390760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123404" y="335699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020596" y="335699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572000" y="335699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2" idx="3"/>
          </p:cNvCxnSpPr>
          <p:nvPr/>
        </p:nvCxnSpPr>
        <p:spPr bwMode="auto">
          <a:xfrm>
            <a:off x="3131840" y="3320988"/>
            <a:ext cx="936104" cy="61206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4615863" y="479901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169996" y="479901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24128" y="479901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067218" y="479314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15863" y="535318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169996" y="535318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724128" y="5353181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067218" y="534731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67944" y="479715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067944" y="535132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615863" y="479715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169996" y="479715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724128" y="479715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715253" y="5354424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612445" y="5354424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163849" y="5354424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34" idx="3"/>
          </p:cNvCxnSpPr>
          <p:nvPr/>
        </p:nvCxnSpPr>
        <p:spPr bwMode="auto">
          <a:xfrm>
            <a:off x="3131840" y="4041068"/>
            <a:ext cx="936104" cy="13321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1" descr="스크린샷 2015-10-23 오후 2.30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723900" cy="2451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3528" y="1988840"/>
            <a:ext cx="936104" cy="936104"/>
          </a:xfrm>
          <a:prstGeom prst="rect">
            <a:avLst/>
          </a:prstGeom>
          <a:noFill/>
          <a:ln w="57150" cmpd="sng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3528" y="2949602"/>
            <a:ext cx="936104" cy="720080"/>
          </a:xfrm>
          <a:prstGeom prst="rect">
            <a:avLst/>
          </a:prstGeom>
          <a:noFill/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3528" y="3694340"/>
            <a:ext cx="936104" cy="720080"/>
          </a:xfrm>
          <a:prstGeom prst="rect">
            <a:avLst/>
          </a:prstGeom>
          <a:noFill/>
          <a:ln w="57150" cmpd="sng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171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2" name="Picture 1" descr="스크린샷 2015-10-15 오전 3.00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3987800" cy="3403600"/>
          </a:xfrm>
          <a:prstGeom prst="rect">
            <a:avLst/>
          </a:prstGeom>
        </p:spPr>
      </p:pic>
      <p:pic>
        <p:nvPicPr>
          <p:cNvPr id="6" name="Picture 5" descr="스크린샷 2015-10-15 오전 3.11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6792"/>
            <a:ext cx="4013200" cy="36068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 bwMode="auto">
          <a:xfrm>
            <a:off x="251520" y="1412776"/>
            <a:ext cx="4032448" cy="40324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427984" y="1412776"/>
            <a:ext cx="4032448" cy="40324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17191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17" name="Picture 16" descr="스크린샷 2015-10-15 오전 3.1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1415413" cy="5112568"/>
          </a:xfrm>
          <a:prstGeom prst="rect">
            <a:avLst/>
          </a:prstGeom>
        </p:spPr>
      </p:pic>
      <p:pic>
        <p:nvPicPr>
          <p:cNvPr id="18" name="Picture 17" descr="스크린샷 2015-10-15 오전 3.17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1403211" cy="51125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395536" y="1196752"/>
            <a:ext cx="1656184" cy="518457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27984" y="1124744"/>
            <a:ext cx="1656184" cy="165618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228184" y="1124744"/>
            <a:ext cx="1656184" cy="49685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7" name="Picture 26" descr="스크린샷 2015-10-15 오전 3.20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1206500" cy="1206500"/>
          </a:xfrm>
          <a:prstGeom prst="rect">
            <a:avLst/>
          </a:prstGeom>
        </p:spPr>
      </p:pic>
      <p:pic>
        <p:nvPicPr>
          <p:cNvPr id="28" name="Picture 27" descr="스크린샷 2015-10-15 오전 3.21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1196752"/>
            <a:ext cx="1291654" cy="489654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2267744" y="1196752"/>
            <a:ext cx="1656184" cy="518457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5" name="Elbow Connector 4"/>
          <p:cNvCxnSpPr>
            <a:stCxn id="23" idx="2"/>
            <a:endCxn id="25" idx="0"/>
          </p:cNvCxnSpPr>
          <p:nvPr/>
        </p:nvCxnSpPr>
        <p:spPr bwMode="auto">
          <a:xfrm rot="5400000" flipH="1" flipV="1">
            <a:off x="5328084" y="1052736"/>
            <a:ext cx="1656184" cy="1800200"/>
          </a:xfrm>
          <a:prstGeom prst="bentConnector5">
            <a:avLst>
              <a:gd name="adj1" fmla="val -13803"/>
              <a:gd name="adj2" fmla="val 50000"/>
              <a:gd name="adj3" fmla="val 1138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923928" y="6093296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맨 오른쪽 예제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페이지로 캡쳐가 불가능해서 나눠서 보여줌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783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Picture 4" descr="스크린샷 2015-10-15 오전 2.5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1003300" cy="1930400"/>
          </a:xfrm>
          <a:prstGeom prst="rect">
            <a:avLst/>
          </a:prstGeom>
        </p:spPr>
      </p:pic>
      <p:pic>
        <p:nvPicPr>
          <p:cNvPr id="7" name="Picture 6" descr="스크린샷 2015-10-15 오전 2.54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32856"/>
            <a:ext cx="1346200" cy="2654300"/>
          </a:xfrm>
          <a:prstGeom prst="rect">
            <a:avLst/>
          </a:prstGeom>
        </p:spPr>
      </p:pic>
      <p:pic>
        <p:nvPicPr>
          <p:cNvPr id="10" name="Picture 9" descr="스크린샷 2015-10-15 오전 2.54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32856"/>
            <a:ext cx="1358900" cy="2654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403648" y="2060848"/>
            <a:ext cx="1440160" cy="22322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35896" y="2060848"/>
            <a:ext cx="1656184" cy="28083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56176" y="2060848"/>
            <a:ext cx="1656184" cy="28083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6" name="Elbow Connector 5"/>
          <p:cNvCxnSpPr>
            <a:stCxn id="11" idx="2"/>
            <a:endCxn id="12" idx="0"/>
          </p:cNvCxnSpPr>
          <p:nvPr/>
        </p:nvCxnSpPr>
        <p:spPr bwMode="auto">
          <a:xfrm rot="5400000" flipH="1" flipV="1">
            <a:off x="2177734" y="2006842"/>
            <a:ext cx="2232248" cy="2340260"/>
          </a:xfrm>
          <a:prstGeom prst="bentConnector5">
            <a:avLst>
              <a:gd name="adj1" fmla="val -10241"/>
              <a:gd name="adj2" fmla="val 47692"/>
              <a:gd name="adj3" fmla="val 11024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Elbow Connector 8"/>
          <p:cNvCxnSpPr>
            <a:stCxn id="12" idx="2"/>
            <a:endCxn id="13" idx="0"/>
          </p:cNvCxnSpPr>
          <p:nvPr/>
        </p:nvCxnSpPr>
        <p:spPr bwMode="auto">
          <a:xfrm rot="5400000" flipH="1" flipV="1">
            <a:off x="4319972" y="2204864"/>
            <a:ext cx="2808312" cy="2520280"/>
          </a:xfrm>
          <a:prstGeom prst="bentConnector5">
            <a:avLst>
              <a:gd name="adj1" fmla="val -8140"/>
              <a:gd name="adj2" fmla="val 50000"/>
              <a:gd name="adj3" fmla="val 10814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860032" y="6093296"/>
            <a:ext cx="399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 한 페이지로 캡쳐가 불가능해서 나눠서 보여줌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878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750" y="1340768"/>
            <a:ext cx="8018463" cy="5040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문제 정의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설계 목표 및 제한 조건</a:t>
            </a:r>
            <a:endParaRPr lang="en-US" altLang="ko-KR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문제 소개</a:t>
            </a:r>
            <a:endParaRPr lang="en-US" altLang="ko-KR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문제 설계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평가 기준 및 제출 마감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965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196752"/>
            <a:ext cx="83058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r>
              <a:rPr lang="en-US" altLang="ko-KR" sz="1700" kern="0" dirty="0"/>
              <a:t>(30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), </a:t>
            </a:r>
            <a:r>
              <a:rPr lang="ko-KR" altLang="en-US" sz="1700" kern="0" dirty="0"/>
              <a:t>소스 코드</a:t>
            </a:r>
            <a:r>
              <a:rPr lang="en-US" altLang="ko-KR" sz="1700" kern="0" dirty="0" smtClean="0"/>
              <a:t>(70</a:t>
            </a:r>
            <a:r>
              <a:rPr lang="ko-KR" altLang="en-US" sz="1700" kern="0" dirty="0" smtClean="0"/>
              <a:t>점</a:t>
            </a:r>
            <a:r>
              <a:rPr lang="en-US" altLang="ko-KR" sz="1700" kern="0" dirty="0" smtClean="0"/>
              <a:t>) </a:t>
            </a:r>
            <a:r>
              <a:rPr lang="en-US" altLang="ko-KR" sz="1700" kern="0" dirty="0" smtClean="0">
                <a:solidFill>
                  <a:srgbClr val="FF0000"/>
                </a:solidFill>
              </a:rPr>
              <a:t>Late</a:t>
            </a:r>
            <a:r>
              <a:rPr lang="ko-KR" altLang="en-US" sz="1700" kern="0" dirty="0">
                <a:solidFill>
                  <a:srgbClr val="FF0000"/>
                </a:solidFill>
              </a:rPr>
              <a:t>시 </a:t>
            </a:r>
            <a:r>
              <a:rPr lang="en-US" altLang="ko-KR" sz="1700" kern="0" dirty="0">
                <a:solidFill>
                  <a:srgbClr val="FF0000"/>
                </a:solidFill>
              </a:rPr>
              <a:t>1</a:t>
            </a:r>
            <a:r>
              <a:rPr lang="ko-KR" altLang="en-US" sz="1700" kern="0" dirty="0">
                <a:solidFill>
                  <a:srgbClr val="FF0000"/>
                </a:solidFill>
              </a:rPr>
              <a:t>일 당 </a:t>
            </a:r>
            <a:r>
              <a:rPr lang="en-US" altLang="ko-KR" sz="1700" kern="0" dirty="0">
                <a:solidFill>
                  <a:srgbClr val="FF0000"/>
                </a:solidFill>
              </a:rPr>
              <a:t>-10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>
                <a:solidFill>
                  <a:srgbClr val="FF0000"/>
                </a:solidFill>
              </a:rPr>
              <a:t>(</a:t>
            </a:r>
            <a:r>
              <a:rPr lang="ko-KR" altLang="en-US" sz="1700" kern="0" dirty="0">
                <a:solidFill>
                  <a:srgbClr val="FF0000"/>
                </a:solidFill>
              </a:rPr>
              <a:t>최대 </a:t>
            </a:r>
            <a:r>
              <a:rPr lang="en-US" altLang="ko-KR" sz="1700" kern="0" dirty="0">
                <a:solidFill>
                  <a:srgbClr val="FF0000"/>
                </a:solidFill>
              </a:rPr>
              <a:t>-50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 smtClean="0">
                <a:solidFill>
                  <a:srgbClr val="FF0000"/>
                </a:solidFill>
              </a:rPr>
              <a:t>)</a:t>
            </a: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소스 코드 점수 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여러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테스트 케이스의 결과값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배치한 박스의 수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을 평균내어 많은 박스를 배치한 학생부터 차례로 소스 코드의 점수를 부여한다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7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 smtClean="0"/>
              <a:t>설계 보고서</a:t>
            </a:r>
            <a:endParaRPr lang="en-US" altLang="ko-KR" sz="1700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 smtClean="0"/>
              <a:t>첨부된 설계 보고서 양식에 맞추어 작성한다</a:t>
            </a:r>
            <a:r>
              <a:rPr lang="en-US" altLang="ko-KR" sz="1500" kern="0" dirty="0" smtClean="0"/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 smtClean="0"/>
              <a:t>박스를 </a:t>
            </a:r>
            <a:r>
              <a:rPr lang="ko-KR" altLang="en-US" sz="1500" kern="0" dirty="0" smtClean="0"/>
              <a:t>배치한 </a:t>
            </a:r>
            <a:r>
              <a:rPr lang="ko-KR" altLang="en-US" sz="1500" kern="0" dirty="0" smtClean="0"/>
              <a:t>방법을 자세히 기술할 </a:t>
            </a:r>
            <a:r>
              <a:rPr lang="ko-KR" altLang="en-US" sz="1500" kern="0" dirty="0" smtClean="0"/>
              <a:t>것</a:t>
            </a:r>
            <a:r>
              <a:rPr lang="ko-KR" altLang="en-US" sz="1500" kern="0" dirty="0" smtClean="0"/>
              <a:t>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(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가장 중요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)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marL="257175" lvl="1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500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 smtClean="0"/>
              <a:t>프로그램 작성</a:t>
            </a:r>
            <a:endParaRPr lang="en-US" altLang="ko-KR" sz="1700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프로그램 구동 불가시 </a:t>
            </a:r>
            <a:r>
              <a:rPr lang="en-US" altLang="ko-KR" sz="1500" kern="0" dirty="0" smtClean="0"/>
              <a:t>0</a:t>
            </a:r>
            <a:r>
              <a:rPr lang="ko-KR" altLang="en-US" sz="1500" kern="0" dirty="0" smtClean="0"/>
              <a:t>점</a:t>
            </a:r>
            <a:r>
              <a:rPr lang="en-US" altLang="ko-KR" sz="1500" kern="0" dirty="0" smtClean="0"/>
              <a:t>,</a:t>
            </a:r>
            <a:r>
              <a:rPr lang="ko-KR" altLang="en-US" sz="1500" kern="0" dirty="0" smtClean="0"/>
              <a:t> </a:t>
            </a:r>
            <a:r>
              <a:rPr lang="ko-KR" altLang="en-US" sz="1500" kern="0" dirty="0"/>
              <a:t>기본 기능 미구현시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테스트 도중 </a:t>
            </a:r>
            <a:r>
              <a:rPr lang="en-US" altLang="ko-KR" sz="1500" u="sng" kern="0" dirty="0" smtClean="0">
                <a:solidFill>
                  <a:srgbClr val="FF0000"/>
                </a:solidFill>
              </a:rPr>
              <a:t>Segmentation Fault</a:t>
            </a:r>
            <a:r>
              <a:rPr lang="ko-KR" altLang="en-US" sz="1500" u="sng" kern="0" dirty="0" smtClean="0">
                <a:solidFill>
                  <a:srgbClr val="FF0000"/>
                </a:solidFill>
              </a:rPr>
              <a:t>가 발생할 경우</a:t>
            </a:r>
            <a:r>
              <a:rPr lang="ko-KR" altLang="en-US" sz="1500" kern="0" dirty="0" smtClean="0"/>
              <a:t> 무조건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모든 </a:t>
            </a:r>
            <a:r>
              <a:rPr lang="ko-KR" altLang="en-US" sz="1500" kern="0" dirty="0"/>
              <a:t>계산은 포인터 연산으로만 해결한다</a:t>
            </a:r>
            <a:r>
              <a:rPr lang="en-US" altLang="ko-KR" sz="1500" kern="0" dirty="0"/>
              <a:t>. </a:t>
            </a:r>
            <a:r>
              <a:rPr lang="en-US" altLang="ko-KR" sz="1500" kern="0" dirty="0" smtClean="0"/>
              <a:t/>
            </a:r>
            <a:br>
              <a:rPr lang="en-US" altLang="ko-KR" sz="1500" kern="0" dirty="0" smtClean="0"/>
            </a:br>
            <a:r>
              <a:rPr lang="ko-KR" altLang="en-US" sz="1500" kern="0" dirty="0" smtClean="0"/>
              <a:t>즉</a:t>
            </a:r>
            <a:r>
              <a:rPr lang="en-US" altLang="ko-KR" sz="1500" kern="0" dirty="0"/>
              <a:t>, A[</a:t>
            </a:r>
            <a:r>
              <a:rPr lang="en-US" altLang="ko-KR" sz="1500" kern="0" dirty="0" err="1"/>
              <a:t>i</a:t>
            </a:r>
            <a:r>
              <a:rPr lang="en-US" altLang="ko-KR" sz="1500" kern="0" dirty="0"/>
              <a:t>][j]</a:t>
            </a:r>
            <a:r>
              <a:rPr lang="ko-KR" altLang="en-US" sz="1500" kern="0" dirty="0"/>
              <a:t>와 같은 표현 </a:t>
            </a:r>
            <a:r>
              <a:rPr lang="ko-KR" altLang="en-US" sz="1500" kern="0" dirty="0" smtClean="0"/>
              <a:t>한번이라도 </a:t>
            </a:r>
            <a:r>
              <a:rPr lang="ko-KR" altLang="en-US" sz="1500" kern="0" dirty="0" smtClean="0"/>
              <a:t>사용시 </a:t>
            </a:r>
            <a:r>
              <a:rPr lang="ko-KR" altLang="en-US" sz="1500" kern="0" dirty="0"/>
              <a:t>감점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</a:t>
            </a:r>
            <a:r>
              <a:rPr lang="en-US" altLang="ko-KR" sz="1500" kern="0" smtClean="0">
                <a:solidFill>
                  <a:srgbClr val="FF0000"/>
                </a:solidFill>
              </a:rPr>
              <a:t>-10</a:t>
            </a:r>
            <a:r>
              <a:rPr lang="ko-KR" altLang="en-US" sz="1500" kern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자신의 </a:t>
            </a:r>
            <a:r>
              <a:rPr lang="ko-KR" altLang="en-US" sz="1500" kern="0" dirty="0"/>
              <a:t>코드를 </a:t>
            </a:r>
            <a:r>
              <a:rPr lang="ko-KR" altLang="en-US" sz="1500" u="sng" kern="0" dirty="0"/>
              <a:t>다른 사람이 알기 쉽게 주석을 자세히</a:t>
            </a:r>
            <a:r>
              <a:rPr lang="ko-KR" altLang="en-US" sz="1500" kern="0" dirty="0"/>
              <a:t> 적는다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없을시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-5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 smtClean="0"/>
              <a:t>COPY </a:t>
            </a:r>
            <a:r>
              <a:rPr lang="ko-KR" altLang="en-US" sz="1500" kern="0" dirty="0" smtClean="0"/>
              <a:t>발견 시</a:t>
            </a:r>
            <a:r>
              <a:rPr lang="en-US" altLang="ko-KR" sz="1500" kern="0" dirty="0" smtClean="0"/>
              <a:t>, </a:t>
            </a:r>
            <a:r>
              <a:rPr lang="ko-KR" altLang="en-US" sz="1500" kern="0" dirty="0" smtClean="0"/>
              <a:t>이유를 불문하고 두 사람 모두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전역 변수 사용 </a:t>
            </a:r>
            <a:r>
              <a:rPr lang="ko-KR" altLang="en-US" sz="1500" kern="0" dirty="0" smtClean="0"/>
              <a:t>불가능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한번이라도 사용시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-10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정적 배열 선언 </a:t>
            </a:r>
            <a:r>
              <a:rPr lang="ko-KR" altLang="en-US" sz="1500" kern="0" dirty="0" smtClean="0"/>
              <a:t>불가능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한번이라도 사용시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-10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700" kern="0" dirty="0" smtClean="0"/>
          </a:p>
        </p:txBody>
      </p:sp>
    </p:spTree>
    <p:extLst>
      <p:ext uri="{BB962C8B-B14F-4D97-AF65-F5344CB8AC3E}">
        <p14:creationId xmlns:p14="http://schemas.microsoft.com/office/powerpoint/2010/main" val="196209745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412776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 방법</a:t>
            </a:r>
            <a:endParaRPr lang="en-US" altLang="ko-KR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ko-KR" sz="1800" kern="0" dirty="0" smtClean="0"/>
              <a:t>proj1_</a:t>
            </a:r>
            <a:r>
              <a:rPr lang="ko-KR" altLang="en-US" sz="1800" kern="0" dirty="0" smtClean="0"/>
              <a:t>학번 이름의 폴더를 만들고</a:t>
            </a:r>
            <a:r>
              <a:rPr lang="en-US" altLang="ko-KR" sz="1800" kern="0" dirty="0" smtClean="0"/>
              <a:t>, </a:t>
            </a:r>
            <a:r>
              <a:rPr lang="ko-KR" altLang="en-US" sz="1800" kern="0" dirty="0" smtClean="0"/>
              <a:t>이 폴더에 소스파일</a:t>
            </a:r>
            <a:r>
              <a:rPr lang="en-US" altLang="ko-KR" sz="1800" kern="0" dirty="0" smtClean="0"/>
              <a:t>, </a:t>
            </a:r>
            <a:r>
              <a:rPr lang="en-US" altLang="ko-KR" sz="1800" kern="0" dirty="0" err="1" smtClean="0"/>
              <a:t>Makefile</a:t>
            </a:r>
            <a:r>
              <a:rPr lang="en-US" altLang="ko-KR" sz="1800" kern="0" dirty="0" smtClean="0"/>
              <a:t>, </a:t>
            </a:r>
            <a:r>
              <a:rPr lang="ko-KR" altLang="en-US" sz="1800" kern="0" dirty="0" smtClean="0"/>
              <a:t>설계보고서를 넣어서 </a:t>
            </a:r>
            <a:r>
              <a:rPr lang="ko-KR" altLang="en-US" sz="1800" kern="0" dirty="0" smtClean="0">
                <a:solidFill>
                  <a:srgbClr val="FF0000"/>
                </a:solidFill>
              </a:rPr>
              <a:t>폴더를</a:t>
            </a:r>
            <a:r>
              <a:rPr lang="ko-KR" altLang="en-US" sz="1800" kern="0" dirty="0" smtClean="0"/>
              <a:t> </a:t>
            </a:r>
            <a:r>
              <a:rPr lang="en-US" altLang="ko-KR" sz="1800" kern="0" dirty="0" smtClean="0"/>
              <a:t>tar</a:t>
            </a:r>
            <a:r>
              <a:rPr lang="ko-KR" altLang="en-US" sz="1800" kern="0" dirty="0" smtClean="0"/>
              <a:t>로 압축하여 제출</a:t>
            </a:r>
            <a:r>
              <a:rPr lang="en-US" altLang="ko-KR" sz="1800" kern="0" dirty="0" smtClean="0"/>
              <a:t>. (Appendix A </a:t>
            </a:r>
            <a:r>
              <a:rPr lang="ko-KR" altLang="en-US" sz="1800" kern="0" dirty="0" smtClean="0"/>
              <a:t>참고</a:t>
            </a:r>
            <a:r>
              <a:rPr lang="en-US" altLang="ko-KR" sz="1800" kern="0" dirty="0" smtClean="0"/>
              <a:t>) </a:t>
            </a:r>
            <a:r>
              <a:rPr lang="en-US" altLang="ko-KR" sz="1800" u="sng" kern="0" dirty="0" err="1" smtClean="0"/>
              <a:t>a.out</a:t>
            </a:r>
            <a:r>
              <a:rPr lang="ko-KR" altLang="en-US" sz="1800" u="sng" kern="0" dirty="0" smtClean="0"/>
              <a:t>등 실행 파일은 모두 제거한 뒤 압축</a:t>
            </a:r>
            <a:r>
              <a:rPr lang="ko-KR" altLang="en-US" sz="1800" kern="0" dirty="0" smtClean="0"/>
              <a:t>하여 보낼 것</a:t>
            </a:r>
            <a:r>
              <a:rPr lang="en-US" altLang="ko-KR" sz="1800" kern="0" dirty="0" smtClean="0"/>
              <a:t>. </a:t>
            </a:r>
            <a:r>
              <a:rPr lang="ko-KR" altLang="en-US" sz="1800" kern="0" dirty="0" smtClean="0"/>
              <a:t>실행 파일이 포함되면 </a:t>
            </a:r>
            <a:r>
              <a:rPr lang="en-US" altLang="ko-KR" sz="1800" kern="0" dirty="0" err="1" smtClean="0"/>
              <a:t>gmail</a:t>
            </a:r>
            <a:r>
              <a:rPr lang="ko-KR" altLang="en-US" sz="1800" kern="0" dirty="0" smtClean="0"/>
              <a:t>로 부터 반송될 수 있음</a:t>
            </a:r>
            <a:r>
              <a:rPr lang="en-US" altLang="ko-KR" sz="1800" kern="0" dirty="0" smtClean="0"/>
              <a:t>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 형식</a:t>
            </a:r>
            <a:endParaRPr lang="en-US" altLang="ko-KR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kern="0" dirty="0" smtClean="0"/>
              <a:t>main()</a:t>
            </a:r>
            <a:r>
              <a:rPr lang="ko-KR" altLang="en-US" sz="1600" kern="0" dirty="0" smtClean="0"/>
              <a:t>함수가 있는 파일</a:t>
            </a:r>
            <a:r>
              <a:rPr lang="en-US" altLang="ko-KR" sz="1600" kern="0" dirty="0" smtClean="0"/>
              <a:t> : </a:t>
            </a:r>
            <a:r>
              <a:rPr lang="ko-KR" altLang="en-US" sz="1600" kern="0" dirty="0" smtClean="0"/>
              <a:t>학번</a:t>
            </a:r>
            <a:r>
              <a:rPr lang="en-US" altLang="ko-KR" sz="1600" kern="0" dirty="0" smtClean="0"/>
              <a:t>.c ( 20140000.c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smtClean="0"/>
              <a:t>압축파일 </a:t>
            </a:r>
            <a:r>
              <a:rPr lang="en-US" altLang="ko-KR" sz="1800" kern="0" dirty="0" smtClean="0"/>
              <a:t>: proj1_</a:t>
            </a:r>
            <a:r>
              <a:rPr lang="ko-KR" altLang="en-US" sz="1800" kern="0" dirty="0" smtClean="0"/>
              <a:t>학번</a:t>
            </a:r>
            <a:r>
              <a:rPr lang="en-US" altLang="ko-KR" sz="1800" kern="0" dirty="0" smtClean="0"/>
              <a:t>.tar.gz ( proj1_20140000.tar.gz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smtClean="0"/>
              <a:t>메일 제목 </a:t>
            </a:r>
            <a:r>
              <a:rPr lang="en-US" altLang="ko-KR" sz="1800" kern="0" dirty="0" smtClean="0"/>
              <a:t>: [proj1]</a:t>
            </a:r>
            <a:r>
              <a:rPr lang="ko-KR" altLang="en-US" sz="1800" kern="0" dirty="0" smtClean="0"/>
              <a:t>학번 </a:t>
            </a:r>
            <a:r>
              <a:rPr lang="en-US" altLang="ko-KR" sz="1800" kern="0" dirty="0" smtClean="0"/>
              <a:t>( [proj1]20140000 )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u="sng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제출일</a:t>
            </a:r>
            <a:r>
              <a:rPr lang="ko-KR" altLang="en-US" sz="1600" kern="0" dirty="0" smtClean="0"/>
              <a:t> </a:t>
            </a:r>
            <a:r>
              <a:rPr lang="en-US" altLang="ko-KR" sz="1600" kern="0" dirty="0" smtClean="0"/>
              <a:t>: </a:t>
            </a:r>
            <a:r>
              <a:rPr lang="en-US" altLang="ko-KR" sz="1800" kern="0" dirty="0" smtClean="0"/>
              <a:t>2015/</a:t>
            </a:r>
            <a:r>
              <a:rPr lang="en-US" altLang="ko-KR" sz="1800" kern="0" dirty="0" smtClean="0"/>
              <a:t>11/08(</a:t>
            </a:r>
            <a:r>
              <a:rPr lang="ko-KR" altLang="en-US" sz="1800" kern="0" dirty="0" smtClean="0"/>
              <a:t>일</a:t>
            </a:r>
            <a:r>
              <a:rPr lang="ko-KR" altLang="en-US" sz="1800" kern="0" dirty="0" smtClean="0"/>
              <a:t>요일</a:t>
            </a:r>
            <a:r>
              <a:rPr lang="en-US" altLang="ko-KR" sz="1800" kern="0" dirty="0" smtClean="0"/>
              <a:t>) 23:59:59 </a:t>
            </a:r>
            <a:r>
              <a:rPr lang="ko-KR" altLang="en-US" sz="1800" kern="0" dirty="0" smtClean="0"/>
              <a:t>까지</a:t>
            </a:r>
            <a:endParaRPr lang="en-US" altLang="ko-KR" sz="1800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800" kern="0" dirty="0" smtClean="0"/>
              <a:t>                        Late – 2015</a:t>
            </a:r>
            <a:r>
              <a:rPr lang="en-US" altLang="ko-KR" sz="1800" kern="0" dirty="0" smtClean="0"/>
              <a:t>/</a:t>
            </a:r>
            <a:r>
              <a:rPr lang="en-US" altLang="ko-KR" sz="1800" kern="0" dirty="0" smtClean="0"/>
              <a:t>11</a:t>
            </a:r>
            <a:r>
              <a:rPr lang="en-US" altLang="ko-KR" sz="1800" kern="0" dirty="0" smtClean="0"/>
              <a:t>/13(</a:t>
            </a:r>
            <a:r>
              <a:rPr lang="ko-KR" altLang="en-US" sz="1800" kern="0" dirty="0" smtClean="0"/>
              <a:t>금</a:t>
            </a:r>
            <a:r>
              <a:rPr lang="en-US" altLang="ko-KR" sz="1800" kern="0" dirty="0" smtClean="0"/>
              <a:t>) </a:t>
            </a:r>
            <a:r>
              <a:rPr lang="en-US" altLang="ko-KR" sz="1800" kern="0" dirty="0" smtClean="0"/>
              <a:t>23:59:59</a:t>
            </a:r>
            <a:r>
              <a:rPr lang="ko-KR" altLang="en-US" sz="1800" kern="0" dirty="0" smtClean="0"/>
              <a:t>까지 </a:t>
            </a:r>
            <a:r>
              <a:rPr lang="en-US" altLang="ko-KR" sz="1800" kern="0" dirty="0" smtClean="0"/>
              <a:t>(-50</a:t>
            </a:r>
            <a:r>
              <a:rPr lang="ko-KR" altLang="en-US" sz="1800" kern="0" dirty="0" smtClean="0"/>
              <a:t>점</a:t>
            </a:r>
            <a:r>
              <a:rPr lang="en-US" altLang="ko-KR" sz="1800" kern="0" dirty="0" smtClean="0"/>
              <a:t>)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제출메일</a:t>
            </a:r>
            <a:r>
              <a:rPr lang="ko-KR" altLang="en-US" sz="1600" kern="0" dirty="0" smtClean="0"/>
              <a:t> </a:t>
            </a:r>
            <a:r>
              <a:rPr lang="en-US" altLang="ko-KR" sz="1600" kern="0" dirty="0" smtClean="0"/>
              <a:t>: </a:t>
            </a:r>
            <a:r>
              <a:rPr lang="en-US" altLang="ko-KR" sz="1800" kern="0" dirty="0" smtClean="0">
                <a:hlinkClick r:id="rId2"/>
              </a:rPr>
              <a:t>2015cprogramming02@gmail.com</a:t>
            </a:r>
            <a:r>
              <a:rPr lang="en-US" altLang="ko-KR" sz="1800" kern="0" dirty="0" smtClean="0"/>
              <a:t>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376973403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tar.gz </a:t>
            </a:r>
            <a:r>
              <a:rPr lang="ko-KR" altLang="en-US" sz="1600" dirty="0" smtClean="0"/>
              <a:t>파일 압축 풀기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tar.gz </a:t>
            </a:r>
            <a:r>
              <a:rPr lang="ko-KR" altLang="en-US" sz="1600" dirty="0" smtClean="0"/>
              <a:t>압축 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폴더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Appendix A – tar.gz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21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3861048"/>
            <a:ext cx="290624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소스 파일이 포함된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directory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8825"/>
          <a:stretch>
            <a:fillRect/>
          </a:stretch>
        </p:blipFill>
        <p:spPr bwMode="auto">
          <a:xfrm>
            <a:off x="539552" y="1916832"/>
            <a:ext cx="51339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01" y="4437112"/>
            <a:ext cx="63928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꺾인 연결선 3"/>
          <p:cNvCxnSpPr>
            <a:stCxn id="2" idx="1"/>
          </p:cNvCxnSpPr>
          <p:nvPr/>
        </p:nvCxnSpPr>
        <p:spPr bwMode="auto">
          <a:xfrm rot="10800000" flipV="1">
            <a:off x="1779928" y="4030325"/>
            <a:ext cx="1855968" cy="60132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83968" y="5733256"/>
            <a:ext cx="1273393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압축 파일명</a:t>
            </a:r>
          </a:p>
        </p:txBody>
      </p:sp>
      <p:cxnSp>
        <p:nvCxnSpPr>
          <p:cNvPr id="16" name="꺾인 연결선 15"/>
          <p:cNvCxnSpPr>
            <a:stCxn id="15" idx="0"/>
          </p:cNvCxnSpPr>
          <p:nvPr/>
        </p:nvCxnSpPr>
        <p:spPr bwMode="auto">
          <a:xfrm rot="16200000" flipV="1">
            <a:off x="4249220" y="5061811"/>
            <a:ext cx="838835" cy="5040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19191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Appendix B -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0768"/>
            <a:ext cx="8305800" cy="501662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+mj-ea"/>
                <a:ea typeface="+mj-ea"/>
              </a:rPr>
              <a:t>제출할 때에는 반드시 </a:t>
            </a:r>
            <a:r>
              <a:rPr lang="en-US" altLang="ko-KR" sz="2000" dirty="0" smtClean="0">
                <a:latin typeface="+mj-ea"/>
                <a:ea typeface="+mj-ea"/>
              </a:rPr>
              <a:t>make clean </a:t>
            </a:r>
            <a:r>
              <a:rPr lang="ko-KR" altLang="en-US" sz="2000" dirty="0" smtClean="0">
                <a:latin typeface="+mj-ea"/>
                <a:ea typeface="+mj-ea"/>
              </a:rPr>
              <a:t>상태로 제출한다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22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1288"/>
          <a:stretch>
            <a:fillRect/>
          </a:stretch>
        </p:blipFill>
        <p:spPr bwMode="auto">
          <a:xfrm>
            <a:off x="467544" y="1556792"/>
            <a:ext cx="700770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화살표 연결선 2"/>
          <p:cNvCxnSpPr>
            <a:stCxn id="6" idx="1"/>
          </p:cNvCxnSpPr>
          <p:nvPr/>
        </p:nvCxnSpPr>
        <p:spPr bwMode="auto">
          <a:xfrm flipH="1" flipV="1">
            <a:off x="5627410" y="2332330"/>
            <a:ext cx="646862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274272" y="1916832"/>
            <a:ext cx="290624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입력하면 자동으로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내용을 바탕으로 컴파일 한다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5006" y="4182179"/>
            <a:ext cx="266550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[clean : ]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규칙을 실행한다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자세한 것은 첨부된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참조</a:t>
            </a:r>
          </a:p>
        </p:txBody>
      </p:sp>
      <p:cxnSp>
        <p:nvCxnSpPr>
          <p:cNvPr id="13" name="Shape 12"/>
          <p:cNvCxnSpPr>
            <a:stCxn id="10" idx="1"/>
          </p:cNvCxnSpPr>
          <p:nvPr/>
        </p:nvCxnSpPr>
        <p:spPr bwMode="auto">
          <a:xfrm rot="10800000">
            <a:off x="6156176" y="3645024"/>
            <a:ext cx="358830" cy="95265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110044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설계 목표 및 제한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설계 목표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주어진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R*C ( 1 &lt;= R,C &lt;= 100 )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크기의 방에 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N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  (1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&lt;=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N &lt;=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9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)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개의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다양한 크기를 갖는 직사각형 모양의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박스를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최대한 많이 배치하는 프로그램 제작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dirty="0" smtClean="0">
              <a:latin typeface="나눔고딕"/>
              <a:ea typeface="나눔고딕"/>
              <a:cs typeface="나눔고딕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제한 조건</a:t>
            </a:r>
            <a:endParaRPr lang="en-US" altLang="ko-KR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구현 환경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: Linux (</a:t>
            </a:r>
            <a:r>
              <a:rPr lang="en-US" altLang="ko-KR" sz="2500" dirty="0" err="1" smtClean="0">
                <a:latin typeface="나눔고딕"/>
                <a:ea typeface="나눔고딕"/>
                <a:cs typeface="나눔고딕"/>
              </a:rPr>
              <a:t>cspro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서버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전역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변수의 사용 금지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정적 배열의 사용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금지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동적 배열 접근시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[]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사용 금지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포인터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사용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80727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소개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크기가 </a:t>
            </a:r>
            <a:r>
              <a:rPr lang="en-US" sz="2500" b="0" dirty="0">
                <a:latin typeface="나눔고딕"/>
                <a:ea typeface="나눔고딕"/>
                <a:cs typeface="나눔고딕"/>
              </a:rPr>
              <a:t>R * C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인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직사각형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모양의 방이 있다</a:t>
            </a:r>
            <a:r>
              <a:rPr lang="en-US" sz="2500" b="0" dirty="0">
                <a:latin typeface="나눔고딕"/>
                <a:ea typeface="나눔고딕"/>
                <a:cs typeface="나눔고딕"/>
              </a:rPr>
              <a:t>. N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개의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다양한 크기를 갖는 직사각형 모양의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박스를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방안에 배치할 때</a:t>
            </a:r>
            <a:r>
              <a:rPr lang="en-US" sz="25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최대한 많은 박스를 배치하는 프로그램을 작성하시오</a:t>
            </a:r>
            <a:r>
              <a:rPr lang="en-US" sz="25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방과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박스는다음의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특성을 가진다</a:t>
            </a:r>
            <a:r>
              <a:rPr lang="en-US" sz="25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5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34789"/>
              </p:ext>
            </p:extLst>
          </p:nvPr>
        </p:nvGraphicFramePr>
        <p:xfrm>
          <a:off x="539552" y="3284984"/>
          <a:ext cx="8064896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064896"/>
              </a:tblGrid>
              <a:tr h="2160240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박스는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</a:t>
                      </a:r>
                      <a:r>
                        <a:rPr lang="en-US" sz="2200" b="0" baseline="-25000" dirty="0" err="1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*c</a:t>
                      </a:r>
                      <a:r>
                        <a:rPr lang="en-US" sz="2200" b="0" baseline="-2500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크기의 직사각형 모양이다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b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</a:b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(1&lt;=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&lt;=N,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</a:t>
                      </a:r>
                      <a:r>
                        <a:rPr lang="ko-KR" altLang="en-US" sz="2200" b="0" baseline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는 박스의 </a:t>
                      </a:r>
                      <a:r>
                        <a:rPr lang="en-US" altLang="ko-KR" sz="2200" b="0" baseline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r>
                        <a:rPr lang="ko-KR" altLang="en-US" sz="2200" b="0" baseline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이다</a:t>
                      </a:r>
                      <a:r>
                        <a:rPr lang="en-US" altLang="ko-KR" sz="2200" b="0" baseline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.)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방은 크기가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1*1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인 칸이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R*C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개가 있는 격자 형태로 되어있다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박스는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R*C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크기의 방을 벗어나게 배치할 수 없다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박스는 격자에 맞춰서 배치해야 한다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박스를 배치한 공간에는 다른 박스를 겹쳐서 배치할 수 없다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457200" lvl="0" indent="-457200">
                        <a:buFont typeface="+mj-lt"/>
                        <a:buAutoNum type="arabicParenR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박스는 회전하여 배치할 수 있다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328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소개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예를 들어 크기가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2*4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인 방과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3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개의 박스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(3*1,1*3,2*1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크기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는 다음과 같다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4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5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5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이를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각 박스의 모양을 유지한채 최대한 많이 배치해보면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다음과 같다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두 개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배치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)</a:t>
            </a:r>
            <a:endParaRPr lang="ko-KR" altLang="en-US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1236"/>
              </p:ext>
            </p:extLst>
          </p:nvPr>
        </p:nvGraphicFramePr>
        <p:xfrm>
          <a:off x="1043608" y="2060848"/>
          <a:ext cx="7056784" cy="1800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80020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07704" y="2132856"/>
            <a:ext cx="5328592" cy="1662509"/>
            <a:chOff x="1820484" y="2254366"/>
            <a:chExt cx="5755522" cy="1795710"/>
          </a:xfrm>
        </p:grpSpPr>
        <p:sp>
          <p:nvSpPr>
            <p:cNvPr id="10" name="Rectangle 9"/>
            <p:cNvSpPr/>
            <p:nvPr/>
          </p:nvSpPr>
          <p:spPr>
            <a:xfrm>
              <a:off x="182048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901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1754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6074" y="255365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048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1901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1754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6074" y="3152221"/>
              <a:ext cx="598530" cy="598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2309" y="225436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52309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2309" y="3451506"/>
              <a:ext cx="598530" cy="5985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77476" y="2553651"/>
              <a:ext cx="598530" cy="5985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7476" y="3152221"/>
              <a:ext cx="598530" cy="5985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7605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458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73116" y="2852936"/>
              <a:ext cx="598530" cy="598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57439"/>
              </p:ext>
            </p:extLst>
          </p:nvPr>
        </p:nvGraphicFramePr>
        <p:xfrm>
          <a:off x="1043608" y="4725144"/>
          <a:ext cx="7056784" cy="1800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80020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907704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61837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15969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70102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07704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61837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15969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70102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51725" y="479715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51725" y="535132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51725" y="5905491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70828" y="5078244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70828" y="5632414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907704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461837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15969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108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소개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특성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3,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에 의하여 다음과 같은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배치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는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불가능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하다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400" b="0" dirty="0" smtClean="0">
              <a:latin typeface="나눔고딕"/>
              <a:ea typeface="나눔고딕"/>
              <a:cs typeface="나눔고딕"/>
            </a:endParaRPr>
          </a:p>
          <a:p>
            <a:pPr marL="0" indent="0" algn="ctr">
              <a:buNone/>
            </a:pP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좌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격자 모양에 맞게 배치하지 않음  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 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우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방을 벗어남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4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4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특성 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5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에 의하여 다음과 같은 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배치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는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불가능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하다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ctr">
              <a:buNone/>
            </a:pP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400" b="0" dirty="0" smtClean="0">
                <a:latin typeface="나눔고딕"/>
                <a:ea typeface="나눔고딕"/>
                <a:cs typeface="나눔고딕"/>
              </a:rPr>
              <a:t>이미 박스를 배치한 공간에 겹쳐서 배치함</a:t>
            </a:r>
            <a:r>
              <a:rPr lang="en-US" altLang="ko-KR" sz="2400" b="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400" b="0" dirty="0" smtClean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96018"/>
              </p:ext>
            </p:extLst>
          </p:nvPr>
        </p:nvGraphicFramePr>
        <p:xfrm>
          <a:off x="1043608" y="2132856"/>
          <a:ext cx="7056784" cy="1800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80020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07704" y="248194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61837" y="248194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15969" y="248194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70102" y="248194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07704" y="303611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61837" y="303611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15969" y="303611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70102" y="303611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7514" y="263691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71647" y="263691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25779" y="263691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3179"/>
              </p:ext>
            </p:extLst>
          </p:nvPr>
        </p:nvGraphicFramePr>
        <p:xfrm>
          <a:off x="1043608" y="4869159"/>
          <a:ext cx="7056784" cy="144016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440161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907704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61837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15969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70102" y="50742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07704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61837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15969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70102" y="562840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15978" y="5078244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15978" y="5632414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907704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461837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15969" y="5072378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875749" y="248056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29882" y="248056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4014" y="248056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538147" y="248056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75749" y="30347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29882" y="30347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84014" y="30347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38147" y="3034737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3367" y="224865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33367" y="280282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888836" y="508242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42969" y="508242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97101" y="508242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551234" y="508242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888836" y="563659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42969" y="563659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97101" y="563659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551234" y="5636590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88836" y="5080561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442969" y="5080561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997101" y="5080561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887410" y="5086427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887410" y="5640597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619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특성 </a:t>
            </a:r>
            <a:r>
              <a:rPr lang="en-US" altLang="ko-KR" sz="2300" b="0" dirty="0">
                <a:latin typeface="나눔고딕"/>
                <a:ea typeface="나눔고딕"/>
                <a:cs typeface="나눔고딕"/>
              </a:rPr>
              <a:t>6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에 의하여 다음과 같은 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배치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는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3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가능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하다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3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세 개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 배치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ctr">
              <a:buNone/>
            </a:pP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번 박스를 회전하여 배치함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3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3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300" b="0" dirty="0" smtClean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3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회전을 고려하지 않은 경우에는 최대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박스 두 개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회전을 고려하여 배치한 경우최대 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박스 </a:t>
            </a:r>
            <a:r>
              <a:rPr lang="ko-KR" altLang="en-US" sz="2300" b="0" dirty="0" smtClean="0">
                <a:latin typeface="나눔고딕"/>
                <a:ea typeface="나눔고딕"/>
                <a:cs typeface="나눔고딕"/>
              </a:rPr>
              <a:t>세 개를 배치할 수 있다</a:t>
            </a:r>
            <a:r>
              <a:rPr lang="en-US" altLang="ko-KR" sz="2300" b="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55636"/>
              </p:ext>
            </p:extLst>
          </p:nvPr>
        </p:nvGraphicFramePr>
        <p:xfrm>
          <a:off x="1043608" y="2132856"/>
          <a:ext cx="7056784" cy="144016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440161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소개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98634"/>
              </p:ext>
            </p:extLst>
          </p:nvPr>
        </p:nvGraphicFramePr>
        <p:xfrm>
          <a:off x="1043608" y="4509120"/>
          <a:ext cx="7056784" cy="1800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056784"/>
              </a:tblGrid>
              <a:tr h="180020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2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회전 미고려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)]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회전 고려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</a:rPr>
                        <a:t>)]</a:t>
                      </a:r>
                      <a:endParaRPr lang="ko-KR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900764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454897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009029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3162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900764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454897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009029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63162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563888" y="227687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63888" y="283104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900764" y="2271006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454897" y="2271006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09029" y="2271006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000154" y="2828278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897346" y="2828278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448750" y="2828278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853092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407225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961357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515490" y="227286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853092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407225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961357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515490" y="2827035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516216" y="227687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516216" y="2831042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853092" y="282797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407225" y="282797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961357" y="2827972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952482" y="2264297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849674" y="2264297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401078" y="2264297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853092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407225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61357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515490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853092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407225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961357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515490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516216" y="4653136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516216" y="5207306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53092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407225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961357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952482" y="520454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849674" y="520454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401078" y="5204542"/>
            <a:ext cx="554133" cy="554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900764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454897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009029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563162" y="464912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900764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2454897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009029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563162" y="5203299"/>
            <a:ext cx="554133" cy="5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3888" y="4653136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563888" y="5207306"/>
            <a:ext cx="554133" cy="554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1900764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454897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009029" y="4647270"/>
            <a:ext cx="554133" cy="554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017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설계</a:t>
            </a:r>
            <a:r>
              <a:rPr lang="en-US" altLang="ko-KR" dirty="0" smtClean="0">
                <a:latin typeface="+mj-ea"/>
              </a:rPr>
              <a:t>(1)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–</a:t>
            </a:r>
            <a:r>
              <a:rPr lang="ko-KR" altLang="en-US" dirty="0" smtClean="0">
                <a:latin typeface="+mj-ea"/>
              </a:rPr>
              <a:t> 기본 구현 및 추가 구현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기본 구현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입력으로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R, C, N(1 &lt;= R,C &lt;= 100,1&lt;=  N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&lt;=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9)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이 주어진다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N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개의 박스 정보 </a:t>
            </a:r>
            <a:r>
              <a:rPr lang="en-US" altLang="ko-KR" sz="2100" dirty="0" err="1" smtClean="0">
                <a:latin typeface="나눔고딕"/>
                <a:ea typeface="나눔고딕"/>
                <a:cs typeface="나눔고딕"/>
              </a:rPr>
              <a:t>r</a:t>
            </a:r>
            <a:r>
              <a:rPr lang="en-US" altLang="ko-KR" sz="2100" baseline="-250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, c</a:t>
            </a:r>
            <a:r>
              <a:rPr lang="en-US" altLang="ko-KR" sz="2100" baseline="-25000" dirty="0" smtClean="0">
                <a:latin typeface="나눔고딕"/>
                <a:ea typeface="나눔고딕"/>
                <a:cs typeface="나눔고딕"/>
              </a:rPr>
              <a:t>i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가 주어진다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 (1 &lt;= </a:t>
            </a:r>
            <a:r>
              <a:rPr lang="en-US" altLang="ko-KR" sz="21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 &lt;= N, 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이 때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1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는 박스의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id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이다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.)</a:t>
            </a: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방의 크기와 박스의 크기를 이용하여 효율적으로 최대한 많은 박스를배치하는 방법을 자유롭게 생각하고 구현한다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배치한 박스의 수를 출력하고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배치한 방의 정보를 출력한다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b="1" dirty="0" smtClean="0">
                <a:latin typeface="나눔고딕"/>
                <a:ea typeface="나눔고딕"/>
                <a:cs typeface="나눔고딕"/>
              </a:rPr>
              <a:t>여러 테스트 케이스의 결과값</a:t>
            </a:r>
            <a:r>
              <a:rPr lang="en-US" altLang="ko-KR" sz="21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b="1" dirty="0" smtClean="0">
                <a:latin typeface="나눔고딕"/>
                <a:ea typeface="나눔고딕"/>
                <a:cs typeface="나눔고딕"/>
              </a:rPr>
              <a:t>배치한 박스의 수</a:t>
            </a:r>
            <a:r>
              <a:rPr lang="en-US" altLang="ko-KR" sz="2100" b="1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100" b="1" dirty="0" smtClean="0">
                <a:latin typeface="나눔고딕"/>
                <a:ea typeface="나눔고딕"/>
                <a:cs typeface="나눔고딕"/>
              </a:rPr>
              <a:t>을 평균내어 많은 박스를 배치한 학생부터 차례로 소스 코드의 점수를 </a:t>
            </a:r>
            <a:r>
              <a:rPr lang="ko-KR" altLang="en-US" sz="2100" b="1" dirty="0" smtClean="0">
                <a:latin typeface="나눔고딕"/>
                <a:ea typeface="나눔고딕"/>
                <a:cs typeface="나눔고딕"/>
              </a:rPr>
              <a:t>부여한다</a:t>
            </a:r>
            <a:r>
              <a:rPr lang="en-US" altLang="ko-KR" sz="2100" b="1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100" b="1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100" b="1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추가 구현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주어진 박스를 조합하여 방의 모든 칸을 채울 수 있는지 없는지를 판단하는 기능을 추가한다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모든 칸을 채울 수 있으면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YES,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없으면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NO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YES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인 경우 배치한 박스 정보를 출력한다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181222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설계</a:t>
            </a:r>
            <a:r>
              <a:rPr lang="en-US" altLang="ko-KR" dirty="0" smtClean="0">
                <a:latin typeface="+mj-ea"/>
              </a:rPr>
              <a:t>(2)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–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입출력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기본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구현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의 입력과 출력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입력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첫째 줄에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R, C, N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 주어지고 두번째 줄부터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N+1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번째 줄까지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r</a:t>
            </a:r>
            <a:r>
              <a:rPr lang="en-US" altLang="ko-KR" sz="2000" baseline="-250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 c</a:t>
            </a:r>
            <a:r>
              <a:rPr lang="en-US" altLang="ko-KR" sz="2000" baseline="-25000" dirty="0" smtClean="0">
                <a:latin typeface="나눔고딕"/>
                <a:ea typeface="나눔고딕"/>
                <a:cs typeface="나눔고딕"/>
              </a:rPr>
              <a:t>i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가 주어진다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이 때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i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는 박스의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id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출력</a:t>
            </a:r>
            <a:endParaRPr lang="en-US" altLang="ko-KR" sz="2100" dirty="0" smtClean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첫째 줄에 배치한 박스의 수를 출력하고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두번째 줄부터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N+1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번째 줄까지 방의 정보를 출력한다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배치하지 않은 곳은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0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으로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배치한 곳은 박스의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id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9497"/>
              </p:ext>
            </p:extLst>
          </p:nvPr>
        </p:nvGraphicFramePr>
        <p:xfrm>
          <a:off x="971600" y="4293096"/>
          <a:ext cx="7416824" cy="19442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입력 예제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기본 구현만 한 경우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출력 예제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기본 구현만 한 경우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2223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21360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24996</TotalTime>
  <Pages>3</Pages>
  <Words>1555</Words>
  <Application>Microsoft Macintosh PowerPoint</Application>
  <PresentationFormat>On-screen Show (4:3)</PresentationFormat>
  <Paragraphs>417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1_기본 디자인</vt:lpstr>
      <vt:lpstr>PowerPoint Presentation</vt:lpstr>
      <vt:lpstr>Outline</vt:lpstr>
      <vt:lpstr>문제 정의 – 설계 목표 및 제한 조건</vt:lpstr>
      <vt:lpstr>문제 소개</vt:lpstr>
      <vt:lpstr>문제 소개</vt:lpstr>
      <vt:lpstr>문제 소개</vt:lpstr>
      <vt:lpstr>문제 소개</vt:lpstr>
      <vt:lpstr>문제 설계(1) – 기본 구현 및 추가 구현</vt:lpstr>
      <vt:lpstr>문제 설계(2) – 입출력</vt:lpstr>
      <vt:lpstr>문제 설계(2) – 입출력</vt:lpstr>
      <vt:lpstr>문제 설계(2) – 프로그램 흐름도</vt:lpstr>
      <vt:lpstr>문제 설계(3) – Step 1</vt:lpstr>
      <vt:lpstr>문제 설계(4) – Step 2</vt:lpstr>
      <vt:lpstr>문제 설계(5) – Step 3</vt:lpstr>
      <vt:lpstr>문제 설계(6) – Step 4</vt:lpstr>
      <vt:lpstr>실행 화면(1)</vt:lpstr>
      <vt:lpstr>실행 화면(2)</vt:lpstr>
      <vt:lpstr>실행 화면(3)</vt:lpstr>
      <vt:lpstr>실행 화면(4)</vt:lpstr>
      <vt:lpstr>평가 기준 및 제출 마감(1)</vt:lpstr>
      <vt:lpstr>평가 기준 및 제출 마감(2)</vt:lpstr>
      <vt:lpstr>Appendix A – tar.gz</vt:lpstr>
      <vt:lpstr>Appendix B - Makefile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상근 김</cp:lastModifiedBy>
  <cp:revision>2508</cp:revision>
  <cp:lastPrinted>2013-10-10T10:30:18Z</cp:lastPrinted>
  <dcterms:created xsi:type="dcterms:W3CDTF">1996-06-27T04:55:18Z</dcterms:created>
  <dcterms:modified xsi:type="dcterms:W3CDTF">2015-10-23T05:46:56Z</dcterms:modified>
</cp:coreProperties>
</file>