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53685;&#54633;%20&#47928;&#49436;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ph\DPH_&#49688;&#49884;\&#49436;&#44053;&#45824;%20&#48156;&#54364;&#51088;&#47308;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ph\DPH_&#49688;&#49884;\&#49436;&#44053;&#45824;%20&#48156;&#54364;&#51088;&#47308;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ph\DPH_&#49688;&#49884;\&#49436;&#44053;&#45824;%20&#48156;&#54364;&#51088;&#47308;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ph\DPH_&#49688;&#49884;\&#49436;&#44053;&#45824;%20&#48156;&#54364;&#51088;&#47308;.xlsx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2"/>
          <c:order val="1"/>
          <c:tx>
            <c:strRef>
              <c:f>Sheet1!$A$3</c:f>
              <c:strCache>
                <c:ptCount val="1"/>
                <c:pt idx="0">
                  <c:v>size of int. economy (bil. KRW)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accent1"/>
              </a:solidFill>
            </a:ln>
          </c:spPr>
          <c:dLbls>
            <c:dLbl>
              <c:idx val="3"/>
              <c:layout>
                <c:manualLayout>
                  <c:x val="0"/>
                  <c:y val="0.10124901213419395"/>
                </c:manualLayout>
              </c:layout>
              <c:showVal val="1"/>
            </c:dLbl>
            <c:dLbl>
              <c:idx val="4"/>
              <c:layout>
                <c:manualLayout>
                  <c:x val="0"/>
                  <c:y val="0.124111692293528"/>
                </c:manualLayout>
              </c:layout>
              <c:showVal val="1"/>
            </c:dLbl>
            <c:showVal val="1"/>
          </c:dLbls>
          <c:cat>
            <c:numRef>
              <c:f>Sheet1!$B$1:$G$1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Sheet1!$B$3:$G$3</c:f>
              <c:numCache>
                <c:formatCode>_(* #,##0_);_(* \(#,##0\);_(* "-"_);_(@_)</c:formatCode>
                <c:ptCount val="6"/>
                <c:pt idx="0">
                  <c:v>53343</c:v>
                </c:pt>
                <c:pt idx="1">
                  <c:v>56810</c:v>
                </c:pt>
                <c:pt idx="2">
                  <c:v>62010</c:v>
                </c:pt>
                <c:pt idx="3">
                  <c:v>70298</c:v>
                </c:pt>
                <c:pt idx="4">
                  <c:v>73205</c:v>
                </c:pt>
                <c:pt idx="5">
                  <c:v>77148</c:v>
                </c:pt>
              </c:numCache>
            </c:numRef>
          </c:val>
        </c:ser>
        <c:gapWidth val="75"/>
        <c:axId val="196121728"/>
        <c:axId val="196123264"/>
      </c:barChart>
      <c:lineChart>
        <c:grouping val="standard"/>
        <c:ser>
          <c:idx val="1"/>
          <c:order val="0"/>
          <c:tx>
            <c:strRef>
              <c:f>Sheet1!$A$2</c:f>
              <c:strCache>
                <c:ptCount val="1"/>
                <c:pt idx="0">
                  <c:v>GDP share (%)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1.0136166224187101E-2"/>
                  <c:y val="5.5523651815525765E-2"/>
                </c:manualLayout>
              </c:layout>
              <c:showVal val="1"/>
            </c:dLbl>
            <c:dLbl>
              <c:idx val="1"/>
              <c:layout>
                <c:manualLayout>
                  <c:x val="-2.2299565693211617E-2"/>
                  <c:y val="5.2257554649906529E-2"/>
                </c:manualLayout>
              </c:layout>
              <c:showVal val="1"/>
            </c:dLbl>
            <c:dLbl>
              <c:idx val="3"/>
              <c:layout>
                <c:manualLayout>
                  <c:x val="-4.4599131386423262E-2"/>
                  <c:y val="-4.8991457484287397E-2"/>
                </c:manualLayout>
              </c:layout>
              <c:showVal val="1"/>
            </c:dLbl>
            <c:dLbl>
              <c:idx val="4"/>
              <c:layout>
                <c:manualLayout>
                  <c:x val="-4.4599131386423262E-2"/>
                  <c:y val="-3.9193165987429952E-2"/>
                </c:manualLayout>
              </c:layout>
              <c:showVal val="1"/>
            </c:dLbl>
            <c:showVal val="1"/>
          </c:dLbls>
          <c:cat>
            <c:numRef>
              <c:f>Sheet1!$B$1:$G$1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Sheet1!$B$2:$G$2</c:f>
              <c:numCache>
                <c:formatCode>0.00%</c:formatCode>
                <c:ptCount val="6"/>
                <c:pt idx="0">
                  <c:v>6.1600000000000016E-2</c:v>
                </c:pt>
                <c:pt idx="1">
                  <c:v>6.2500000000000014E-2</c:v>
                </c:pt>
                <c:pt idx="2">
                  <c:v>6.3600000000000004E-2</c:v>
                </c:pt>
                <c:pt idx="3">
                  <c:v>6.8500000000000019E-2</c:v>
                </c:pt>
                <c:pt idx="4">
                  <c:v>6.8700000000000039E-2</c:v>
                </c:pt>
                <c:pt idx="5">
                  <c:v>6.5900000000000014E-2</c:v>
                </c:pt>
              </c:numCache>
            </c:numRef>
          </c:val>
        </c:ser>
        <c:marker val="1"/>
        <c:axId val="196173184"/>
        <c:axId val="196170496"/>
      </c:lineChart>
      <c:catAx>
        <c:axId val="196121728"/>
        <c:scaling>
          <c:orientation val="minMax"/>
        </c:scaling>
        <c:axPos val="b"/>
        <c:numFmt formatCode="General" sourceLinked="1"/>
        <c:majorTickMark val="none"/>
        <c:tickLblPos val="nextTo"/>
        <c:crossAx val="196123264"/>
        <c:crosses val="autoZero"/>
        <c:auto val="1"/>
        <c:lblAlgn val="ctr"/>
        <c:lblOffset val="100"/>
      </c:catAx>
      <c:valAx>
        <c:axId val="196123264"/>
        <c:scaling>
          <c:orientation val="minMax"/>
        </c:scaling>
        <c:axPos val="l"/>
        <c:majorGridlines/>
        <c:numFmt formatCode="_(* #,##0_);_(* \(#,##0\);_(* &quot;-&quot;_);_(@_)" sourceLinked="1"/>
        <c:majorTickMark val="none"/>
        <c:tickLblPos val="nextTo"/>
        <c:spPr>
          <a:ln w="9525">
            <a:noFill/>
          </a:ln>
        </c:spPr>
        <c:crossAx val="196121728"/>
        <c:crosses val="autoZero"/>
        <c:crossBetween val="between"/>
      </c:valAx>
      <c:valAx>
        <c:axId val="196170496"/>
        <c:scaling>
          <c:orientation val="minMax"/>
        </c:scaling>
        <c:axPos val="r"/>
        <c:numFmt formatCode="0.00%" sourceLinked="1"/>
        <c:tickLblPos val="nextTo"/>
        <c:crossAx val="196173184"/>
        <c:crosses val="max"/>
        <c:crossBetween val="between"/>
      </c:valAx>
      <c:catAx>
        <c:axId val="196173184"/>
        <c:scaling>
          <c:orientation val="minMax"/>
        </c:scaling>
        <c:delete val="1"/>
        <c:axPos val="b"/>
        <c:numFmt formatCode="General" sourceLinked="1"/>
        <c:tickLblPos val="none"/>
        <c:crossAx val="196170496"/>
        <c:crosses val="autoZero"/>
        <c:auto val="1"/>
        <c:lblAlgn val="ctr"/>
        <c:lblOffset val="100"/>
      </c:catAx>
    </c:plotArea>
    <c:legend>
      <c:legendPos val="b"/>
      <c:layout/>
    </c:legend>
    <c:plotVisOnly val="1"/>
    <c:dispBlanksAs val="gap"/>
  </c:chart>
  <c:txPr>
    <a:bodyPr/>
    <a:lstStyle/>
    <a:p>
      <a:pPr>
        <a:defRPr sz="1100"/>
      </a:pPr>
      <a:endParaRPr lang="ko-KR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6.7016736702457919E-2"/>
          <c:y val="5.2257568089142406E-2"/>
          <c:w val="0.7594352261513434"/>
          <c:h val="0.88733067724985304"/>
        </c:manualLayout>
      </c:layout>
      <c:barChart>
        <c:barDir val="col"/>
        <c:grouping val="percentStacked"/>
        <c:ser>
          <c:idx val="1"/>
          <c:order val="0"/>
          <c:tx>
            <c:strRef>
              <c:f>Sheet1!$A$14</c:f>
              <c:strCache>
                <c:ptCount val="1"/>
                <c:pt idx="0">
                  <c:v>web-service</c:v>
                </c:pt>
              </c:strCache>
            </c:strRef>
          </c:tx>
          <c:spPr>
            <a:solidFill>
              <a:srgbClr val="FFFF00"/>
            </a:solidFill>
          </c:spPr>
          <c:dLbls>
            <c:showVal val="1"/>
          </c:dLbls>
          <c:cat>
            <c:numRef>
              <c:f>Sheet1!$B$13:$G$13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Sheet1!$B$14:$G$14</c:f>
              <c:numCache>
                <c:formatCode>0.0%</c:formatCode>
                <c:ptCount val="6"/>
                <c:pt idx="0">
                  <c:v>0.2880000000000002</c:v>
                </c:pt>
                <c:pt idx="1">
                  <c:v>0.32600000000000023</c:v>
                </c:pt>
                <c:pt idx="2">
                  <c:v>0.34300000000000008</c:v>
                </c:pt>
                <c:pt idx="3">
                  <c:v>0.34400000000000008</c:v>
                </c:pt>
                <c:pt idx="4">
                  <c:v>0.37500000000000022</c:v>
                </c:pt>
                <c:pt idx="5">
                  <c:v>0.42400000000000021</c:v>
                </c:pt>
              </c:numCache>
            </c:numRef>
          </c:val>
        </c:ser>
        <c:ser>
          <c:idx val="2"/>
          <c:order val="1"/>
          <c:tx>
            <c:strRef>
              <c:f>Sheet1!$A$15</c:f>
              <c:strCache>
                <c:ptCount val="1"/>
                <c:pt idx="0">
                  <c:v>SW/SI</c:v>
                </c:pt>
              </c:strCache>
            </c:strRef>
          </c:tx>
          <c:spPr>
            <a:solidFill>
              <a:srgbClr val="92D050"/>
            </a:solidFill>
          </c:spPr>
          <c:dLbls>
            <c:showVal val="1"/>
          </c:dLbls>
          <c:cat>
            <c:numRef>
              <c:f>Sheet1!$B$13:$G$13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Sheet1!$B$15:$G$15</c:f>
              <c:numCache>
                <c:formatCode>0.0%</c:formatCode>
                <c:ptCount val="6"/>
                <c:pt idx="0">
                  <c:v>0.19800000000000001</c:v>
                </c:pt>
                <c:pt idx="1">
                  <c:v>0.19600000000000001</c:v>
                </c:pt>
                <c:pt idx="2">
                  <c:v>0.191</c:v>
                </c:pt>
                <c:pt idx="3">
                  <c:v>0.1760000000000001</c:v>
                </c:pt>
                <c:pt idx="4">
                  <c:v>0.1790000000000001</c:v>
                </c:pt>
                <c:pt idx="5">
                  <c:v>0.17400000000000004</c:v>
                </c:pt>
              </c:numCache>
            </c:numRef>
          </c:val>
        </c:ser>
        <c:ser>
          <c:idx val="3"/>
          <c:order val="2"/>
          <c:tx>
            <c:strRef>
              <c:f>Sheet1!$A$16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E7BA7D"/>
            </a:solidFill>
          </c:spPr>
          <c:dLbls>
            <c:showVal val="1"/>
          </c:dLbls>
          <c:cat>
            <c:numRef>
              <c:f>Sheet1!$B$13:$G$13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Sheet1!$B$16:$G$16</c:f>
              <c:numCache>
                <c:formatCode>0.0%</c:formatCode>
                <c:ptCount val="6"/>
                <c:pt idx="0">
                  <c:v>0.23300000000000001</c:v>
                </c:pt>
                <c:pt idx="1">
                  <c:v>0.23100000000000001</c:v>
                </c:pt>
                <c:pt idx="2">
                  <c:v>0.221</c:v>
                </c:pt>
                <c:pt idx="3">
                  <c:v>0.2070000000000001</c:v>
                </c:pt>
                <c:pt idx="4">
                  <c:v>0.18800000000000011</c:v>
                </c:pt>
                <c:pt idx="5">
                  <c:v>0.17200000000000001</c:v>
                </c:pt>
              </c:numCache>
            </c:numRef>
          </c:val>
        </c:ser>
        <c:ser>
          <c:idx val="4"/>
          <c:order val="3"/>
          <c:tx>
            <c:strRef>
              <c:f>Sheet1!$A$17</c:f>
              <c:strCache>
                <c:ptCount val="1"/>
                <c:pt idx="0">
                  <c:v>HW</c:v>
                </c:pt>
              </c:strCache>
            </c:strRef>
          </c:tx>
          <c:spPr>
            <a:solidFill>
              <a:schemeClr val="accent1">
                <a:lumMod val="90000"/>
              </a:schemeClr>
            </a:solidFill>
          </c:spPr>
          <c:dLbls>
            <c:showVal val="1"/>
          </c:dLbls>
          <c:cat>
            <c:numRef>
              <c:f>Sheet1!$B$13:$G$13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Sheet1!$B$17:$G$17</c:f>
              <c:numCache>
                <c:formatCode>0.0%</c:formatCode>
                <c:ptCount val="6"/>
                <c:pt idx="0">
                  <c:v>0.28200000000000008</c:v>
                </c:pt>
                <c:pt idx="1">
                  <c:v>0.24800000000000011</c:v>
                </c:pt>
                <c:pt idx="2">
                  <c:v>0.24600000000000011</c:v>
                </c:pt>
                <c:pt idx="3">
                  <c:v>0.27200000000000002</c:v>
                </c:pt>
                <c:pt idx="4">
                  <c:v>0.25900000000000001</c:v>
                </c:pt>
                <c:pt idx="5">
                  <c:v>0.23</c:v>
                </c:pt>
              </c:numCache>
            </c:numRef>
          </c:val>
        </c:ser>
        <c:overlap val="100"/>
        <c:axId val="77488896"/>
        <c:axId val="77490432"/>
      </c:barChart>
      <c:catAx>
        <c:axId val="77488896"/>
        <c:scaling>
          <c:orientation val="minMax"/>
        </c:scaling>
        <c:axPos val="b"/>
        <c:numFmt formatCode="General" sourceLinked="1"/>
        <c:tickLblPos val="nextTo"/>
        <c:crossAx val="77490432"/>
        <c:crosses val="autoZero"/>
        <c:auto val="1"/>
        <c:lblAlgn val="ctr"/>
        <c:lblOffset val="100"/>
      </c:catAx>
      <c:valAx>
        <c:axId val="77490432"/>
        <c:scaling>
          <c:orientation val="minMax"/>
        </c:scaling>
        <c:axPos val="l"/>
        <c:majorGridlines/>
        <c:numFmt formatCode="0%" sourceLinked="1"/>
        <c:tickLblPos val="nextTo"/>
        <c:crossAx val="77488896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100"/>
      </a:pPr>
      <a:endParaRPr lang="ko-KR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9.20439632545932E-2"/>
          <c:y val="5.6030183727034097E-2"/>
          <c:w val="0.75408389403742104"/>
          <c:h val="0.83261956838728501"/>
        </c:manualLayout>
      </c:layout>
      <c:barChart>
        <c:barDir val="col"/>
        <c:grouping val="percentStacked"/>
        <c:ser>
          <c:idx val="1"/>
          <c:order val="0"/>
          <c:tx>
            <c:strRef>
              <c:f>Sheet1!$A$6</c:f>
              <c:strCache>
                <c:ptCount val="1"/>
                <c:pt idx="0">
                  <c:v>NX</c:v>
                </c:pt>
              </c:strCache>
            </c:strRef>
          </c:tx>
          <c:spPr>
            <a:solidFill>
              <a:srgbClr val="92D050"/>
            </a:solidFill>
          </c:spPr>
          <c:dLbls>
            <c:showVal val="1"/>
          </c:dLbls>
          <c:cat>
            <c:numRef>
              <c:f>Sheet1!$B$5:$G$5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Sheet1!$B$6:$G$6</c:f>
              <c:numCache>
                <c:formatCode>0.0%</c:formatCode>
                <c:ptCount val="6"/>
                <c:pt idx="0">
                  <c:v>0.15600000000000011</c:v>
                </c:pt>
                <c:pt idx="1">
                  <c:v>0.129</c:v>
                </c:pt>
                <c:pt idx="2">
                  <c:v>0.13700000000000001</c:v>
                </c:pt>
                <c:pt idx="3">
                  <c:v>0.16400000000000001</c:v>
                </c:pt>
                <c:pt idx="4">
                  <c:v>0.16600000000000001</c:v>
                </c:pt>
                <c:pt idx="5">
                  <c:v>0.10300000000000002</c:v>
                </c:pt>
              </c:numCache>
            </c:numRef>
          </c:val>
        </c:ser>
        <c:ser>
          <c:idx val="2"/>
          <c:order val="1"/>
          <c:tx>
            <c:strRef>
              <c:f>Sheet1!$A$7</c:f>
              <c:strCache>
                <c:ptCount val="1"/>
                <c:pt idx="0">
                  <c:v>GI</c:v>
                </c:pt>
              </c:strCache>
            </c:strRef>
          </c:tx>
          <c:spPr>
            <a:solidFill>
              <a:srgbClr val="C0C0C0"/>
            </a:solidFill>
          </c:spPr>
          <c:dLbls>
            <c:showVal val="1"/>
          </c:dLbls>
          <c:cat>
            <c:numRef>
              <c:f>Sheet1!$B$5:$G$5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Sheet1!$B$7:$G$7</c:f>
              <c:numCache>
                <c:formatCode>0.0%</c:formatCode>
                <c:ptCount val="6"/>
                <c:pt idx="0">
                  <c:v>7.0000000000000036E-3</c:v>
                </c:pt>
                <c:pt idx="1">
                  <c:v>8.0000000000000088E-3</c:v>
                </c:pt>
                <c:pt idx="2">
                  <c:v>9.0000000000000028E-3</c:v>
                </c:pt>
                <c:pt idx="3">
                  <c:v>1.0000000000000005E-2</c:v>
                </c:pt>
                <c:pt idx="4">
                  <c:v>1.1000000000000008E-2</c:v>
                </c:pt>
                <c:pt idx="5">
                  <c:v>1.1000000000000008E-2</c:v>
                </c:pt>
              </c:numCache>
            </c:numRef>
          </c:val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Inv</c:v>
                </c:pt>
              </c:strCache>
            </c:strRef>
          </c:tx>
          <c:spPr>
            <a:solidFill>
              <a:srgbClr val="E7BA7D"/>
            </a:solidFill>
          </c:spPr>
          <c:dLbls>
            <c:showVal val="1"/>
          </c:dLbls>
          <c:cat>
            <c:numRef>
              <c:f>Sheet1!$B$5:$G$5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Sheet1!$B$8:$G$8</c:f>
              <c:numCache>
                <c:formatCode>0.0%</c:formatCode>
                <c:ptCount val="6"/>
                <c:pt idx="0">
                  <c:v>0.38600000000000023</c:v>
                </c:pt>
                <c:pt idx="1">
                  <c:v>0.42700000000000021</c:v>
                </c:pt>
                <c:pt idx="2">
                  <c:v>0.4100000000000002</c:v>
                </c:pt>
                <c:pt idx="3">
                  <c:v>0.38200000000000023</c:v>
                </c:pt>
                <c:pt idx="4">
                  <c:v>0.36000000000000021</c:v>
                </c:pt>
                <c:pt idx="5">
                  <c:v>0.3490000000000002</c:v>
                </c:pt>
              </c:numCache>
            </c:numRef>
          </c:val>
        </c:ser>
        <c:ser>
          <c:idx val="4"/>
          <c:order val="3"/>
          <c:tx>
            <c:strRef>
              <c:f>Sheet1!$A$9</c:f>
              <c:strCache>
                <c:ptCount val="1"/>
                <c:pt idx="0">
                  <c:v>Cons</c:v>
                </c:pt>
              </c:strCache>
            </c:strRef>
          </c:tx>
          <c:spPr>
            <a:solidFill>
              <a:schemeClr val="accent1">
                <a:lumMod val="90000"/>
              </a:schemeClr>
            </a:solidFill>
          </c:spPr>
          <c:dLbls>
            <c:showVal val="1"/>
          </c:dLbls>
          <c:cat>
            <c:numRef>
              <c:f>Sheet1!$B$5:$G$5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Sheet1!$B$9:$G$9</c:f>
              <c:numCache>
                <c:formatCode>0.0%</c:formatCode>
                <c:ptCount val="6"/>
                <c:pt idx="0">
                  <c:v>0.45100000000000001</c:v>
                </c:pt>
                <c:pt idx="1">
                  <c:v>0.43500000000000022</c:v>
                </c:pt>
                <c:pt idx="2">
                  <c:v>0.443</c:v>
                </c:pt>
                <c:pt idx="3">
                  <c:v>0.44400000000000001</c:v>
                </c:pt>
                <c:pt idx="4">
                  <c:v>0.46200000000000002</c:v>
                </c:pt>
                <c:pt idx="5">
                  <c:v>0.53700000000000003</c:v>
                </c:pt>
              </c:numCache>
            </c:numRef>
          </c:val>
        </c:ser>
        <c:overlap val="100"/>
        <c:axId val="115603712"/>
        <c:axId val="115675136"/>
      </c:barChart>
      <c:catAx>
        <c:axId val="115603712"/>
        <c:scaling>
          <c:orientation val="minMax"/>
        </c:scaling>
        <c:axPos val="b"/>
        <c:numFmt formatCode="General" sourceLinked="1"/>
        <c:tickLblPos val="nextTo"/>
        <c:crossAx val="115675136"/>
        <c:crosses val="autoZero"/>
        <c:auto val="1"/>
        <c:lblAlgn val="ctr"/>
        <c:lblOffset val="100"/>
      </c:catAx>
      <c:valAx>
        <c:axId val="115675136"/>
        <c:scaling>
          <c:orientation val="minMax"/>
        </c:scaling>
        <c:axPos val="l"/>
        <c:majorGridlines/>
        <c:numFmt formatCode="0%" sourceLinked="1"/>
        <c:tickLblPos val="nextTo"/>
        <c:crossAx val="115603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526233690799858"/>
          <c:y val="0.31588790329339644"/>
          <c:w val="0.12312630674966306"/>
          <c:h val="0.2970576368707572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1100"/>
      </a:pPr>
      <a:endParaRPr lang="ko-KR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1621354000014106"/>
          <c:y val="3.5764131366356089E-2"/>
          <c:w val="0.81243601459144499"/>
          <c:h val="0.82013173588730359"/>
        </c:manualLayout>
      </c:layout>
      <c:barChart>
        <c:barDir val="col"/>
        <c:grouping val="clustered"/>
        <c:ser>
          <c:idx val="2"/>
          <c:order val="1"/>
          <c:tx>
            <c:strRef>
              <c:f>Sheet1!$A$22</c:f>
              <c:strCache>
                <c:ptCount val="1"/>
                <c:pt idx="0">
                  <c:v>employment (person)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FFFF00"/>
              </a:solidFill>
            </a:ln>
          </c:spPr>
          <c:dLbls>
            <c:showVal val="1"/>
          </c:dLbls>
          <c:cat>
            <c:numRef>
              <c:f>Sheet1!$B$20:$G$20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Sheet1!$B$22:$G$22</c:f>
              <c:numCache>
                <c:formatCode>_(* #,##0_);_(* \(#,##0\);_(* "-"_);_(@_)</c:formatCode>
                <c:ptCount val="6"/>
                <c:pt idx="0">
                  <c:v>393802</c:v>
                </c:pt>
                <c:pt idx="1">
                  <c:v>386925</c:v>
                </c:pt>
                <c:pt idx="2">
                  <c:v>416756</c:v>
                </c:pt>
                <c:pt idx="3">
                  <c:v>421364</c:v>
                </c:pt>
                <c:pt idx="4">
                  <c:v>440633</c:v>
                </c:pt>
                <c:pt idx="5">
                  <c:v>465503</c:v>
                </c:pt>
              </c:numCache>
            </c:numRef>
          </c:val>
        </c:ser>
        <c:axId val="115722496"/>
        <c:axId val="127803392"/>
      </c:barChart>
      <c:lineChart>
        <c:grouping val="standard"/>
        <c:ser>
          <c:idx val="1"/>
          <c:order val="0"/>
          <c:tx>
            <c:strRef>
              <c:f>Sheet1!$A$21</c:f>
              <c:strCache>
                <c:ptCount val="1"/>
                <c:pt idx="0">
                  <c:v>employment share (%)</c:v>
                </c:pt>
              </c:strCache>
            </c:strRef>
          </c:tx>
          <c:marker>
            <c:symbol val="none"/>
          </c:marker>
          <c:dLbls>
            <c:showVal val="1"/>
          </c:dLbls>
          <c:cat>
            <c:numRef>
              <c:f>Sheet1!$B$20:$G$20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Sheet1!$B$21:$G$21</c:f>
              <c:numCache>
                <c:formatCode>0.00%</c:formatCode>
                <c:ptCount val="6"/>
                <c:pt idx="0">
                  <c:v>3.1800000000000002E-2</c:v>
                </c:pt>
                <c:pt idx="1">
                  <c:v>3.0200000000000012E-2</c:v>
                </c:pt>
                <c:pt idx="2">
                  <c:v>3.1100000000000006E-2</c:v>
                </c:pt>
                <c:pt idx="3">
                  <c:v>3.0600000000000002E-2</c:v>
                </c:pt>
                <c:pt idx="4">
                  <c:v>3.1000000000000017E-2</c:v>
                </c:pt>
                <c:pt idx="5">
                  <c:v>3.1400000000000011E-2</c:v>
                </c:pt>
              </c:numCache>
            </c:numRef>
          </c:val>
        </c:ser>
        <c:marker val="1"/>
        <c:axId val="127806464"/>
        <c:axId val="127804928"/>
      </c:lineChart>
      <c:catAx>
        <c:axId val="115722496"/>
        <c:scaling>
          <c:orientation val="minMax"/>
        </c:scaling>
        <c:axPos val="b"/>
        <c:numFmt formatCode="General" sourceLinked="1"/>
        <c:tickLblPos val="nextTo"/>
        <c:crossAx val="127803392"/>
        <c:crosses val="autoZero"/>
        <c:auto val="1"/>
        <c:lblAlgn val="ctr"/>
        <c:lblOffset val="100"/>
      </c:catAx>
      <c:valAx>
        <c:axId val="127803392"/>
        <c:scaling>
          <c:orientation val="minMax"/>
        </c:scaling>
        <c:axPos val="l"/>
        <c:majorGridlines/>
        <c:numFmt formatCode="_(* #,##0_);_(* \(#,##0\);_(* &quot;-&quot;_);_(@_)" sourceLinked="1"/>
        <c:tickLblPos val="nextTo"/>
        <c:crossAx val="115722496"/>
        <c:crosses val="autoZero"/>
        <c:crossBetween val="between"/>
      </c:valAx>
      <c:valAx>
        <c:axId val="127804928"/>
        <c:scaling>
          <c:orientation val="minMax"/>
        </c:scaling>
        <c:axPos val="r"/>
        <c:numFmt formatCode="0.00%" sourceLinked="1"/>
        <c:tickLblPos val="nextTo"/>
        <c:crossAx val="127806464"/>
        <c:crosses val="max"/>
        <c:crossBetween val="between"/>
      </c:valAx>
      <c:catAx>
        <c:axId val="127806464"/>
        <c:scaling>
          <c:orientation val="minMax"/>
        </c:scaling>
        <c:delete val="1"/>
        <c:axPos val="b"/>
        <c:numFmt formatCode="General" sourceLinked="1"/>
        <c:tickLblPos val="none"/>
        <c:crossAx val="127804928"/>
        <c:crosses val="autoZero"/>
        <c:auto val="1"/>
        <c:lblAlgn val="ctr"/>
        <c:lblOffset val="100"/>
      </c:catAx>
    </c:plotArea>
    <c:legend>
      <c:legendPos val="b"/>
      <c:layout>
        <c:manualLayout>
          <c:xMode val="edge"/>
          <c:yMode val="edge"/>
          <c:x val="0.20790409734693718"/>
          <c:y val="0.9327470679586124"/>
          <c:w val="0.61519080297549489"/>
          <c:h val="6.7252932041387839E-2"/>
        </c:manualLayout>
      </c:layout>
    </c:legend>
    <c:plotVisOnly val="1"/>
    <c:dispBlanksAs val="gap"/>
  </c:chart>
  <c:txPr>
    <a:bodyPr/>
    <a:lstStyle/>
    <a:p>
      <a:pPr>
        <a:defRPr sz="1100"/>
      </a:pPr>
      <a:endParaRPr lang="ko-KR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percentStacked"/>
        <c:ser>
          <c:idx val="1"/>
          <c:order val="0"/>
          <c:tx>
            <c:strRef>
              <c:f>Sheet1!$A$26</c:f>
              <c:strCache>
                <c:ptCount val="1"/>
                <c:pt idx="0">
                  <c:v>activity</c:v>
                </c:pt>
              </c:strCache>
            </c:strRef>
          </c:tx>
          <c:spPr>
            <a:solidFill>
              <a:schemeClr val="accent1">
                <a:lumMod val="90000"/>
              </a:schemeClr>
            </a:solidFill>
          </c:spPr>
          <c:dLbls>
            <c:showVal val="1"/>
          </c:dLbls>
          <c:cat>
            <c:numRef>
              <c:f>Sheet1!$B$25:$G$25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Sheet1!$B$26:$G$26</c:f>
              <c:numCache>
                <c:formatCode>0.0%</c:formatCode>
                <c:ptCount val="6"/>
                <c:pt idx="0">
                  <c:v>0.19</c:v>
                </c:pt>
                <c:pt idx="1">
                  <c:v>0.21500000000000011</c:v>
                </c:pt>
                <c:pt idx="2">
                  <c:v>0.224</c:v>
                </c:pt>
                <c:pt idx="3">
                  <c:v>0.24900000000000011</c:v>
                </c:pt>
                <c:pt idx="4">
                  <c:v>0.27400000000000002</c:v>
                </c:pt>
                <c:pt idx="5">
                  <c:v>0.2890000000000002</c:v>
                </c:pt>
              </c:numCache>
            </c:numRef>
          </c:val>
        </c:ser>
        <c:ser>
          <c:idx val="2"/>
          <c:order val="1"/>
          <c:tx>
            <c:strRef>
              <c:f>Sheet1!$A$27</c:f>
              <c:strCache>
                <c:ptCount val="1"/>
                <c:pt idx="0">
                  <c:v>access</c:v>
                </c:pt>
              </c:strCache>
            </c:strRef>
          </c:tx>
          <c:spPr>
            <a:solidFill>
              <a:srgbClr val="FFFF00"/>
            </a:solidFill>
          </c:spPr>
          <c:dLbls>
            <c:showVal val="1"/>
          </c:dLbls>
          <c:cat>
            <c:numRef>
              <c:f>Sheet1!$B$25:$G$25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Sheet1!$B$27:$G$27</c:f>
              <c:numCache>
                <c:formatCode>0.0%</c:formatCode>
                <c:ptCount val="6"/>
                <c:pt idx="0">
                  <c:v>0.2920000000000002</c:v>
                </c:pt>
                <c:pt idx="1">
                  <c:v>0.29600000000000021</c:v>
                </c:pt>
                <c:pt idx="2">
                  <c:v>0.31700000000000023</c:v>
                </c:pt>
                <c:pt idx="3">
                  <c:v>0.2900000000000002</c:v>
                </c:pt>
                <c:pt idx="4">
                  <c:v>0.26200000000000001</c:v>
                </c:pt>
                <c:pt idx="5">
                  <c:v>0.25600000000000001</c:v>
                </c:pt>
              </c:numCache>
            </c:numRef>
          </c:val>
        </c:ser>
        <c:ser>
          <c:idx val="3"/>
          <c:order val="2"/>
          <c:tx>
            <c:strRef>
              <c:f>Sheet1!$A$28</c:f>
              <c:strCache>
                <c:ptCount val="1"/>
                <c:pt idx="0">
                  <c:v>device</c:v>
                </c:pt>
              </c:strCache>
            </c:strRef>
          </c:tx>
          <c:spPr>
            <a:solidFill>
              <a:srgbClr val="92D050"/>
            </a:solidFill>
          </c:spPr>
          <c:dLbls>
            <c:showVal val="1"/>
          </c:dLbls>
          <c:cat>
            <c:numRef>
              <c:f>Sheet1!$B$25:$G$25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Sheet1!$B$28:$G$28</c:f>
              <c:numCache>
                <c:formatCode>0.0%</c:formatCode>
                <c:ptCount val="6"/>
                <c:pt idx="0">
                  <c:v>0.51800000000000002</c:v>
                </c:pt>
                <c:pt idx="1">
                  <c:v>0.48700000000000021</c:v>
                </c:pt>
                <c:pt idx="2">
                  <c:v>0.45900000000000002</c:v>
                </c:pt>
                <c:pt idx="3">
                  <c:v>0.46100000000000002</c:v>
                </c:pt>
                <c:pt idx="4">
                  <c:v>0.46300000000000002</c:v>
                </c:pt>
                <c:pt idx="5">
                  <c:v>0.45500000000000002</c:v>
                </c:pt>
              </c:numCache>
            </c:numRef>
          </c:val>
        </c:ser>
        <c:overlap val="100"/>
        <c:axId val="127829504"/>
        <c:axId val="127831040"/>
      </c:barChart>
      <c:catAx>
        <c:axId val="127829504"/>
        <c:scaling>
          <c:orientation val="minMax"/>
        </c:scaling>
        <c:axPos val="b"/>
        <c:numFmt formatCode="General" sourceLinked="1"/>
        <c:tickLblPos val="nextTo"/>
        <c:crossAx val="127831040"/>
        <c:crosses val="autoZero"/>
        <c:auto val="1"/>
        <c:lblAlgn val="ctr"/>
        <c:lblOffset val="100"/>
      </c:catAx>
      <c:valAx>
        <c:axId val="127831040"/>
        <c:scaling>
          <c:orientation val="minMax"/>
        </c:scaling>
        <c:axPos val="l"/>
        <c:majorGridlines/>
        <c:numFmt formatCode="0%" sourceLinked="1"/>
        <c:tickLblPos val="nextTo"/>
        <c:crossAx val="12782950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100"/>
      </a:pPr>
      <a:endParaRPr lang="ko-KR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36EC-4158-4308-93A0-F45C6598D0B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457D7-C45D-41AA-8F2C-190E08C71F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8684900"/>
            <a:ext cx="2972548" cy="4576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37378" indent="-283607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34428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588199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41970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495741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49512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03283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57054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fld id="{0420E2B2-BF3A-5C46-9745-B2ADDF1B0F4E}" type="slidenum">
              <a:rPr lang="en-US" altLang="ko-KR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3852" y="8684900"/>
            <a:ext cx="2972548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 anchor="b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r" eaLnBrk="0" hangingPunct="0">
              <a:spcBef>
                <a:spcPct val="0"/>
              </a:spcBef>
            </a:pPr>
            <a:fld id="{DE0F3FCC-8021-464A-B89C-789BB6D7F5CE}" type="slidenum">
              <a:rPr lang="en-US" altLang="ko-KR" smtClean="0">
                <a:solidFill>
                  <a:srgbClr val="000000"/>
                </a:solidFill>
              </a:rPr>
              <a:pPr algn="r" eaLnBrk="0" hangingPunct="0">
                <a:spcBef>
                  <a:spcPct val="0"/>
                </a:spcBef>
              </a:pPr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>
              <a:latin typeface="맑은 고딕" charset="0"/>
              <a:ea typeface="굴림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207963"/>
            <a:ext cx="8434387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27500" cy="5222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3750" y="1125538"/>
            <a:ext cx="4127500" cy="5222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300788" y="6642100"/>
            <a:ext cx="792162" cy="144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/>
            </a:lvl1pPr>
          </a:lstStyle>
          <a:p>
            <a:pPr>
              <a:spcBef>
                <a:spcPct val="0"/>
              </a:spcBef>
            </a:pPr>
            <a:fld id="{23A9F70B-B9C4-B645-9B73-7BBA9623B7BB}" type="slidenum">
              <a:rPr kumimoji="1" lang="en-US" altLang="ko-KR" sz="1800" smtClean="0">
                <a:solidFill>
                  <a:srgbClr val="000000"/>
                </a:solidFill>
                <a:latin typeface="굴림" charset="0"/>
                <a:ea typeface="굴림" charset="0"/>
                <a:cs typeface="굴림" charset="0"/>
              </a:rPr>
              <a:pPr>
                <a:spcBef>
                  <a:spcPct val="0"/>
                </a:spcBef>
              </a:pPr>
              <a:t>‹#›</a:t>
            </a:fld>
            <a:r>
              <a:rPr kumimoji="1" lang="en-US" altLang="ko-KR" sz="1800" smtClean="0">
                <a:solidFill>
                  <a:srgbClr val="000000"/>
                </a:solidFill>
                <a:latin typeface="굴림" charset="0"/>
                <a:ea typeface="굴림" charset="0"/>
                <a:cs typeface="굴림" charset="0"/>
              </a:rPr>
              <a:t>  l</a:t>
            </a:r>
          </a:p>
        </p:txBody>
      </p:sp>
    </p:spTree>
    <p:extLst>
      <p:ext uri="{BB962C8B-B14F-4D97-AF65-F5344CB8AC3E}">
        <p14:creationId xmlns="" xmlns:p14="http://schemas.microsoft.com/office/powerpoint/2010/main" val="33643923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207963"/>
            <a:ext cx="8434387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27500" cy="5222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03750" y="1125538"/>
            <a:ext cx="4127500" cy="25352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03750" y="3813175"/>
            <a:ext cx="4127500" cy="25352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300788" y="6642100"/>
            <a:ext cx="792162" cy="144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/>
            </a:lvl1pPr>
          </a:lstStyle>
          <a:p>
            <a:pPr>
              <a:spcBef>
                <a:spcPct val="0"/>
              </a:spcBef>
            </a:pPr>
            <a:fld id="{325A5A39-6102-EA45-B468-136499B15773}" type="slidenum">
              <a:rPr kumimoji="1" lang="en-US" altLang="ko-KR" sz="1800" smtClean="0">
                <a:solidFill>
                  <a:srgbClr val="000000"/>
                </a:solidFill>
                <a:latin typeface="굴림" charset="0"/>
                <a:ea typeface="굴림" charset="0"/>
                <a:cs typeface="굴림" charset="0"/>
              </a:rPr>
              <a:pPr>
                <a:spcBef>
                  <a:spcPct val="0"/>
                </a:spcBef>
              </a:pPr>
              <a:t>‹#›</a:t>
            </a:fld>
            <a:r>
              <a:rPr kumimoji="1" lang="en-US" altLang="ko-KR" sz="1800" smtClean="0">
                <a:solidFill>
                  <a:srgbClr val="000000"/>
                </a:solidFill>
                <a:latin typeface="굴림" charset="0"/>
                <a:ea typeface="굴림" charset="0"/>
                <a:cs typeface="굴림" charset="0"/>
              </a:rPr>
              <a:t>  l</a:t>
            </a:r>
          </a:p>
        </p:txBody>
      </p:sp>
    </p:spTree>
    <p:extLst>
      <p:ext uri="{BB962C8B-B14F-4D97-AF65-F5344CB8AC3E}">
        <p14:creationId xmlns="" xmlns:p14="http://schemas.microsoft.com/office/powerpoint/2010/main" val="36465694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2F12-EF98-4FD4-B7CC-D51587BD2A6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0B17-5583-462F-B98A-67701443F0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eaLnBrk="0" hangingPunct="0"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201613" y="188913"/>
            <a:ext cx="8740775" cy="3816350"/>
          </a:xfrm>
          <a:prstGeom prst="rect">
            <a:avLst/>
          </a:prstGeom>
          <a:solidFill>
            <a:srgbClr val="E64D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algn="ctr" eaLnBrk="0" hangingPunct="0">
              <a:lnSpc>
                <a:spcPct val="110000"/>
              </a:lnSpc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584325" y="4437063"/>
            <a:ext cx="6192838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5" rIns="91428" bIns="45715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spc="-110" dirty="0">
                <a:solidFill>
                  <a:srgbClr val="E64D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Academic Seminar on Platforms and Mobile Competition </a:t>
            </a:r>
          </a:p>
          <a:p>
            <a:pPr algn="ctr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spc="-110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2015. 11. 10.</a:t>
            </a:r>
          </a:p>
          <a:p>
            <a:pPr algn="ctr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10" dirty="0">
                <a:solidFill>
                  <a:srgbClr val="000000">
                    <a:lumMod val="95000"/>
                    <a:lumOff val="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Dong-</a:t>
            </a:r>
            <a:r>
              <a:rPr lang="en-US" altLang="ko-KR" sz="2200" b="1" spc="-110" dirty="0" err="1">
                <a:solidFill>
                  <a:srgbClr val="000000">
                    <a:lumMod val="95000"/>
                    <a:lumOff val="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pyo</a:t>
            </a:r>
            <a:r>
              <a:rPr lang="en-US" altLang="ko-KR" sz="2200" b="1" spc="-110" dirty="0">
                <a:solidFill>
                  <a:srgbClr val="000000">
                    <a:lumMod val="95000"/>
                    <a:lumOff val="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 Hong (</a:t>
            </a:r>
            <a:r>
              <a:rPr lang="en-US" altLang="ko-KR" sz="2200" b="1" spc="-110" dirty="0" err="1">
                <a:solidFill>
                  <a:srgbClr val="000000">
                    <a:lumMod val="95000"/>
                    <a:lumOff val="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Lee&amp;Ko</a:t>
            </a:r>
            <a:r>
              <a:rPr lang="en-US" altLang="ko-KR" sz="2200" b="1" spc="-110" dirty="0">
                <a:solidFill>
                  <a:srgbClr val="000000">
                    <a:lumMod val="95000"/>
                    <a:lumOff val="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 Expert Advisor)</a:t>
            </a:r>
          </a:p>
        </p:txBody>
      </p:sp>
      <p:pic>
        <p:nvPicPr>
          <p:cNvPr id="16389" name="그림 9" descr="Untitled-4 copy.PNG"/>
          <p:cNvPicPr>
            <a:picLocks noChangeAspect="1"/>
          </p:cNvPicPr>
          <p:nvPr/>
        </p:nvPicPr>
        <p:blipFill>
          <a:blip r:embed="rId3" cstate="print">
            <a:lum bright="100000" contrast="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75"/>
            <a:ext cx="90011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03375" y="2894013"/>
            <a:ext cx="735171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0" tIns="50396" rIns="100790" bIns="50396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0"/>
              </a:spcBef>
            </a:pPr>
            <a:endParaRPr lang="ko-KR" altLang="en-US" sz="2000" smtClean="0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313" y="1787525"/>
            <a:ext cx="8740775" cy="1497013"/>
          </a:xfrm>
          <a:prstGeom prst="rect">
            <a:avLst/>
          </a:prstGeom>
          <a:noFill/>
        </p:spPr>
        <p:txBody>
          <a:bodyPr lIns="91428" tIns="45715" rIns="91428" bIns="45715">
            <a:spAutoFit/>
          </a:bodyPr>
          <a:lstStyle/>
          <a:p>
            <a:pPr algn="ctr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Economic Impact of the Internet </a:t>
            </a:r>
          </a:p>
          <a:p>
            <a:pPr algn="ctr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in Korea</a:t>
            </a: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73050"/>
            <a:ext cx="1096962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981075"/>
            <a:ext cx="8208963" cy="5715000"/>
          </a:xfrm>
        </p:spPr>
        <p:txBody>
          <a:bodyPr/>
          <a:lstStyle/>
          <a:p>
            <a:pPr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Firms with internet utilization realize 0.4% higher job</a:t>
            </a:r>
            <a:r>
              <a:rPr lang="ko-KR" altLang="en-US" sz="1600">
                <a:latin typeface="맑은 고딕" charset="0"/>
                <a:ea typeface="맑은 고딕" charset="0"/>
                <a:cs typeface="맑은 고딕" charset="0"/>
              </a:rPr>
              <a:t> </a:t>
            </a: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creation in whole industry.</a:t>
            </a:r>
          </a:p>
          <a:p>
            <a:pPr lvl="1"/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Similar result for manufacturing industry and service industry.</a:t>
            </a:r>
          </a:p>
          <a:p>
            <a:pPr lvl="1"/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As the internet utilization increases, the demand for internet-related service workers (such as programmer, web-page management and network management) increase.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endParaRPr lang="en-US" altLang="ko-KR" sz="1400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434388" cy="647700"/>
          </a:xfrm>
        </p:spPr>
        <p:txBody>
          <a:bodyPr/>
          <a:lstStyle/>
          <a:p>
            <a:pPr eaLnBrk="1" hangingPunct="1"/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Impact of internet utilization on labor growth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2560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2781300"/>
            <a:ext cx="722788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rgbClr val="708688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981075"/>
            <a:ext cx="7993062" cy="5616575"/>
          </a:xfrm>
        </p:spPr>
        <p:txBody>
          <a:bodyPr/>
          <a:lstStyle/>
          <a:p>
            <a:pPr marL="266700" indent="-266700"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Excerpts from “A Study on the Economic Impacts of the Internet”(2012) by KISDI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Analyze the internet economy in Korea empirically and present implications for the government policy decision-making.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Estimate the size and effects of the internet economy with various methodologies use by OECD and other institutions.</a:t>
            </a:r>
          </a:p>
          <a:p>
            <a:pPr marL="895350" lvl="2" indent="-266700">
              <a:spcBef>
                <a:spcPts val="500"/>
              </a:spcBef>
              <a:spcAft>
                <a:spcPts val="500"/>
              </a:spcAft>
              <a:buClrTx/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size of internet economy in Korea</a:t>
            </a:r>
          </a:p>
          <a:p>
            <a:pPr marL="895350" lvl="2" indent="-266700">
              <a:spcBef>
                <a:spcPts val="500"/>
              </a:spcBef>
              <a:spcAft>
                <a:spcPts val="500"/>
              </a:spcAft>
              <a:buClrTx/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economic impacts of internet on firm performance, employment and consumer welfare.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Follow-up research is under way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34388" cy="647700"/>
          </a:xfrm>
        </p:spPr>
        <p:txBody>
          <a:bodyPr/>
          <a:lstStyle/>
          <a:p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Korean research on internet economy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42988" y="2997200"/>
            <a:ext cx="6842125" cy="35274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FFFFFF"/>
              </a:solidFill>
              <a:latin typeface="Garamond" charset="0"/>
              <a:ea typeface="굴림" charset="0"/>
              <a:cs typeface="굴림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836613"/>
            <a:ext cx="8253412" cy="2163762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Use Expenditure approach and Estimate internet expenditure in consumption, investment, government expenditure and net export.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Internet economy growth rate from 2005 to 2010 is 44.6%, which is higher than GDP growth rate, 35%.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Government expenditure on e-commerce is not included. GDP share is 9.2% if included</a:t>
            </a:r>
          </a:p>
        </p:txBody>
      </p:sp>
      <p:graphicFrame>
        <p:nvGraphicFramePr>
          <p:cNvPr id="5" name="차트 4"/>
          <p:cNvGraphicFramePr>
            <a:graphicFrameLocks/>
          </p:cNvGraphicFramePr>
          <p:nvPr/>
        </p:nvGraphicFramePr>
        <p:xfrm>
          <a:off x="1403648" y="3343993"/>
          <a:ext cx="5896694" cy="311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23850" y="0"/>
            <a:ext cx="84343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ctr"/>
          <a:lstStyle>
            <a:lvl1pPr>
              <a:defRPr sz="29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1pPr>
            <a:lvl2pPr>
              <a:defRPr sz="25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2pPr>
            <a:lvl3pPr>
              <a:defRPr sz="14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3pPr>
            <a:lvl4pPr>
              <a:defRPr sz="12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4pPr>
            <a:lvl5pPr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5pPr>
            <a:lvl6pPr marL="16017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6pPr>
            <a:lvl7pPr marL="20589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7pPr>
            <a:lvl8pPr marL="25161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8pPr>
            <a:lvl9pPr marL="29733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9pPr>
          </a:lstStyle>
          <a:p>
            <a:pPr eaLnBrk="0" latinLnBrk="1" hangingPunct="0">
              <a:spcBef>
                <a:spcPct val="0"/>
              </a:spcBef>
            </a:pPr>
            <a:r>
              <a:rPr kumimoji="1" lang="en-US" altLang="ko-KR" sz="2400" b="1" smtClean="0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rPr>
              <a:t>Size of Internet Economy in Korea</a:t>
            </a:r>
            <a:endParaRPr kumimoji="1" lang="ko-KR" altLang="en-US" sz="2400" b="1" smtClean="0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42988" y="3068638"/>
            <a:ext cx="7199312" cy="36528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FFFFFF"/>
              </a:solidFill>
              <a:latin typeface="Garamond" charset="0"/>
              <a:ea typeface="굴림" charset="0"/>
              <a:cs typeface="굴림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836613"/>
            <a:ext cx="8343900" cy="2305050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Internet expenditure is composed of web-service(e-commerce, content, etc.), SW and SI, telecom network(expenditure of internet access, investment by telco), HW.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Web-service accounts for the largest share followed by HW, SW/SI and telecom network.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Rapid increase in web-service is due to expenditure on e-commerce and on-line contents.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9999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000000"/>
              </a:solidFill>
              <a:latin typeface="굴림" charset="0"/>
              <a:ea typeface="굴림" charset="0"/>
              <a:cs typeface="굴림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9999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000000"/>
              </a:solidFill>
              <a:latin typeface="굴림" charset="0"/>
              <a:ea typeface="굴림" charset="0"/>
              <a:cs typeface="굴림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9999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000000"/>
              </a:solidFill>
              <a:latin typeface="굴림" charset="0"/>
              <a:ea typeface="굴림" charset="0"/>
              <a:cs typeface="굴림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9388" y="-3175"/>
            <a:ext cx="84343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ctr"/>
          <a:lstStyle>
            <a:lvl1pPr>
              <a:defRPr sz="29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1pPr>
            <a:lvl2pPr>
              <a:defRPr sz="25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2pPr>
            <a:lvl3pPr>
              <a:defRPr sz="14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3pPr>
            <a:lvl4pPr>
              <a:defRPr sz="12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4pPr>
            <a:lvl5pPr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5pPr>
            <a:lvl6pPr marL="16017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6pPr>
            <a:lvl7pPr marL="20589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7pPr>
            <a:lvl8pPr marL="25161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8pPr>
            <a:lvl9pPr marL="29733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9pPr>
          </a:lstStyle>
          <a:p>
            <a:pPr eaLnBrk="0" latinLnBrk="1" hangingPunct="0">
              <a:spcBef>
                <a:spcPct val="0"/>
              </a:spcBef>
            </a:pPr>
            <a:r>
              <a:rPr kumimoji="1" lang="en-US" altLang="ko-KR" sz="2400" b="1" smtClean="0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rPr>
              <a:t>Internet economy by products/services</a:t>
            </a:r>
            <a:endParaRPr kumimoji="1" lang="ko-KR" altLang="en-US" sz="2400" b="1" smtClean="0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graphicFrame>
        <p:nvGraphicFramePr>
          <p:cNvPr id="12" name="차트 11"/>
          <p:cNvGraphicFramePr>
            <a:graphicFrameLocks/>
          </p:cNvGraphicFramePr>
          <p:nvPr/>
        </p:nvGraphicFramePr>
        <p:xfrm>
          <a:off x="1115616" y="3140968"/>
          <a:ext cx="6984776" cy="3505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36625" y="2143125"/>
            <a:ext cx="7307263" cy="4238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FFFFFF"/>
              </a:solidFill>
              <a:latin typeface="Garamond" charset="0"/>
              <a:ea typeface="굴림" charset="0"/>
              <a:cs typeface="굴림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841375"/>
            <a:ext cx="8280400" cy="1216025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Consumption accounts for the largest share, followed by investment, net export and government expenditure.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And the share of consumption shows steady increase.</a:t>
            </a:r>
          </a:p>
        </p:txBody>
      </p:sp>
      <p:graphicFrame>
        <p:nvGraphicFramePr>
          <p:cNvPr id="4" name="차트 3"/>
          <p:cNvGraphicFramePr>
            <a:graphicFrameLocks/>
          </p:cNvGraphicFramePr>
          <p:nvPr/>
        </p:nvGraphicFramePr>
        <p:xfrm>
          <a:off x="1120552" y="2204864"/>
          <a:ext cx="7051848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388" y="-3175"/>
            <a:ext cx="84343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ctr"/>
          <a:lstStyle>
            <a:lvl1pPr>
              <a:defRPr sz="29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1pPr>
            <a:lvl2pPr>
              <a:defRPr sz="25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2pPr>
            <a:lvl3pPr>
              <a:defRPr sz="14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3pPr>
            <a:lvl4pPr>
              <a:defRPr sz="12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4pPr>
            <a:lvl5pPr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5pPr>
            <a:lvl6pPr marL="16017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6pPr>
            <a:lvl7pPr marL="20589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7pPr>
            <a:lvl8pPr marL="25161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8pPr>
            <a:lvl9pPr marL="2973388" indent="-214313">
              <a:buFont typeface="Wingdings" charset="0"/>
              <a:defRPr sz="1000">
                <a:solidFill>
                  <a:schemeClr val="tx1"/>
                </a:solidFill>
                <a:latin typeface="Garamond" charset="0"/>
                <a:ea typeface="굴림" charset="0"/>
                <a:cs typeface="굴림" charset="0"/>
              </a:defRPr>
            </a:lvl9pPr>
          </a:lstStyle>
          <a:p>
            <a:pPr eaLnBrk="0" latinLnBrk="1" hangingPunct="0">
              <a:spcBef>
                <a:spcPct val="0"/>
              </a:spcBef>
            </a:pPr>
            <a:r>
              <a:rPr kumimoji="1" lang="en-US" altLang="ko-KR" sz="2400" b="1" smtClean="0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rPr>
              <a:t>Internet economy by expenditure components</a:t>
            </a:r>
            <a:endParaRPr kumimoji="1" lang="ko-KR" altLang="en-US" sz="2400" b="1" smtClean="0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650" y="2492375"/>
            <a:ext cx="7488238" cy="410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FFFFFF"/>
              </a:solidFill>
              <a:latin typeface="Garamond" charset="0"/>
              <a:ea typeface="굴림" charset="0"/>
              <a:cs typeface="굴림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836613"/>
            <a:ext cx="8712200" cy="1728787"/>
          </a:xfrm>
        </p:spPr>
        <p:txBody>
          <a:bodyPr/>
          <a:lstStyle/>
          <a:p>
            <a:pPr marL="266700" indent="-266700"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Employment in internet economy is defined as workers employed in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activity sector : e-commerce, internet content sector, finance sector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access sector : telecom sector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device sector : computer, HW and SW sector</a:t>
            </a:r>
          </a:p>
          <a:p>
            <a:pPr marL="266700" indent="-266700">
              <a:lnSpc>
                <a:spcPct val="150000"/>
              </a:lnSpc>
            </a:pPr>
            <a:endParaRPr lang="en-US" altLang="ko-KR" sz="1400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6350"/>
            <a:ext cx="8434388" cy="647700"/>
          </a:xfrm>
        </p:spPr>
        <p:txBody>
          <a:bodyPr/>
          <a:lstStyle/>
          <a:p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Size of employment in internet economy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graphicFrame>
        <p:nvGraphicFramePr>
          <p:cNvPr id="5" name="차트 4"/>
          <p:cNvGraphicFramePr>
            <a:graphicFrameLocks/>
          </p:cNvGraphicFramePr>
          <p:nvPr/>
        </p:nvGraphicFramePr>
        <p:xfrm>
          <a:off x="1115616" y="2708920"/>
          <a:ext cx="6912768" cy="3848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7088" y="1916113"/>
            <a:ext cx="7345362" cy="4537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FFFFFF"/>
              </a:solidFill>
              <a:latin typeface="Garamond" charset="0"/>
              <a:ea typeface="굴림" charset="0"/>
              <a:cs typeface="굴림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836613"/>
            <a:ext cx="8208962" cy="1079500"/>
          </a:xfrm>
        </p:spPr>
        <p:txBody>
          <a:bodyPr/>
          <a:lstStyle/>
          <a:p>
            <a:pPr marL="266700" indent="-266700"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The share of device sector accounts for the largest share.</a:t>
            </a:r>
          </a:p>
          <a:p>
            <a:pPr marL="266700" indent="-266700">
              <a:spcBef>
                <a:spcPts val="1000"/>
              </a:spcBef>
              <a:spcAft>
                <a:spcPts val="10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But rapid increase in activity sector while decrease in device and access sectors.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7938"/>
            <a:ext cx="8434387" cy="647700"/>
          </a:xfrm>
        </p:spPr>
        <p:txBody>
          <a:bodyPr/>
          <a:lstStyle/>
          <a:p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Share of employment by sectors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graphicFrame>
        <p:nvGraphicFramePr>
          <p:cNvPr id="4" name="차트 3"/>
          <p:cNvGraphicFramePr>
            <a:graphicFrameLocks/>
          </p:cNvGraphicFramePr>
          <p:nvPr/>
        </p:nvGraphicFramePr>
        <p:xfrm>
          <a:off x="1115616" y="2132856"/>
          <a:ext cx="6912768" cy="4211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71525" y="3678238"/>
            <a:ext cx="7686675" cy="2559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FFFFFF"/>
              </a:solidFill>
              <a:latin typeface="Garamond" charset="0"/>
              <a:ea typeface="굴림" charset="0"/>
              <a:cs typeface="굴림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836613"/>
            <a:ext cx="8207375" cy="2525712"/>
          </a:xfrm>
        </p:spPr>
        <p:txBody>
          <a:bodyPr/>
          <a:lstStyle/>
          <a:p>
            <a:pPr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Firms with internet utilization realize 1.5% higher labor productivity growth rate in whole industry.</a:t>
            </a:r>
          </a:p>
          <a:p>
            <a:pPr lvl="1">
              <a:spcBef>
                <a:spcPts val="1000"/>
              </a:spcBef>
              <a:spcAft>
                <a:spcPts val="5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Similar result for manufacturing industry but impact in service industry is not statistically significant</a:t>
            </a:r>
          </a:p>
          <a:p>
            <a:pPr lvl="1">
              <a:spcBef>
                <a:spcPts val="1000"/>
              </a:spcBef>
              <a:spcAft>
                <a:spcPts val="5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Internet utilization helps cost reduction in manufacturing industry which has complex supply chain.</a:t>
            </a:r>
          </a:p>
          <a:p>
            <a:pPr lvl="1">
              <a:spcBef>
                <a:spcPts val="1000"/>
              </a:spcBef>
              <a:spcAft>
                <a:spcPts val="5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On the contrary, internet utilization in service industry increase quality of service.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9999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kumimoji="1" lang="ko-KR" altLang="en-US" sz="1600" smtClean="0">
              <a:solidFill>
                <a:srgbClr val="000000"/>
              </a:solidFill>
              <a:latin typeface="굴림" charset="0"/>
              <a:ea typeface="굴림" charset="0"/>
              <a:cs typeface="굴림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9999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kumimoji="1" lang="ko-KR" altLang="en-US" sz="1600" smtClean="0">
              <a:solidFill>
                <a:srgbClr val="000000"/>
              </a:solidFill>
              <a:latin typeface="굴림" charset="0"/>
              <a:ea typeface="굴림" charset="0"/>
              <a:cs typeface="굴림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9999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kumimoji="1" lang="ko-KR" altLang="en-US" sz="1600" smtClean="0">
              <a:solidFill>
                <a:srgbClr val="000000"/>
              </a:solidFill>
              <a:latin typeface="굴림" charset="0"/>
              <a:ea typeface="굴림" charset="0"/>
              <a:cs typeface="굴림" charset="0"/>
            </a:endParaRP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6350"/>
            <a:ext cx="8207375" cy="64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Impact of internet utilization on labor productivity growth </a:t>
            </a:r>
            <a:endParaRPr lang="ko-KR" altLang="en-US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23560" name="Picture 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678238"/>
            <a:ext cx="76866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rgbClr val="708688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0550" y="3354388"/>
            <a:ext cx="7797800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0"/>
              </a:spcBef>
            </a:pPr>
            <a:endParaRPr kumimoji="1" lang="ko-KR" altLang="en-US" sz="1800" smtClean="0">
              <a:solidFill>
                <a:srgbClr val="FFFFFF"/>
              </a:solidFill>
              <a:latin typeface="Garamond" charset="0"/>
              <a:ea typeface="굴림" charset="0"/>
              <a:cs typeface="굴림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7838" y="838200"/>
            <a:ext cx="8424862" cy="5715000"/>
          </a:xfrm>
        </p:spPr>
        <p:txBody>
          <a:bodyPr/>
          <a:lstStyle/>
          <a:p>
            <a:pPr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Firms with internet utilization realize 0.8% higher sales growth rate in whole industry.</a:t>
            </a:r>
          </a:p>
          <a:p>
            <a:pPr lvl="1">
              <a:spcBef>
                <a:spcPts val="1000"/>
              </a:spcBef>
              <a:spcAft>
                <a:spcPts val="5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Similar result for manufacturing industry but impact in service industry is not statistically significant.</a:t>
            </a:r>
          </a:p>
          <a:p>
            <a:pPr lvl="1">
              <a:spcBef>
                <a:spcPts val="1000"/>
              </a:spcBef>
              <a:spcAft>
                <a:spcPts val="500"/>
              </a:spcAft>
              <a:buClr>
                <a:srgbClr val="E64D25"/>
              </a:buClr>
              <a:buSzPct val="100000"/>
            </a:pPr>
            <a:r>
              <a:rPr lang="en-US" altLang="ko-KR" sz="1600">
                <a:latin typeface="맑은 고딕" charset="0"/>
                <a:ea typeface="맑은 고딕" charset="0"/>
                <a:cs typeface="맑은 고딕" charset="0"/>
              </a:rPr>
              <a:t>Internet utilization increase the demand as well as productivity especially in manufacturing industry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endParaRPr lang="en-US" altLang="ko-KR" sz="1400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6350"/>
            <a:ext cx="8434388" cy="647700"/>
          </a:xfrm>
        </p:spPr>
        <p:txBody>
          <a:bodyPr/>
          <a:lstStyle/>
          <a:p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Impact of internet utilization on firm sale growth 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354388"/>
            <a:ext cx="77978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rgbClr val="708688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기본 디자인">
    <a:majorFont>
      <a:latin typeface="Garamond"/>
      <a:ea typeface="굴림"/>
      <a:cs typeface=""/>
    </a:majorFont>
    <a:minorFont>
      <a:latin typeface="Garamond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기본 디자인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기본 디자인">
    <a:majorFont>
      <a:latin typeface="Garamond"/>
      <a:ea typeface="굴림"/>
      <a:cs typeface=""/>
    </a:majorFont>
    <a:minorFont>
      <a:latin typeface="Garamond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기본 디자인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기본 디자인">
    <a:majorFont>
      <a:latin typeface="Garamond"/>
      <a:ea typeface="굴림"/>
      <a:cs typeface=""/>
    </a:majorFont>
    <a:minorFont>
      <a:latin typeface="Garamond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기본 디자인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기본 디자인">
    <a:majorFont>
      <a:latin typeface="Garamond"/>
      <a:ea typeface="굴림"/>
      <a:cs typeface=""/>
    </a:majorFont>
    <a:minorFont>
      <a:latin typeface="Garamond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기본 디자인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기본 디자인">
    <a:majorFont>
      <a:latin typeface="Garamond"/>
      <a:ea typeface="굴림"/>
      <a:cs typeface=""/>
    </a:majorFont>
    <a:minorFont>
      <a:latin typeface="Garamond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화면 슬라이드 쇼(4:3)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Korean research on internet economy</vt:lpstr>
      <vt:lpstr>슬라이드 3</vt:lpstr>
      <vt:lpstr>슬라이드 4</vt:lpstr>
      <vt:lpstr>슬라이드 5</vt:lpstr>
      <vt:lpstr>Size of employment in internet economy</vt:lpstr>
      <vt:lpstr>Share of employment by sectors</vt:lpstr>
      <vt:lpstr>Impact of internet utilization on labor productivity growth </vt:lpstr>
      <vt:lpstr>Impact of internet utilization on firm sale growth </vt:lpstr>
      <vt:lpstr>Impact of internet utilization on labor growth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연응진</dc:creator>
  <cp:lastModifiedBy>연응진</cp:lastModifiedBy>
  <cp:revision>1</cp:revision>
  <dcterms:created xsi:type="dcterms:W3CDTF">2016-05-24T05:16:18Z</dcterms:created>
  <dcterms:modified xsi:type="dcterms:W3CDTF">2016-05-24T05:16:38Z</dcterms:modified>
</cp:coreProperties>
</file>