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C0A28-F083-4288-B883-F8F499D4909A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6605B-4C5E-4E6A-9895-528D53FCF2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8684900"/>
            <a:ext cx="2972548" cy="4576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54" tIns="45377" rIns="90754" bIns="45377"/>
          <a:lstStyle>
            <a:lvl1pPr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37378" indent="-283607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34428" indent="-226886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588199" indent="-226886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41970" indent="-226886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495741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49512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03283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57054" indent="-22688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fld id="{A25CDD7D-7E47-DE44-A638-B4E0AFB18500}" type="slidenum">
              <a:rPr lang="en-US" altLang="ko-KR">
                <a:solidFill>
                  <a:srgbClr val="000000"/>
                </a:solidFill>
              </a:rPr>
              <a:pPr/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3852" y="8684900"/>
            <a:ext cx="2972548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54" tIns="45377" rIns="90754" bIns="45377" anchor="b"/>
          <a:lstStyle>
            <a:lvl1pPr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r" eaLnBrk="0" hangingPunct="0">
              <a:spcBef>
                <a:spcPct val="0"/>
              </a:spcBef>
            </a:pPr>
            <a:fld id="{02812E29-0D47-B941-A019-557246C43AA8}" type="slidenum">
              <a:rPr lang="en-US" altLang="ko-KR" smtClean="0">
                <a:solidFill>
                  <a:srgbClr val="000000"/>
                </a:solidFill>
              </a:rPr>
              <a:pPr algn="r" eaLnBrk="0" hangingPunct="0">
                <a:spcBef>
                  <a:spcPct val="0"/>
                </a:spcBef>
              </a:pPr>
              <a:t>1</a:t>
            </a:fld>
            <a:endParaRPr lang="en-US" altLang="ko-KR" smtClean="0">
              <a:solidFill>
                <a:srgbClr val="000000"/>
              </a:solidFill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>
              <a:latin typeface="맑은 고딕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918064" y="685617"/>
            <a:ext cx="5021873" cy="34295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EB71-4BCE-40EF-8B5F-19FE1456ADB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CEA9-1F97-4B5D-B3AE-8440550441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EB71-4BCE-40EF-8B5F-19FE1456ADB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CEA9-1F97-4B5D-B3AE-8440550441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EB71-4BCE-40EF-8B5F-19FE1456ADB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CEA9-1F97-4B5D-B3AE-8440550441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228600" y="6422925"/>
            <a:ext cx="354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algn="l"/>
            <a:fld id="{CAC21AD8-FF40-4D1B-8892-CCD661265879}" type="slidenum">
              <a:rPr lang="en-US" smtClean="0">
                <a:solidFill>
                  <a:prstClr val="black"/>
                </a:solidFill>
                <a:latin typeface="Arial"/>
              </a:rPr>
              <a:pPr algn="l"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914400"/>
            <a:ext cx="914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0126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899" cy="447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899" cy="447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>
            <a:off x="7595937" y="613633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" name="Shape 16"/>
          <p:cNvSpPr/>
          <p:nvPr/>
        </p:nvSpPr>
        <p:spPr>
          <a:xfrm rot="10800000" flipH="1">
            <a:off x="466425" y="47444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EB71-4BCE-40EF-8B5F-19FE1456ADB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CEA9-1F97-4B5D-B3AE-8440550441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EB71-4BCE-40EF-8B5F-19FE1456ADB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CEA9-1F97-4B5D-B3AE-8440550441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EB71-4BCE-40EF-8B5F-19FE1456ADB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CEA9-1F97-4B5D-B3AE-8440550441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EB71-4BCE-40EF-8B5F-19FE1456ADB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CEA9-1F97-4B5D-B3AE-8440550441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EB71-4BCE-40EF-8B5F-19FE1456ADB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CEA9-1F97-4B5D-B3AE-8440550441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EB71-4BCE-40EF-8B5F-19FE1456ADB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CEA9-1F97-4B5D-B3AE-8440550441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EB71-4BCE-40EF-8B5F-19FE1456ADB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CEA9-1F97-4B5D-B3AE-8440550441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EB71-4BCE-40EF-8B5F-19FE1456ADB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CEA9-1F97-4B5D-B3AE-8440550441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EB71-4BCE-40EF-8B5F-19FE1456ADB9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CEA9-1F97-4B5D-B3AE-8440550441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/>
          <p:cNvSpPr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5" rIns="91428" bIns="45715" anchor="ctr"/>
          <a:lstStyle/>
          <a:p>
            <a:pPr eaLnBrk="0" hangingPunct="0">
              <a:spcBef>
                <a:spcPct val="0"/>
              </a:spcBef>
            </a:pPr>
            <a:endParaRPr lang="ko-KR" altLang="en-US" sz="1800" smtClean="0">
              <a:solidFill>
                <a:srgbClr val="00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201613" y="188913"/>
            <a:ext cx="8740775" cy="3816350"/>
          </a:xfrm>
          <a:prstGeom prst="rect">
            <a:avLst/>
          </a:prstGeom>
          <a:solidFill>
            <a:srgbClr val="003273"/>
          </a:solidFill>
          <a:ln>
            <a:noFill/>
          </a:ln>
        </p:spPr>
        <p:txBody>
          <a:bodyPr wrap="none" lIns="91428" tIns="45715" rIns="91428" bIns="45715" anchor="ctr"/>
          <a:lstStyle/>
          <a:p>
            <a:pPr algn="ctr" eaLnBrk="0" hangingPunct="0">
              <a:lnSpc>
                <a:spcPct val="110000"/>
              </a:lnSpc>
              <a:spcBef>
                <a:spcPct val="0"/>
              </a:spcBef>
            </a:pPr>
            <a:endParaRPr lang="ko-KR" altLang="en-US" sz="1800" smtClean="0">
              <a:solidFill>
                <a:srgbClr val="000000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79512" y="4492985"/>
            <a:ext cx="8640960" cy="88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8" tIns="45715" rIns="91428" bIns="45715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sz="2400" b="1" dirty="0" smtClean="0"/>
              <a:t>James </a:t>
            </a:r>
            <a:r>
              <a:rPr lang="en-GB" sz="2400" b="1" dirty="0"/>
              <a:t>(Jung-</a:t>
            </a:r>
            <a:r>
              <a:rPr lang="en-GB" sz="2400" b="1" dirty="0" err="1"/>
              <a:t>haeng</a:t>
            </a:r>
            <a:r>
              <a:rPr lang="en-GB" sz="2400" b="1" dirty="0"/>
              <a:t>) Lee,</a:t>
            </a:r>
            <a:r>
              <a:rPr lang="en-GB" sz="2400" dirty="0"/>
              <a:t> </a:t>
            </a:r>
            <a:endParaRPr lang="en-GB" sz="2400" dirty="0" smtClean="0"/>
          </a:p>
          <a:p>
            <a:pPr algn="ctr">
              <a:lnSpc>
                <a:spcPct val="80000"/>
              </a:lnSpc>
            </a:pPr>
            <a:r>
              <a:rPr lang="en-GB" sz="2400" dirty="0" smtClean="0"/>
              <a:t>Co</a:t>
            </a:r>
            <a:r>
              <a:rPr lang="en-GB" sz="2400" dirty="0"/>
              <a:t>-Founder and Developer at VCNC </a:t>
            </a:r>
            <a:endParaRPr lang="en-US" altLang="ko-KR" sz="2400" b="1" spc="-110" dirty="0">
              <a:solidFill>
                <a:srgbClr val="000000">
                  <a:lumMod val="95000"/>
                  <a:lumOff val="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603375" y="2894013"/>
            <a:ext cx="735171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0" tIns="50396" rIns="100790" bIns="50396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0"/>
              </a:spcBef>
            </a:pPr>
            <a:endParaRPr lang="ko-KR" altLang="en-US" sz="2000" smtClean="0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609627"/>
            <a:ext cx="8740775" cy="1323429"/>
          </a:xfrm>
          <a:prstGeom prst="rect">
            <a:avLst/>
          </a:prstGeom>
          <a:noFill/>
        </p:spPr>
        <p:txBody>
          <a:bodyPr lIns="91428" tIns="45715" rIns="91428" bIns="45715">
            <a:sp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</a:rPr>
              <a:t>Perspective from a developer about mobile competition</a:t>
            </a:r>
            <a:r>
              <a:rPr lang="en-GB" sz="4000" dirty="0">
                <a:solidFill>
                  <a:srgbClr val="FFFFFF"/>
                </a:solidFill>
              </a:rPr>
              <a:t> </a:t>
            </a:r>
            <a:endParaRPr lang="en-US" altLang="ko-KR" sz="4000" b="1" spc="-1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260648"/>
            <a:ext cx="5118100" cy="74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964488" y="18864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0" y="188640"/>
            <a:ext cx="2340768" cy="936104"/>
          </a:xfrm>
          <a:prstGeom prst="rect">
            <a:avLst/>
          </a:prstGeom>
          <a:solidFill>
            <a:srgbClr val="98A1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81475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Fragmentation Issues of Android (Cont’d)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In early stage of Android</a:t>
            </a:r>
            <a:r>
              <a:rPr lang="ko" sz="2800"/>
              <a:t>:</a:t>
            </a:r>
            <a:r>
              <a:rPr lang="ko" sz="2800">
                <a:solidFill>
                  <a:schemeClr val="dk1"/>
                </a:solidFill>
              </a:rPr>
              <a:t> </a:t>
            </a:r>
            <a:r>
              <a:rPr lang="ko" sz="2800"/>
              <a:t>B</a:t>
            </a:r>
            <a:r>
              <a:rPr lang="ko" sz="2800">
                <a:solidFill>
                  <a:schemeClr val="dk1"/>
                </a:solidFill>
              </a:rPr>
              <a:t>ig problem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Google </a:t>
            </a:r>
            <a:r>
              <a:rPr lang="ko" sz="2800"/>
              <a:t>made</a:t>
            </a:r>
            <a:r>
              <a:rPr lang="ko" sz="2800">
                <a:solidFill>
                  <a:schemeClr val="dk1"/>
                </a:solidFill>
              </a:rPr>
              <a:t> a big efforts on this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/>
              <a:t>Two</a:t>
            </a:r>
            <a:r>
              <a:rPr lang="ko" sz="2800">
                <a:solidFill>
                  <a:schemeClr val="dk1"/>
                </a:solidFill>
              </a:rPr>
              <a:t> of those efforts </a:t>
            </a:r>
            <a:r>
              <a:rPr lang="ko" sz="2800"/>
              <a:t>are</a:t>
            </a:r>
            <a:r>
              <a:rPr lang="ko" sz="2800">
                <a:solidFill>
                  <a:schemeClr val="dk1"/>
                </a:solidFill>
              </a:rPr>
              <a:t> AFA and CTS</a:t>
            </a:r>
          </a:p>
        </p:txBody>
      </p:sp>
      <p:pic>
        <p:nvPicPr>
          <p:cNvPr id="2" name="Picture 1" descr="Screen Shot 2015-11-09 at 13.09.2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103"/>
            <a:ext cx="9140825" cy="690410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ko"/>
              <a:t>Fragmentation Issues of Android (Cont’d)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sz="2800"/>
              <a:t>Solving fragmentation is good for competitors in Android platform, not only developers</a:t>
            </a:r>
            <a:br>
              <a:rPr lang="ko" sz="2800"/>
            </a:br>
            <a:r>
              <a:rPr lang="ko" sz="2800"/>
              <a:t>(Make more developers and users to use Android platform)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sz="2800"/>
              <a:t>Without proper management of fragmentation issue, Android can be pushed in competition with other platforms</a:t>
            </a:r>
          </a:p>
        </p:txBody>
      </p:sp>
      <p:pic>
        <p:nvPicPr>
          <p:cNvPr id="2" name="Picture 1" descr="Screen Shot 2015-11-09 at 13.09.3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746"/>
            <a:ext cx="9144000" cy="689674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Competition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in Platforms</a:t>
            </a:r>
          </a:p>
        </p:txBody>
      </p:sp>
      <p:pic>
        <p:nvPicPr>
          <p:cNvPr id="2" name="Picture 1" descr="Screen Shot 2015-11-09 at 13.09.3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0"/>
            <a:ext cx="9004300" cy="6756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Various Kinds of Competitions in Platform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Between Develoepers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Make an effort to develop better app than competitor app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Between Android App Stores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Make an effort to make active app store</a:t>
            </a:r>
          </a:p>
        </p:txBody>
      </p:sp>
      <p:pic>
        <p:nvPicPr>
          <p:cNvPr id="2" name="Picture 1" descr="Screen Shot 2015-11-09 at 13.09.4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594" cy="685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ko"/>
              <a:t>Competition Between Developers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To be recommended by app store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Each app store recommends good apps to users.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Once recommended by app store, many app download can be occurs</a:t>
            </a:r>
            <a:r>
              <a:rPr lang="ko" sz="2800"/>
              <a:t>,</a:t>
            </a:r>
            <a:r>
              <a:rPr lang="ko" sz="2800">
                <a:solidFill>
                  <a:schemeClr val="dk1"/>
                </a:solidFill>
              </a:rPr>
              <a:t> </a:t>
            </a:r>
            <a:r>
              <a:rPr lang="ko" sz="2800"/>
              <a:t>s</a:t>
            </a:r>
            <a:r>
              <a:rPr lang="ko" sz="2800">
                <a:solidFill>
                  <a:schemeClr val="dk1"/>
                </a:solidFill>
              </a:rPr>
              <a:t>o every developer want their app to be recommended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Many developers make their app to follow the guide of good app</a:t>
            </a:r>
          </a:p>
          <a:p>
            <a:pPr lvl="0" indent="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 descr="Screen Shot 2015-11-09 at 13.09.5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8313" cy="685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Competition Between Developers (Cont’d)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To get higher rank in app store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Higher rank in leaderboard leads to make more app downloads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Basically, good app keeps a high rank, but make higher rank intentionally through marketing or advertising is common strategy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Each app store </a:t>
            </a:r>
            <a:r>
              <a:rPr lang="ko" sz="2800"/>
              <a:t>has</a:t>
            </a:r>
            <a:r>
              <a:rPr lang="ko" sz="2800">
                <a:solidFill>
                  <a:schemeClr val="dk1"/>
                </a:solidFill>
              </a:rPr>
              <a:t> several restrictions to prevent unfair competition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 descr="Screen Shot 2015-11-09 at 13.10.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7091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Competition Between Android App Store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Big single app store is better for developer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GooglePlay: the biggest app store for Android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Many users in other countries are using GooglePlay, so developer could make global service by handling single app store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Handling various kind of  app store makes developing application difficult</a:t>
            </a:r>
          </a:p>
        </p:txBody>
      </p:sp>
      <p:pic>
        <p:nvPicPr>
          <p:cNvPr id="2" name="Picture 1" descr="Screen Shot 2015-11-09 at 13.10.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77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ko"/>
              <a:t>Why Choosing Other App Store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Between</a:t>
            </a:r>
            <a:r>
              <a:rPr lang="ko" sz="2800"/>
              <a:t/>
            </a:r>
            <a:br>
              <a:rPr lang="ko" sz="2800"/>
            </a:br>
            <a:r>
              <a:rPr lang="ko" sz="2800"/>
              <a:t>U</a:t>
            </a:r>
            <a:r>
              <a:rPr lang="ko" sz="2800">
                <a:solidFill>
                  <a:schemeClr val="dk1"/>
                </a:solidFill>
              </a:rPr>
              <a:t>ses Naver AppStore for local download traffic</a:t>
            </a:r>
            <a:r>
              <a:rPr lang="ko" sz="2800"/>
              <a:t> (Naver is the biggest portal site in korea)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LezhinComics</a:t>
            </a:r>
            <a:r>
              <a:rPr lang="ko" sz="2800"/>
              <a:t/>
            </a:r>
            <a:br>
              <a:rPr lang="ko" sz="2800"/>
            </a:br>
            <a:r>
              <a:rPr lang="ko" sz="2800"/>
              <a:t>O</a:t>
            </a:r>
            <a:r>
              <a:rPr lang="ko" sz="2800">
                <a:solidFill>
                  <a:schemeClr val="dk1"/>
                </a:solidFill>
              </a:rPr>
              <a:t>ther app store</a:t>
            </a:r>
            <a:r>
              <a:rPr lang="ko" sz="2800"/>
              <a:t>s have </a:t>
            </a:r>
            <a:r>
              <a:rPr lang="ko" sz="2800">
                <a:solidFill>
                  <a:schemeClr val="dk1"/>
                </a:solidFill>
              </a:rPr>
              <a:t>loosen restrictions </a:t>
            </a:r>
            <a:r>
              <a:rPr lang="ko" sz="2800"/>
              <a:t>(GooglePlay do not allow contents for adults)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Some Game Apps</a:t>
            </a:r>
            <a:r>
              <a:rPr lang="ko" sz="2800"/>
              <a:t/>
            </a:r>
            <a:br>
              <a:rPr lang="ko" sz="2800"/>
            </a:br>
            <a:r>
              <a:rPr lang="ko" sz="2800">
                <a:solidFill>
                  <a:schemeClr val="dk1"/>
                </a:solidFill>
              </a:rPr>
              <a:t>Uses other app store for marketing purpose</a:t>
            </a:r>
          </a:p>
          <a:p>
            <a:pPr lvl="0" indent="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lvl="0" indent="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 descr="Screen Shot 2015-11-09 at 13.10.1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781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/>
              <a:t>Why Choosing Other App Store (Cont’d)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879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Developers may choose other Android app store over GooglePlay if other app store provides benefits over GooglePlay</a:t>
            </a:r>
          </a:p>
        </p:txBody>
      </p:sp>
      <p:pic>
        <p:nvPicPr>
          <p:cNvPr id="2" name="Picture 1" descr="Screen Shot 2015-11-09 at 13.10.2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56915" cy="685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Conclusion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Each platform has different characteristics and competitive advantages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Developer sometimes uses different strategies depending on platform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Efforts on fragmentation issue of Android is needed</a:t>
            </a:r>
          </a:p>
        </p:txBody>
      </p:sp>
      <p:pic>
        <p:nvPicPr>
          <p:cNvPr id="2" name="Picture 1" descr="Screen Shot 2015-11-09 at 13.10.3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594" cy="685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3044700" y="1697073"/>
            <a:ext cx="3054600" cy="204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endParaRPr lang="ko" dirty="0"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3044700" y="4003040"/>
            <a:ext cx="3054600" cy="93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/>
              <a:t>@Academic Seminar on Platforms and Mobile Competition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/>
              <a:t>Jung-Haeng Lee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ko"/>
              <a:t>10th November 2015</a:t>
            </a:r>
          </a:p>
        </p:txBody>
      </p:sp>
      <p:pic>
        <p:nvPicPr>
          <p:cNvPr id="2" name="Picture 1" descr="Screen Shot 2015-11-09 at 13.08.1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" y="-6325"/>
            <a:ext cx="9004300" cy="6781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ko"/>
              <a:t>Conclusion (Cont'd)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There are competitions among developers</a:t>
            </a:r>
            <a:r>
              <a:rPr lang="ko" sz="2800"/>
              <a:t>, a</a:t>
            </a:r>
            <a:r>
              <a:rPr lang="ko" sz="2800">
                <a:solidFill>
                  <a:schemeClr val="dk1"/>
                </a:solidFill>
              </a:rPr>
              <a:t>nd efforts to make fair competition between de</a:t>
            </a:r>
            <a:r>
              <a:rPr lang="ko" sz="2800"/>
              <a:t>velopers </a:t>
            </a:r>
            <a:r>
              <a:rPr lang="ko" sz="2800">
                <a:solidFill>
                  <a:schemeClr val="dk1"/>
                </a:solidFill>
              </a:rPr>
              <a:t>is required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Big single global app store, like Apple App Store and Google Play is better for developer to develop better apps and to globalize app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Other app store can chosen by developer when it gives benefits than big app store</a:t>
            </a:r>
          </a:p>
        </p:txBody>
      </p:sp>
      <p:pic>
        <p:nvPicPr>
          <p:cNvPr id="2" name="Picture 1" descr="Screen Shot 2015-11-09 at 13.10.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65485" cy="685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/>
              <a:t>Thank You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for Listening</a:t>
            </a:r>
          </a:p>
        </p:txBody>
      </p:sp>
      <p:pic>
        <p:nvPicPr>
          <p:cNvPr id="2" name="Picture 1" descr="Screen Shot 2015-11-09 at 13.10.4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0"/>
            <a:ext cx="8978900" cy="6756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Introduction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ko" sz="2800" dirty="0">
                <a:solidFill>
                  <a:schemeClr val="dk1"/>
                </a:solidFill>
              </a:rPr>
              <a:t>Presenter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ko" sz="2800" dirty="0">
                <a:solidFill>
                  <a:schemeClr val="dk1"/>
                </a:solidFill>
              </a:rPr>
              <a:t>Jung-Haeng Lee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ko" sz="2800" dirty="0">
                <a:solidFill>
                  <a:schemeClr val="dk1"/>
                </a:solidFill>
              </a:rPr>
              <a:t>Co-Founder and Developer at VCNC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ko" sz="2800" dirty="0">
                <a:solidFill>
                  <a:schemeClr val="dk1"/>
                </a:solidFill>
              </a:rPr>
              <a:t>Between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ko" sz="2800" dirty="0">
                <a:solidFill>
                  <a:schemeClr val="dk1"/>
                </a:solidFill>
              </a:rPr>
              <a:t>#1 Mobile service for couples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ko" sz="2800" dirty="0">
                <a:solidFill>
                  <a:schemeClr val="dk1"/>
                </a:solidFill>
              </a:rPr>
              <a:t>14M+ users from all over the world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ko" sz="2800" dirty="0">
                <a:solidFill>
                  <a:schemeClr val="dk1"/>
                </a:solidFill>
              </a:rPr>
              <a:t>Support iPhone and Android</a:t>
            </a:r>
          </a:p>
        </p:txBody>
      </p:sp>
      <p:pic>
        <p:nvPicPr>
          <p:cNvPr id="2" name="Picture 1" descr="Screen Shot 2015-11-09 at 13.08.2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12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680000" y="1862233"/>
            <a:ext cx="3999899" cy="44721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2800" b="1" i="1">
                <a:solidFill>
                  <a:schemeClr val="dk1"/>
                </a:solidFill>
              </a:rPr>
              <a:t>In a platform</a:t>
            </a: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2800">
                <a:solidFill>
                  <a:schemeClr val="dk1"/>
                </a:solidFill>
              </a:rPr>
              <a:t>Apps</a:t>
            </a: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2800">
                <a:solidFill>
                  <a:schemeClr val="dk1"/>
                </a:solidFill>
              </a:rPr>
              <a:t>App Stores</a:t>
            </a:r>
          </a:p>
          <a:p>
            <a:pPr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2800">
                <a:solidFill>
                  <a:schemeClr val="dk1"/>
                </a:solidFill>
              </a:rPr>
              <a:t>...</a:t>
            </a:r>
          </a:p>
        </p:txBody>
      </p:sp>
      <p:grpSp>
        <p:nvGrpSpPr>
          <p:cNvPr id="3" name="Shape 71"/>
          <p:cNvGrpSpPr/>
          <p:nvPr/>
        </p:nvGrpSpPr>
        <p:grpSpPr>
          <a:xfrm>
            <a:off x="687574" y="2554600"/>
            <a:ext cx="3248153" cy="2882871"/>
            <a:chOff x="687574" y="2554600"/>
            <a:chExt cx="3248153" cy="2882871"/>
          </a:xfrm>
        </p:grpSpPr>
        <p:pic>
          <p:nvPicPr>
            <p:cNvPr id="72" name="Shape 72"/>
            <p:cNvPicPr preferRelativeResize="0"/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1177450" y="3336573"/>
              <a:ext cx="2268375" cy="45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Shape 73"/>
            <p:cNvPicPr preferRelativeResize="0"/>
            <p:nvPr/>
          </p:nvPicPr>
          <p:blipFill>
            <a:blip r:embed="rId4" cstate="print">
              <a:alphaModFix/>
            </a:blip>
            <a:stretch>
              <a:fillRect/>
            </a:stretch>
          </p:blipFill>
          <p:spPr>
            <a:xfrm>
              <a:off x="1957225" y="2554600"/>
              <a:ext cx="708850" cy="453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Shape 74"/>
            <p:cNvPicPr preferRelativeResize="0"/>
            <p:nvPr/>
          </p:nvPicPr>
          <p:blipFill>
            <a:blip r:embed="rId5" cstate="print">
              <a:alphaModFix/>
            </a:blip>
            <a:stretch>
              <a:fillRect/>
            </a:stretch>
          </p:blipFill>
          <p:spPr>
            <a:xfrm>
              <a:off x="687574" y="4042348"/>
              <a:ext cx="3248153" cy="763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Shape 75"/>
            <p:cNvPicPr preferRelativeResize="0"/>
            <p:nvPr/>
          </p:nvPicPr>
          <p:blipFill>
            <a:blip r:embed="rId6" cstate="print">
              <a:alphaModFix/>
            </a:blip>
            <a:stretch>
              <a:fillRect/>
            </a:stretch>
          </p:blipFill>
          <p:spPr>
            <a:xfrm>
              <a:off x="1510658" y="4983796"/>
              <a:ext cx="1601965" cy="453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Two Types of Competition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100" y="1862233"/>
            <a:ext cx="3999899" cy="44721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2800" b="1" i="1">
                <a:solidFill>
                  <a:schemeClr val="dk1"/>
                </a:solidFill>
              </a:rPr>
              <a:t>Between platforms</a:t>
            </a:r>
          </a:p>
          <a:p>
            <a:pPr algn="ctr" rtl="0">
              <a:spcBef>
                <a:spcPts val="0"/>
              </a:spcBef>
              <a:buNone/>
            </a:pPr>
            <a:r>
              <a:rPr lang="ko" sz="2800">
                <a:solidFill>
                  <a:schemeClr val="dk1"/>
                </a:solidFill>
              </a:rPr>
              <a:t>iOS </a:t>
            </a:r>
            <a:r>
              <a:rPr lang="ko" sz="2800"/>
              <a:t>(Apple)</a:t>
            </a:r>
          </a:p>
          <a:p>
            <a:pPr algn="ctr" rtl="0">
              <a:spcBef>
                <a:spcPts val="0"/>
              </a:spcBef>
              <a:buNone/>
            </a:pPr>
            <a:r>
              <a:rPr lang="ko" sz="2800">
                <a:solidFill>
                  <a:schemeClr val="dk1"/>
                </a:solidFill>
              </a:rPr>
              <a:t>Android</a:t>
            </a:r>
          </a:p>
          <a:p>
            <a:pPr algn="ctr" rtl="0">
              <a:spcBef>
                <a:spcPts val="0"/>
              </a:spcBef>
              <a:buNone/>
            </a:pPr>
            <a:r>
              <a:rPr lang="ko" sz="2800">
                <a:solidFill>
                  <a:schemeClr val="dk1"/>
                </a:solidFill>
              </a:rPr>
              <a:t>Windows Phone</a:t>
            </a:r>
          </a:p>
          <a:p>
            <a:pPr algn="ctr" rtl="0">
              <a:spcBef>
                <a:spcPts val="0"/>
              </a:spcBef>
              <a:buNone/>
            </a:pPr>
            <a:r>
              <a:rPr lang="ko" sz="2800">
                <a:solidFill>
                  <a:schemeClr val="dk1"/>
                </a:solidFill>
              </a:rPr>
              <a:t>Symbian</a:t>
            </a:r>
          </a:p>
          <a:p>
            <a:pPr algn="ctr" rtl="0">
              <a:spcBef>
                <a:spcPts val="0"/>
              </a:spcBef>
              <a:buNone/>
            </a:pPr>
            <a:r>
              <a:rPr lang="ko" sz="2800">
                <a:solidFill>
                  <a:schemeClr val="dk1"/>
                </a:solidFill>
              </a:rPr>
              <a:t>...</a:t>
            </a:r>
          </a:p>
          <a:p>
            <a:pPr algn="ctr" rtl="0">
              <a:spcBef>
                <a:spcPts val="0"/>
              </a:spcBef>
              <a:buNone/>
            </a:pPr>
            <a:endParaRPr sz="2800" b="1" i="1">
              <a:solidFill>
                <a:schemeClr val="dk1"/>
              </a:solidFill>
            </a:endParaRPr>
          </a:p>
          <a:p>
            <a:pPr algn="ctr">
              <a:spcBef>
                <a:spcPts val="0"/>
              </a:spcBef>
              <a:buNone/>
            </a:pPr>
            <a:endParaRPr sz="2800" b="1" i="1">
              <a:solidFill>
                <a:schemeClr val="dk1"/>
              </a:solidFill>
            </a:endParaRPr>
          </a:p>
        </p:txBody>
      </p:sp>
      <p:pic>
        <p:nvPicPr>
          <p:cNvPr id="2" name="Picture 1" descr="Screen Shot 2015-11-09 at 13.08.34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831"/>
            <a:ext cx="9144000" cy="688383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/>
              <a:t>Competition</a:t>
            </a:r>
          </a:p>
          <a:p>
            <a:pPr rtl="0">
              <a:spcBef>
                <a:spcPts val="0"/>
              </a:spcBef>
              <a:buNone/>
            </a:pPr>
            <a:r>
              <a:rPr lang="ko"/>
              <a:t>Between Platforms</a:t>
            </a:r>
          </a:p>
        </p:txBody>
      </p:sp>
      <p:pic>
        <p:nvPicPr>
          <p:cNvPr id="2" name="Picture 1" descr="Screen Shot 2015-11-09 at 13.08.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Factors Affecting to Developers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Number of users using platform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Easiness of application developing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Competitive advantages of each platform</a:t>
            </a:r>
          </a:p>
        </p:txBody>
      </p:sp>
      <p:pic>
        <p:nvPicPr>
          <p:cNvPr id="2" name="Picture 1" descr="Screen Shot 2015-11-09 at 13.08.4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9" y="0"/>
            <a:ext cx="9148289" cy="685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Competitive Advantages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Paid app can be better in iPhone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iPhone user has more purchasing power than Android users in statistically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Some paid app released on iPhone only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Many apps </a:t>
            </a:r>
            <a:r>
              <a:rPr lang="ko" sz="2800"/>
              <a:t>are</a:t>
            </a:r>
            <a:r>
              <a:rPr lang="ko" sz="2800">
                <a:solidFill>
                  <a:schemeClr val="dk1"/>
                </a:solidFill>
              </a:rPr>
              <a:t> paid app on iPhone, but free app on Android (with</a:t>
            </a:r>
            <a:r>
              <a:rPr lang="ko" sz="2800"/>
              <a:t> advertisment)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/>
              <a:t>Monetization s</a:t>
            </a:r>
            <a:r>
              <a:rPr lang="ko" sz="2800">
                <a:solidFill>
                  <a:schemeClr val="dk1"/>
                </a:solidFill>
              </a:rPr>
              <a:t>trategies can be different depending on the platform</a:t>
            </a:r>
          </a:p>
        </p:txBody>
      </p:sp>
      <p:pic>
        <p:nvPicPr>
          <p:cNvPr id="2" name="Picture 1" descr="Screen Shot 2015-11-09 at 13.08.5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7412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Competitive Advantages (Cont'd)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>
                <a:solidFill>
                  <a:schemeClr val="dk1"/>
                </a:solidFill>
              </a:rPr>
              <a:t>Different policies for each platform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sz="2800"/>
              <a:t>Android is a open policy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ko" sz="2800"/>
              <a:t>iOS and</a:t>
            </a:r>
            <a:r>
              <a:rPr lang="ko" sz="2800">
                <a:solidFill>
                  <a:schemeClr val="dk1"/>
                </a:solidFill>
              </a:rPr>
              <a:t> Windows Phone is a closed policy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sz="2800"/>
              <a:t>Some apps can’t be devloped on iOS because of closed policy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sz="2800"/>
              <a:t>F</a:t>
            </a:r>
            <a:r>
              <a:rPr lang="ko" sz="2800">
                <a:solidFill>
                  <a:schemeClr val="dk1"/>
                </a:solidFill>
              </a:rPr>
              <a:t>ragmentation issues was inevitable in Android</a:t>
            </a:r>
            <a:r>
              <a:rPr lang="ko" sz="2800"/>
              <a:t>, because of open policy</a:t>
            </a:r>
          </a:p>
        </p:txBody>
      </p:sp>
      <p:pic>
        <p:nvPicPr>
          <p:cNvPr id="2" name="Picture 1" descr="Screen Shot 2015-11-09 at 13.09.0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594" cy="685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56200" y="1709824"/>
            <a:ext cx="3999899" cy="48780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2800" b="1">
                <a:solidFill>
                  <a:schemeClr val="dk1"/>
                </a:solidFill>
              </a:rPr>
              <a:t>Various Behavior</a:t>
            </a:r>
          </a:p>
          <a:p>
            <a:pPr lvl="0" algn="ctr" rtl="0">
              <a:spcBef>
                <a:spcPts val="2000"/>
              </a:spcBef>
              <a:spcAft>
                <a:spcPts val="100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Unknown error occurs in specific device</a:t>
            </a:r>
          </a:p>
          <a:p>
            <a:pPr lvl="0" algn="ctr" rtl="0">
              <a:spcBef>
                <a:spcPts val="2000"/>
              </a:spcBef>
              <a:spcAft>
                <a:spcPts val="1000"/>
              </a:spcAft>
              <a:buNone/>
            </a:pPr>
            <a:r>
              <a:rPr lang="ko" sz="2800"/>
              <a:t>C</a:t>
            </a:r>
            <a:r>
              <a:rPr lang="ko" sz="2800">
                <a:solidFill>
                  <a:schemeClr val="dk1"/>
                </a:solidFill>
              </a:rPr>
              <a:t>aus</a:t>
            </a:r>
            <a:r>
              <a:rPr lang="ko" sz="2800"/>
              <a:t>ing</a:t>
            </a:r>
            <a:r>
              <a:rPr lang="ko" sz="2800">
                <a:solidFill>
                  <a:schemeClr val="dk1"/>
                </a:solidFill>
              </a:rPr>
              <a:t> bad user experience, makes developing </a:t>
            </a:r>
            <a:r>
              <a:rPr lang="ko" sz="2800"/>
              <a:t>app</a:t>
            </a:r>
            <a:r>
              <a:rPr lang="ko" sz="2800">
                <a:solidFill>
                  <a:schemeClr val="dk1"/>
                </a:solidFill>
              </a:rPr>
              <a:t> </a:t>
            </a:r>
            <a:r>
              <a:rPr lang="ko" sz="2800"/>
              <a:t>difficult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</a:endParaRPr>
          </a:p>
        </p:txBody>
      </p:sp>
      <p:grpSp>
        <p:nvGrpSpPr>
          <p:cNvPr id="3" name="Shape 106"/>
          <p:cNvGrpSpPr/>
          <p:nvPr/>
        </p:nvGrpSpPr>
        <p:grpSpPr>
          <a:xfrm>
            <a:off x="687574" y="2554600"/>
            <a:ext cx="3248153" cy="2882871"/>
            <a:chOff x="687574" y="2554600"/>
            <a:chExt cx="3248153" cy="2882871"/>
          </a:xfrm>
        </p:grpSpPr>
        <p:pic>
          <p:nvPicPr>
            <p:cNvPr id="107" name="Shape 107"/>
            <p:cNvPicPr preferRelativeResize="0"/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1177450" y="3336573"/>
              <a:ext cx="2268375" cy="45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Shape 108"/>
            <p:cNvPicPr preferRelativeResize="0"/>
            <p:nvPr/>
          </p:nvPicPr>
          <p:blipFill>
            <a:blip r:embed="rId4" cstate="print">
              <a:alphaModFix/>
            </a:blip>
            <a:stretch>
              <a:fillRect/>
            </a:stretch>
          </p:blipFill>
          <p:spPr>
            <a:xfrm>
              <a:off x="1957225" y="2554600"/>
              <a:ext cx="708850" cy="453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Shape 109"/>
            <p:cNvPicPr preferRelativeResize="0"/>
            <p:nvPr/>
          </p:nvPicPr>
          <p:blipFill>
            <a:blip r:embed="rId5" cstate="print">
              <a:alphaModFix/>
            </a:blip>
            <a:stretch>
              <a:fillRect/>
            </a:stretch>
          </p:blipFill>
          <p:spPr>
            <a:xfrm>
              <a:off x="687574" y="4042348"/>
              <a:ext cx="3248153" cy="763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Shape 110"/>
            <p:cNvPicPr preferRelativeResize="0"/>
            <p:nvPr/>
          </p:nvPicPr>
          <p:blipFill>
            <a:blip r:embed="rId6" cstate="print">
              <a:alphaModFix/>
            </a:blip>
            <a:stretch>
              <a:fillRect/>
            </a:stretch>
          </p:blipFill>
          <p:spPr>
            <a:xfrm>
              <a:off x="1510658" y="4983796"/>
              <a:ext cx="1601965" cy="453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ko"/>
              <a:t>Fragmentation Issues of Android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387900" y="1709824"/>
            <a:ext cx="3999899" cy="48780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2800" b="1" i="1">
                <a:solidFill>
                  <a:schemeClr val="dk1"/>
                </a:solidFill>
              </a:rPr>
              <a:t>Various Specification</a:t>
            </a:r>
          </a:p>
          <a:p>
            <a:pPr algn="ctr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ko" sz="2800"/>
              <a:t>Each d</a:t>
            </a:r>
            <a:r>
              <a:rPr lang="ko" sz="2800">
                <a:solidFill>
                  <a:schemeClr val="dk1"/>
                </a:solidFill>
              </a:rPr>
              <a:t>evices has different functions</a:t>
            </a:r>
          </a:p>
          <a:p>
            <a:pPr lvl="0" algn="ctr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ko" sz="2800"/>
              <a:t>E</a:t>
            </a:r>
            <a:r>
              <a:rPr lang="ko" sz="2800">
                <a:solidFill>
                  <a:schemeClr val="dk1"/>
                </a:solidFill>
              </a:rPr>
              <a:t>ach platform supports many method to handle such cases</a:t>
            </a:r>
          </a:p>
          <a:p>
            <a:pPr lvl="0" algn="ctr" rtl="0">
              <a:spcBef>
                <a:spcPts val="0"/>
              </a:spcBef>
              <a:buNone/>
            </a:pPr>
            <a:endParaRPr sz="2800" b="1" i="1">
              <a:solidFill>
                <a:schemeClr val="dk1"/>
              </a:solidFill>
            </a:endParaRPr>
          </a:p>
        </p:txBody>
      </p:sp>
      <p:pic>
        <p:nvPicPr>
          <p:cNvPr id="2" name="Picture 1" descr="Screen Shot 2015-11-09 at 13.09.14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46"/>
            <a:ext cx="9144000" cy="686764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화면 슬라이드 쇼(4:3)</PresentationFormat>
  <Paragraphs>98</Paragraphs>
  <Slides>21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Introduction</vt:lpstr>
      <vt:lpstr>Two Types of Competition</vt:lpstr>
      <vt:lpstr>Competition Between Platforms</vt:lpstr>
      <vt:lpstr>Factors Affecting to Developers</vt:lpstr>
      <vt:lpstr>Competitive Advantages</vt:lpstr>
      <vt:lpstr>Competitive Advantages (Cont'd)</vt:lpstr>
      <vt:lpstr>Fragmentation Issues of Android</vt:lpstr>
      <vt:lpstr>Fragmentation Issues of Android (Cont’d)</vt:lpstr>
      <vt:lpstr>Fragmentation Issues of Android (Cont’d)</vt:lpstr>
      <vt:lpstr>Competition in Platforms</vt:lpstr>
      <vt:lpstr>Various Kinds of Competitions in Platform</vt:lpstr>
      <vt:lpstr>Competition Between Developers</vt:lpstr>
      <vt:lpstr>Competition Between Developers (Cont’d)</vt:lpstr>
      <vt:lpstr>Competition Between Android App Store</vt:lpstr>
      <vt:lpstr>Why Choosing Other App Store</vt:lpstr>
      <vt:lpstr>Why Choosing Other App Store (Cont’d)</vt:lpstr>
      <vt:lpstr>Conclusion</vt:lpstr>
      <vt:lpstr>Conclusion (Cont'd)</vt:lpstr>
      <vt:lpstr>Thank You for Listening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연응진</dc:creator>
  <cp:lastModifiedBy>연응진</cp:lastModifiedBy>
  <cp:revision>1</cp:revision>
  <dcterms:created xsi:type="dcterms:W3CDTF">2016-05-24T05:17:05Z</dcterms:created>
  <dcterms:modified xsi:type="dcterms:W3CDTF">2016-05-24T05:17:15Z</dcterms:modified>
</cp:coreProperties>
</file>