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22C8-722C-4810-B326-1686E1DCB7B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A72F1-145A-4C8C-B35D-27AB5398B3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900"/>
            <a:ext cx="2972548" cy="4576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37378" indent="-283607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34428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588199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41970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495741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49512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03283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57054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A25CDD7D-7E47-DE44-A638-B4E0AFB18500}" type="slidenum">
              <a:rPr lang="en-US" altLang="ko-KR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3852" y="8684900"/>
            <a:ext cx="2972548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 anchor="b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r" eaLnBrk="0" hangingPunct="0">
              <a:spcBef>
                <a:spcPct val="0"/>
              </a:spcBef>
            </a:pPr>
            <a:fld id="{02812E29-0D47-B941-A019-557246C43AA8}" type="slidenum">
              <a:rPr lang="en-US" altLang="ko-KR" smtClean="0">
                <a:solidFill>
                  <a:srgbClr val="000000"/>
                </a:solidFill>
              </a:rPr>
              <a:pPr algn="r" eaLnBrk="0" hangingPunct="0">
                <a:spcBef>
                  <a:spcPct val="0"/>
                </a:spcBef>
              </a:pPr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>
              <a:latin typeface="맑은 고딕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70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70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70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MySpace,</a:t>
            </a:r>
            <a:r>
              <a:rPr lang="en-GB" baseline="0" dirty="0" smtClean="0"/>
              <a:t> industry commentators noted that “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MySpace failed, for many, many years, to truly innovate its design aspects.”, and articles titled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“How MySpace’s failure to innovate and cater towards their consumers resulted in their eventual failure”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http://www.msmdesignzblog.com/myspace-how-others-can-learn-from-its-failure/</a:t>
            </a:r>
          </a:p>
          <a:p>
            <a:endParaRPr lang="en-GB" dirty="0" smtClean="0"/>
          </a:p>
          <a:p>
            <a:r>
              <a:rPr lang="en-GB" dirty="0" smtClean="0"/>
              <a:t>MySpace’s failure was also directly attributed to it showing too many ads:</a:t>
            </a:r>
            <a:r>
              <a:rPr lang="en-GB" baseline="0" dirty="0" smtClean="0"/>
              <a:t> shows the negative—not positive—feedback effects you can get on ad funded services.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0558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404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960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960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70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00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00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00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70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70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799" cy="457200"/>
          </a:xfrm>
          <a:prstGeom prst="rect">
            <a:avLst/>
          </a:prstGeom>
        </p:spPr>
        <p:txBody>
          <a:bodyPr/>
          <a:lstStyle/>
          <a:p>
            <a:fld id="{711ACD76-FBD0-4E82-B683-A42D30365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70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Fro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C:\Documents and Settings\vvergara\Desktop\CG_S_4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629400" y="2651760"/>
            <a:ext cx="232727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7838" y="5343525"/>
            <a:ext cx="6121400" cy="85248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ct val="25000"/>
              </a:spcBef>
              <a:buFont typeface="Wingdings 2" pitchFamily="18" charset="2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477838" y="4141788"/>
            <a:ext cx="6121400" cy="1143000"/>
          </a:xfrm>
          <a:prstGeom prst="rect">
            <a:avLst/>
          </a:prstGeom>
        </p:spPr>
        <p:txBody>
          <a:bodyPr anchor="t"/>
          <a:lstStyle>
            <a:lvl1pPr algn="l">
              <a:defRPr lang="en-US" sz="2200" b="1" cap="none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Box 71"/>
          <p:cNvSpPr txBox="1">
            <a:spLocks noChangeArrowheads="1"/>
          </p:cNvSpPr>
          <p:nvPr userDrawn="1"/>
        </p:nvSpPr>
        <p:spPr bwMode="white">
          <a:xfrm>
            <a:off x="491861" y="6248400"/>
            <a:ext cx="8194939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200"/>
              </a:spcAft>
            </a:pPr>
            <a:r>
              <a:rPr lang="en-US" sz="800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© 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2015 Cleary </a:t>
            </a:r>
            <a:r>
              <a:rPr lang="en-US" sz="800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Gottlieb Steen &amp; Hamilton LLP. All rights reserved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</a:rPr>
              <a:t>Throughout this presentation, “Cleary Gottlieb” and the “firm” refer to Cleary Gottlieb Steen &amp; Hamilton LLP and its affiliated entities in certain jurisdictions, and the term “offices” includes offices of those affiliated entities.</a:t>
            </a:r>
            <a:endParaRPr lang="en-US" sz="800" dirty="0">
              <a:solidFill>
                <a:prstClr val="white">
                  <a:lumMod val="50000"/>
                </a:prstClr>
              </a:solidFill>
              <a:latin typeface="Arial" charset="0"/>
            </a:endParaRPr>
          </a:p>
        </p:txBody>
      </p:sp>
      <p:sp>
        <p:nvSpPr>
          <p:cNvPr id="6" name="Rectangle 97"/>
          <p:cNvSpPr>
            <a:spLocks noChangeArrowheads="1"/>
          </p:cNvSpPr>
          <p:nvPr userDrawn="1"/>
        </p:nvSpPr>
        <p:spPr bwMode="gray">
          <a:xfrm>
            <a:off x="0" y="0"/>
            <a:ext cx="9144000" cy="228600"/>
          </a:xfrm>
          <a:prstGeom prst="rect">
            <a:avLst/>
          </a:prstGeom>
          <a:gradFill>
            <a:gsLst>
              <a:gs pos="23000">
                <a:schemeClr val="tx2">
                  <a:alpha val="74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48" y="1419225"/>
            <a:ext cx="8458200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Wingdings 2" pitchFamily="18" charset="2"/>
              <a:buChar char="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>
              <a:buClr>
                <a:srgbClr val="B01C2E"/>
              </a:buClr>
              <a:buFont typeface="Calibri" pitchFamily="34" charset="0"/>
              <a:buChar char="–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 dirty="0" smtClean="0"/>
              <a:t>Slide Title – One or Two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C:\Documents and Settings\vvergara\Desktop\CG_S_4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629400" y="2651760"/>
            <a:ext cx="232727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7838" y="5343525"/>
            <a:ext cx="6121400" cy="85248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ct val="25000"/>
              </a:spcBef>
              <a:buFont typeface="Wingdings 2" pitchFamily="18" charset="2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477838" y="4141788"/>
            <a:ext cx="6121400" cy="1143000"/>
          </a:xfrm>
          <a:prstGeom prst="rect">
            <a:avLst/>
          </a:prstGeom>
        </p:spPr>
        <p:txBody>
          <a:bodyPr anchor="t"/>
          <a:lstStyle>
            <a:lvl1pPr algn="l">
              <a:defRPr lang="en-US" sz="2200" b="1" cap="none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476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ack - White - always inc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8" descr="C:\Documents and Settings\vvergara\Desktop\CGSH_LLP_4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4409668" y="5834697"/>
            <a:ext cx="4442469" cy="49530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7470648" y="6263640"/>
            <a:ext cx="1212850" cy="1381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Arial"/>
                <a:cs typeface="Arial"/>
              </a:rPr>
              <a:t>www.clearygottlieb.com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543800" y="465138"/>
            <a:ext cx="1138238" cy="44926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NEW YORK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WASHINGTON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PARIS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BRUSSELS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LONDON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MOSCOW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FRANKFURT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COLOGNE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ROME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MILAN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>
                <a:solidFill>
                  <a:srgbClr val="7F7F7F"/>
                </a:solidFill>
                <a:cs typeface="Arial" pitchFamily="34" charset="0"/>
              </a:rPr>
              <a:t>HONG KONG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 smtClean="0">
                <a:solidFill>
                  <a:srgbClr val="7F7F7F"/>
                </a:solidFill>
                <a:cs typeface="Arial" pitchFamily="34" charset="0"/>
              </a:rPr>
              <a:t>BEIJING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 smtClean="0">
                <a:solidFill>
                  <a:srgbClr val="7F7F7F"/>
                </a:solidFill>
                <a:cs typeface="Arial" pitchFamily="34" charset="0"/>
              </a:rPr>
              <a:t>BUENOS AIRES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 smtClean="0">
                <a:solidFill>
                  <a:srgbClr val="7F7F7F"/>
                </a:solidFill>
                <a:cs typeface="Arial" pitchFamily="34" charset="0"/>
              </a:rPr>
              <a:t>SÃO PAULO</a:t>
            </a:r>
            <a:br>
              <a:rPr lang="en-US" sz="1000" b="1" spc="50" dirty="0" smtClean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1000" b="1" spc="50" dirty="0" smtClean="0">
                <a:solidFill>
                  <a:srgbClr val="7F7F7F"/>
                </a:solidFill>
                <a:cs typeface="Arial" pitchFamily="34" charset="0"/>
              </a:rPr>
              <a:t>ABU DHABI</a:t>
            </a:r>
          </a:p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50" dirty="0" smtClean="0">
                <a:solidFill>
                  <a:srgbClr val="7F7F7F"/>
                </a:solidFill>
                <a:cs typeface="Arial" pitchFamily="34" charset="0"/>
              </a:rPr>
              <a:t>SEOUL</a:t>
            </a:r>
            <a:endParaRPr lang="en-US" sz="1000" b="1" spc="5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7" name="Rectangle 97"/>
          <p:cNvSpPr>
            <a:spLocks noChangeArrowheads="1"/>
          </p:cNvSpPr>
          <p:nvPr userDrawn="1"/>
        </p:nvSpPr>
        <p:spPr bwMode="gray">
          <a:xfrm>
            <a:off x="0" y="0"/>
            <a:ext cx="9144000" cy="228600"/>
          </a:xfrm>
          <a:prstGeom prst="rect">
            <a:avLst/>
          </a:prstGeom>
          <a:gradFill>
            <a:gsLst>
              <a:gs pos="23000">
                <a:schemeClr val="tx2">
                  <a:alpha val="74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146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9B27-882F-44B4-86A4-9D0BD4604C0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CD90-80FD-4B08-B523-645F1966A2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uQWPGTBVE4&amp;amp;feature=youtu.b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polkommission.de/%E2%80%8Cimages/PDF/SG/SG68/S68_summary.pdf" TargetMode="External"/><Relationship Id="rId2" Type="http://schemas.openxmlformats.org/officeDocument/2006/relationships/hyperlink" Target="http://kelley.iu.edu/mwildenb/evolutionsearch.pdf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eaLnBrk="0" hangingPunct="0"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201613" y="188913"/>
            <a:ext cx="8740775" cy="3816350"/>
          </a:xfrm>
          <a:prstGeom prst="rect">
            <a:avLst/>
          </a:prstGeom>
          <a:solidFill>
            <a:srgbClr val="003273"/>
          </a:solidFill>
          <a:ln>
            <a:noFill/>
          </a:ln>
        </p:spPr>
        <p:txBody>
          <a:bodyPr wrap="none" lIns="91428" tIns="45715" rIns="91428" bIns="45715" anchor="ctr"/>
          <a:lstStyle/>
          <a:p>
            <a:pPr algn="ctr" eaLnBrk="0" hangingPunct="0">
              <a:lnSpc>
                <a:spcPct val="110000"/>
              </a:lnSpc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584325" y="4437063"/>
            <a:ext cx="6192838" cy="107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5" rIns="91428" bIns="45715">
            <a:spAutoFit/>
          </a:bodyPr>
          <a:lstStyle/>
          <a:p>
            <a:pPr algn="ctr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10" dirty="0" err="1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Maurits</a:t>
            </a:r>
            <a:r>
              <a:rPr lang="en-US" altLang="ko-KR" sz="2200" b="1" spc="-11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 Dolmans</a:t>
            </a:r>
          </a:p>
          <a:p>
            <a:pPr algn="ctr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spc="-11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Cleary </a:t>
            </a:r>
            <a:r>
              <a:rPr lang="en-US" altLang="ko-KR" sz="2200" spc="-11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rPr>
              <a:t>Gottleib</a:t>
            </a:r>
            <a:endParaRPr lang="en-US" altLang="ko-KR" sz="2200" b="1" spc="-110" dirty="0">
              <a:solidFill>
                <a:srgbClr val="000000">
                  <a:lumMod val="95000"/>
                  <a:lumOff val="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03375" y="2894013"/>
            <a:ext cx="735171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0" tIns="50396" rIns="100790" bIns="50396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0"/>
              </a:spcBef>
            </a:pPr>
            <a:endParaRPr lang="ko-KR" altLang="en-US" sz="2000" smtClean="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700808"/>
            <a:ext cx="8740775" cy="2287796"/>
          </a:xfrm>
          <a:prstGeom prst="rect">
            <a:avLst/>
          </a:prstGeom>
          <a:noFill/>
        </p:spPr>
        <p:txBody>
          <a:bodyPr lIns="91428" tIns="45715" rIns="91428" bIns="45715">
            <a:spAutoFit/>
          </a:bodyPr>
          <a:lstStyle/>
          <a:p>
            <a:pPr algn="ctr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bg1"/>
                </a:solidFill>
              </a:rPr>
              <a:t>Setting the Scene: 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bg1"/>
                </a:solidFill>
              </a:rPr>
              <a:t>Overview </a:t>
            </a:r>
            <a:r>
              <a:rPr lang="en-GB" sz="4000" b="1" dirty="0">
                <a:solidFill>
                  <a:schemeClr val="bg1"/>
                </a:solidFill>
              </a:rPr>
              <a:t>of current debates about antitrust and platforms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endParaRPr lang="en-US" altLang="ko-KR" sz="4000" b="1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60648"/>
            <a:ext cx="5118100" cy="74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964488" y="18864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0" y="188640"/>
            <a:ext cx="2340768" cy="936104"/>
          </a:xfrm>
          <a:prstGeom prst="rect">
            <a:avLst/>
          </a:prstGeom>
          <a:solidFill>
            <a:srgbClr val="98A1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2742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68760"/>
            <a:ext cx="8220400" cy="1008112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Is Big Data even inherently </a:t>
            </a:r>
            <a:r>
              <a:rPr lang="en-US" sz="2400" i="1" dirty="0" smtClean="0">
                <a:latin typeface="+mn-lt"/>
              </a:rPr>
              <a:t>capable</a:t>
            </a:r>
            <a:r>
              <a:rPr lang="en-US" sz="2400" dirty="0" smtClean="0">
                <a:latin typeface="+mn-lt"/>
              </a:rPr>
              <a:t> of being a true barrier to entry or enabling foreclosure?</a:t>
            </a:r>
            <a:endParaRPr lang="en-US" dirty="0" smtClean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"/>
            <a:ext cx="8640960" cy="898525"/>
          </a:xfrm>
        </p:spPr>
        <p:txBody>
          <a:bodyPr/>
          <a:lstStyle/>
          <a:p>
            <a:r>
              <a:rPr lang="en-US" sz="2800" dirty="0" smtClean="0">
                <a:solidFill>
                  <a:srgbClr val="B01C1A"/>
                </a:solidFill>
              </a:rPr>
              <a:t>3.  In two-sided platforms, </a:t>
            </a:r>
            <a:br>
              <a:rPr lang="en-US" sz="2800" dirty="0" smtClean="0">
                <a:solidFill>
                  <a:srgbClr val="B01C1A"/>
                </a:solidFill>
              </a:rPr>
            </a:br>
            <a:r>
              <a:rPr lang="en-US" sz="2800" dirty="0" smtClean="0">
                <a:solidFill>
                  <a:srgbClr val="B01C1A"/>
                </a:solidFill>
              </a:rPr>
              <a:t>do big data barriers lead to natural monopoly? </a:t>
            </a:r>
            <a:endParaRPr lang="en-GB" sz="2800" dirty="0">
              <a:solidFill>
                <a:srgbClr val="B01C1A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05347246"/>
              </p:ext>
            </p:extLst>
          </p:nvPr>
        </p:nvGraphicFramePr>
        <p:xfrm>
          <a:off x="540000" y="2276872"/>
          <a:ext cx="8208464" cy="425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8352"/>
                <a:gridCol w="2232248"/>
                <a:gridCol w="2807864"/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/>
                        <a:t>Ubiquitous</a:t>
                      </a:r>
                      <a:endParaRPr lang="en-US" sz="2000" dirty="0"/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Non-</a:t>
                      </a:r>
                      <a:r>
                        <a:rPr lang="en-GB" sz="2000" dirty="0" err="1" smtClean="0">
                          <a:solidFill>
                            <a:srgbClr val="C00000"/>
                          </a:solidFill>
                        </a:rPr>
                        <a:t>rivalrous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08000" marR="108000" marT="108000" marB="10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/>
                        <a:t>Substitutable</a:t>
                      </a:r>
                      <a:endParaRPr lang="en-US" sz="2000" dirty="0"/>
                    </a:p>
                  </a:txBody>
                  <a:tcPr marL="108000" marR="108000" marT="108000" marB="10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412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Duplicable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/>
                        <a:t>Portable</a:t>
                      </a:r>
                      <a:endParaRPr lang="en-US" sz="2000" dirty="0"/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Tradable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08000" marR="108000" marT="108000" marB="10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2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/>
                        <a:t>Sourced online and offline</a:t>
                      </a:r>
                      <a:endParaRPr lang="en-US" sz="2000" dirty="0"/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No finite “shares”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/>
                        <a:t>Cheap</a:t>
                      </a:r>
                      <a:r>
                        <a:rPr lang="en-GB" sz="2000" baseline="0" dirty="0" smtClean="0"/>
                        <a:t> to acquire/store</a:t>
                      </a:r>
                      <a:endParaRPr lang="en-US" sz="2000" dirty="0"/>
                    </a:p>
                  </a:txBody>
                  <a:tcPr marL="108000" marR="108000" marT="108000" marB="10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Subject</a:t>
                      </a:r>
                      <a:r>
                        <a:rPr lang="en-GB" sz="2000" baseline="0" dirty="0" smtClean="0">
                          <a:solidFill>
                            <a:srgbClr val="C00000"/>
                          </a:solidFill>
                        </a:rPr>
                        <a:t> to user controls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/>
                        <a:t>Transient</a:t>
                      </a:r>
                      <a:r>
                        <a:rPr lang="en-GB" sz="2000" baseline="0" dirty="0" smtClean="0"/>
                        <a:t> value</a:t>
                      </a:r>
                      <a:endParaRPr lang="en-US" sz="2000" dirty="0"/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Dispersed</a:t>
                      </a:r>
                      <a:r>
                        <a:rPr lang="en-GB" sz="2000" baseline="0" dirty="0" smtClean="0">
                          <a:solidFill>
                            <a:srgbClr val="C00000"/>
                          </a:solidFill>
                        </a:rPr>
                        <a:t> ownership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08000" marR="108000" marT="108000" marB="10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/>
                        <a:t>Not an “essential input”</a:t>
                      </a:r>
                      <a:endParaRPr lang="en-US" sz="2000" dirty="0"/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C00000"/>
                          </a:solidFill>
                        </a:rPr>
                        <a:t>Users multi-home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smtClean="0"/>
                        <a:t>No exclusivity</a:t>
                      </a:r>
                      <a:endParaRPr lang="en-US" sz="2000" dirty="0"/>
                    </a:p>
                  </a:txBody>
                  <a:tcPr marL="108000" marR="108000" marT="108000" marB="10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4128">
                <a:tc gridSpan="3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 smtClean="0"/>
                        <a:t>Largely variable</a:t>
                      </a:r>
                      <a:r>
                        <a:rPr lang="en-GB" sz="2000" b="0" baseline="0" dirty="0" smtClean="0"/>
                        <a:t> rather than fixed cost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128">
                <a:tc gridSpan="3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 smtClean="0">
                          <a:solidFill>
                            <a:srgbClr val="C00000"/>
                          </a:solidFill>
                        </a:rPr>
                        <a:t>Subject</a:t>
                      </a:r>
                      <a:r>
                        <a:rPr lang="en-GB" sz="2000" b="0" baseline="0" dirty="0" smtClean="0">
                          <a:solidFill>
                            <a:srgbClr val="C00000"/>
                          </a:solidFill>
                        </a:rPr>
                        <a:t> to diminishing returns…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08000" marR="108000"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338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4048" y="1196752"/>
            <a:ext cx="8458200" cy="4800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Marginal </a:t>
            </a:r>
            <a:r>
              <a:rPr lang="en-US" sz="2400" dirty="0"/>
              <a:t>value of data for statistical analysis and deriving predictions is inherently subject to diminishing </a:t>
            </a:r>
            <a:r>
              <a:rPr lang="en-US" sz="2400" dirty="0" smtClean="0"/>
              <a:t>returns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B01C1A"/>
                </a:solidFill>
              </a:rPr>
              <a:t>3.  In two-sided platforms,</a:t>
            </a:r>
            <a:br>
              <a:rPr lang="en-US" sz="2800" dirty="0" smtClean="0">
                <a:solidFill>
                  <a:srgbClr val="B01C1A"/>
                </a:solidFill>
              </a:rPr>
            </a:br>
            <a:r>
              <a:rPr lang="en-US" sz="2800" dirty="0" smtClean="0">
                <a:solidFill>
                  <a:srgbClr val="B01C1A"/>
                </a:solidFill>
              </a:rPr>
              <a:t>do we see big data barriers or diminishing returns? </a:t>
            </a:r>
            <a:endParaRPr lang="en-GB" sz="2800" dirty="0">
              <a:solidFill>
                <a:srgbClr val="B01C1A"/>
              </a:solidFill>
            </a:endParaRPr>
          </a:p>
        </p:txBody>
      </p:sp>
      <p:sp>
        <p:nvSpPr>
          <p:cNvPr id="6" name="AutoShape 2" descr="Image result for pinter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" y="3457226"/>
            <a:ext cx="3751586" cy="2889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6396335"/>
            <a:ext cx="4032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050" dirty="0" smtClean="0">
                <a:solidFill>
                  <a:prstClr val="black"/>
                </a:solidFill>
                <a:latin typeface="Arial"/>
              </a:rPr>
              <a:t>The role of “Big Data” in Online Platform Competition, </a:t>
            </a:r>
            <a:br>
              <a:rPr lang="en-GB" sz="1050" dirty="0" smtClean="0">
                <a:solidFill>
                  <a:prstClr val="black"/>
                </a:solidFill>
                <a:latin typeface="Arial"/>
              </a:rPr>
            </a:br>
            <a:r>
              <a:rPr lang="en-GB" sz="1050" dirty="0" smtClean="0">
                <a:solidFill>
                  <a:prstClr val="black"/>
                </a:solidFill>
                <a:latin typeface="Arial"/>
              </a:rPr>
              <a:t>Andres </a:t>
            </a:r>
            <a:r>
              <a:rPr lang="en-GB" sz="1050" dirty="0">
                <a:solidFill>
                  <a:prstClr val="black"/>
                </a:solidFill>
                <a:latin typeface="Arial"/>
              </a:rPr>
              <a:t>V. </a:t>
            </a:r>
            <a:r>
              <a:rPr lang="en-GB" sz="1050" dirty="0" smtClean="0">
                <a:solidFill>
                  <a:prstClr val="black"/>
                </a:solidFill>
                <a:latin typeface="Arial"/>
              </a:rPr>
              <a:t>Lerner, 2014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3695124"/>
            <a:ext cx="3600400" cy="2542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4048" y="6127412"/>
            <a:ext cx="387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050" dirty="0" smtClean="0">
                <a:solidFill>
                  <a:prstClr val="black"/>
                </a:solidFill>
                <a:latin typeface="Arial"/>
              </a:rPr>
              <a:t>Internet-scale Data Analysis, Peter </a:t>
            </a:r>
            <a:r>
              <a:rPr lang="en-GB" sz="1050" dirty="0" err="1" smtClean="0">
                <a:solidFill>
                  <a:prstClr val="black"/>
                </a:solidFill>
                <a:latin typeface="Arial"/>
              </a:rPr>
              <a:t>Norvig</a:t>
            </a:r>
            <a:r>
              <a:rPr lang="en-GB" sz="1050" dirty="0" smtClean="0">
                <a:solidFill>
                  <a:prstClr val="black"/>
                </a:solidFill>
                <a:latin typeface="Arial"/>
              </a:rPr>
              <a:t>, 2010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84048" y="2132856"/>
            <a:ext cx="8220401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Wingdings 2" pitchFamily="18" charset="2"/>
              <a:buChar char="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125000"/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lvl="1" indent="-230400" algn="just" fontAlgn="auto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000">
                <a:solidFill>
                  <a:prstClr val="black"/>
                </a:solidFill>
                <a:latin typeface="Arial"/>
              </a:rPr>
              <a:t>UK CMA Report on Big Data:  Facebook and Google, for example, emerged through “</a:t>
            </a:r>
            <a:r>
              <a:rPr lang="en-GB" sz="2000" i="1">
                <a:solidFill>
                  <a:prstClr val="black"/>
                </a:solidFill>
                <a:latin typeface="Arial"/>
              </a:rPr>
              <a:t>more functionality or a better service</a:t>
            </a:r>
            <a:r>
              <a:rPr lang="en-GB" sz="2000">
                <a:solidFill>
                  <a:prstClr val="black"/>
                </a:solidFill>
                <a:latin typeface="Arial"/>
              </a:rPr>
              <a:t>” in spite of incumbent (MySpace, Yahoo) having an advantage</a:t>
            </a:r>
          </a:p>
          <a:p>
            <a:pPr marL="685800" lvl="4" indent="0" algn="r" fontAlgn="auto">
              <a:spcBef>
                <a:spcPts val="600"/>
              </a:spcBef>
              <a:spcAft>
                <a:spcPts val="600"/>
              </a:spcAft>
              <a:buSzPct val="100000"/>
              <a:buFont typeface="Calibri" pitchFamily="34" charset="0"/>
              <a:buNone/>
            </a:pPr>
            <a:r>
              <a:rPr lang="en-GB" sz="1200" i="1">
                <a:solidFill>
                  <a:prstClr val="black"/>
                </a:solidFill>
              </a:rPr>
              <a:t>The commercial use of consumer data, Report on the CMA’s call for information</a:t>
            </a:r>
            <a:r>
              <a:rPr lang="en-GB" sz="1200">
                <a:solidFill>
                  <a:prstClr val="black"/>
                </a:solidFill>
              </a:rPr>
              <a:t>,  CMA38, June 2015, </a:t>
            </a:r>
            <a:r>
              <a:rPr lang="en-GB" sz="1200" err="1">
                <a:solidFill>
                  <a:prstClr val="black"/>
                </a:solidFill>
              </a:rPr>
              <a:t>para</a:t>
            </a:r>
            <a:r>
              <a:rPr lang="en-GB" sz="1200">
                <a:solidFill>
                  <a:prstClr val="black"/>
                </a:solidFill>
              </a:rPr>
              <a:t>. 3.25</a:t>
            </a:r>
          </a:p>
        </p:txBody>
      </p:sp>
    </p:spTree>
    <p:extLst>
      <p:ext uri="{BB962C8B-B14F-4D97-AF65-F5344CB8AC3E}">
        <p14:creationId xmlns="" xmlns:p14="http://schemas.microsoft.com/office/powerpoint/2010/main" val="2882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652" y="-7392"/>
            <a:ext cx="8239125" cy="898525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B01C2E"/>
                </a:solidFill>
              </a:rPr>
              <a:t>4.  In two-sided platforms, </a:t>
            </a:r>
            <a:br>
              <a:rPr lang="en-US" sz="2800" dirty="0" smtClean="0">
                <a:solidFill>
                  <a:srgbClr val="B01C2E"/>
                </a:solidFill>
              </a:rPr>
            </a:br>
            <a:r>
              <a:rPr lang="en-GB" sz="2800" dirty="0" smtClean="0">
                <a:solidFill>
                  <a:srgbClr val="B01C2E"/>
                </a:solidFill>
              </a:rPr>
              <a:t>is it even </a:t>
            </a:r>
            <a:r>
              <a:rPr lang="en-GB" sz="2800" i="1" dirty="0" smtClean="0">
                <a:solidFill>
                  <a:srgbClr val="B01C2E"/>
                </a:solidFill>
              </a:rPr>
              <a:t>possible</a:t>
            </a:r>
            <a:r>
              <a:rPr lang="en-GB" sz="2800" dirty="0" smtClean="0">
                <a:solidFill>
                  <a:srgbClr val="B01C2E"/>
                </a:solidFill>
              </a:rPr>
              <a:t> </a:t>
            </a:r>
            <a:r>
              <a:rPr lang="en-GB" sz="2800" dirty="0">
                <a:solidFill>
                  <a:srgbClr val="B01C2E"/>
                </a:solidFill>
              </a:rPr>
              <a:t>to regulate consistently?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7503" y="1052736"/>
            <a:ext cx="89743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/>
              </a:rPr>
              <a:t>Many 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different businesses; different markets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prstClr val="black"/>
              </a:solidFill>
              <a:latin typeface="Arial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Is </a:t>
            </a:r>
            <a:r>
              <a:rPr lang="en-GB" sz="2000" dirty="0" err="1">
                <a:solidFill>
                  <a:prstClr val="black"/>
                </a:solidFill>
                <a:latin typeface="Arial"/>
              </a:rPr>
              <a:t>Uber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 a transport service supplier or a “consumer 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platform”?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/>
              </a:rPr>
              <a:t>Does the business compete with 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traditional business 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models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?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prstClr val="black"/>
              </a:solidFill>
              <a:latin typeface="Arial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Many different 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strategies 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-- How is the platform monetised?  Is service free?  Who pays?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prstClr val="black"/>
              </a:solidFill>
              <a:latin typeface="Arial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Ad-funded 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services (</a:t>
            </a:r>
            <a:r>
              <a:rPr lang="en-GB" sz="2000" i="1" dirty="0">
                <a:solidFill>
                  <a:prstClr val="black"/>
                </a:solidFill>
                <a:latin typeface="Arial"/>
              </a:rPr>
              <a:t>e.g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., social networks, 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search, free-TV)</a:t>
            </a: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prstClr val="black"/>
                </a:solidFill>
                <a:latin typeface="Arial"/>
              </a:rPr>
              <a:t>Freemium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GB" sz="2000" i="1" dirty="0">
                <a:solidFill>
                  <a:prstClr val="black"/>
                </a:solidFill>
                <a:latin typeface="Arial"/>
              </a:rPr>
              <a:t>e.g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., apps, games, anti-virus software …) </a:t>
            </a:r>
            <a:endParaRPr lang="en-GB" sz="2000" dirty="0" smtClean="0">
              <a:solidFill>
                <a:prstClr val="black"/>
              </a:solidFill>
              <a:latin typeface="Arial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Open 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source (add-on service-funded, e.g., Linux, Android, etc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…)</a:t>
            </a: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Tip-funded 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Wikipedia)</a:t>
            </a:r>
            <a:endParaRPr lang="en-US" sz="2000" dirty="0" smtClean="0">
              <a:solidFill>
                <a:prstClr val="black"/>
              </a:solidFill>
              <a:latin typeface="Arial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endParaRPr lang="en-GB" sz="2000" dirty="0" smtClean="0">
              <a:solidFill>
                <a:prstClr val="black"/>
              </a:solidFill>
              <a:latin typeface="Arial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5085184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</a:pPr>
            <a:r>
              <a:rPr lang="en-GB" sz="2000" i="1" dirty="0" smtClean="0">
                <a:solidFill>
                  <a:srgbClr val="FF0000"/>
                </a:solidFill>
                <a:latin typeface="Arial"/>
              </a:rPr>
              <a:t>“</a:t>
            </a:r>
            <a:r>
              <a:rPr lang="en-GB" sz="2000" i="1" dirty="0">
                <a:solidFill>
                  <a:srgbClr val="FF0000"/>
                </a:solidFill>
                <a:latin typeface="Arial"/>
              </a:rPr>
              <a:t>Different platform characteristics will give rise to different issues, and regulation must remain case-specific if we are to minimise the risk of applying the wrong rule to a novel situation</a:t>
            </a:r>
            <a:r>
              <a:rPr lang="en-GB" sz="2000" i="1" dirty="0" smtClean="0">
                <a:solidFill>
                  <a:srgbClr val="FF0000"/>
                </a:solidFill>
                <a:latin typeface="Arial"/>
              </a:rPr>
              <a:t>.” </a:t>
            </a:r>
          </a:p>
          <a:p>
            <a:pPr marL="0" lvl="2" fontAlgn="auto">
              <a:spcBef>
                <a:spcPts val="0"/>
              </a:spcBef>
              <a:spcAft>
                <a:spcPts val="0"/>
              </a:spcAft>
            </a:pPr>
            <a:r>
              <a:rPr lang="en-GB" sz="2000" i="1" dirty="0">
                <a:solidFill>
                  <a:srgbClr val="FF0000"/>
                </a:solidFill>
                <a:latin typeface="Arial"/>
              </a:rPr>
              <a:t>	</a:t>
            </a:r>
            <a:r>
              <a:rPr lang="en-GB" sz="2000" i="1" dirty="0" smtClean="0">
                <a:solidFill>
                  <a:srgbClr val="FF0000"/>
                </a:solidFill>
                <a:latin typeface="Arial"/>
              </a:rPr>
              <a:t>				</a:t>
            </a:r>
            <a:r>
              <a:rPr lang="en-GB" sz="1400" i="1" dirty="0" smtClean="0">
                <a:solidFill>
                  <a:prstClr val="black"/>
                </a:solidFill>
                <a:latin typeface="Arial"/>
              </a:rPr>
              <a:t>Alex Chisholm, Chief Executive of the UK CMA</a:t>
            </a:r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34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4048" y="1124744"/>
            <a:ext cx="8508432" cy="48006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German Monopoly Commission Special Report:  digital markets are highly dynamic, </a:t>
            </a:r>
            <a:r>
              <a:rPr lang="en-GB" sz="1800" dirty="0" smtClean="0"/>
              <a:t>thriving innovation, low </a:t>
            </a:r>
            <a:r>
              <a:rPr lang="en-GB" sz="1800" dirty="0"/>
              <a:t>barriers to </a:t>
            </a:r>
            <a:r>
              <a:rPr lang="en-GB" sz="1800" dirty="0" smtClean="0"/>
              <a:t>entry – avoid regulation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UK CMA (Chisholm): “</a:t>
            </a:r>
            <a:r>
              <a:rPr lang="en-GB" sz="1800" i="1" dirty="0" smtClean="0"/>
              <a:t>ex post </a:t>
            </a:r>
            <a:r>
              <a:rPr lang="en-GB" sz="1800" dirty="0" smtClean="0"/>
              <a:t>enforcement better than </a:t>
            </a:r>
            <a:r>
              <a:rPr lang="en-GB" sz="1800" i="1" dirty="0" smtClean="0"/>
              <a:t>ex ante </a:t>
            </a:r>
            <a:r>
              <a:rPr lang="en-GB" sz="1800" dirty="0" smtClean="0"/>
              <a:t>regulation”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No </a:t>
            </a:r>
            <a:r>
              <a:rPr lang="en-GB" sz="1800" i="1" dirty="0"/>
              <a:t>“digital one size fits all”</a:t>
            </a:r>
            <a:r>
              <a:rPr lang="en-GB" sz="1800" dirty="0"/>
              <a:t>  </a:t>
            </a:r>
            <a:r>
              <a:rPr lang="en-GB" sz="1800" dirty="0" smtClean="0"/>
              <a:t>- given significant differences in business models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CMA/French </a:t>
            </a:r>
            <a:r>
              <a:rPr lang="en-GB" sz="1800" dirty="0" err="1" smtClean="0"/>
              <a:t>Autorité</a:t>
            </a:r>
            <a:r>
              <a:rPr lang="en-GB" sz="1800" dirty="0" smtClean="0"/>
              <a:t> de la Concurrence report found that openness </a:t>
            </a:r>
            <a:r>
              <a:rPr lang="en-GB" sz="1800" dirty="0"/>
              <a:t>is not necessarily always good for competition; nor are closed systems always </a:t>
            </a:r>
            <a:r>
              <a:rPr lang="en-GB" sz="1800" dirty="0" smtClean="0"/>
              <a:t>bad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Significant </a:t>
            </a:r>
            <a:r>
              <a:rPr lang="en-GB" sz="1800" dirty="0"/>
              <a:t>risks associated with </a:t>
            </a:r>
            <a:r>
              <a:rPr lang="en-GB" sz="1800" i="1" dirty="0"/>
              <a:t>ex ante </a:t>
            </a:r>
            <a:r>
              <a:rPr lang="en-GB" sz="1800" dirty="0"/>
              <a:t>legislation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Risk </a:t>
            </a:r>
            <a:r>
              <a:rPr lang="en-GB" sz="1800" dirty="0"/>
              <a:t>of </a:t>
            </a:r>
            <a:r>
              <a:rPr lang="en-GB" sz="1800" dirty="0" smtClean="0"/>
              <a:t>freezing existing </a:t>
            </a:r>
            <a:r>
              <a:rPr lang="en-GB" sz="1800" dirty="0"/>
              <a:t>market </a:t>
            </a:r>
            <a:r>
              <a:rPr lang="en-GB" sz="1800" dirty="0" smtClean="0"/>
              <a:t>structures / blocking disruptive </a:t>
            </a:r>
            <a:r>
              <a:rPr lang="en-GB" sz="1800" dirty="0"/>
              <a:t>innovations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Risks being outdated when adopted -- consumer </a:t>
            </a:r>
            <a:r>
              <a:rPr lang="en-GB" sz="1800" dirty="0"/>
              <a:t>preferences </a:t>
            </a:r>
            <a:r>
              <a:rPr lang="en-GB" sz="1800" dirty="0" smtClean="0"/>
              <a:t>change quickly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Increased </a:t>
            </a:r>
            <a:r>
              <a:rPr lang="en-GB" sz="1800" dirty="0"/>
              <a:t>compliance costs for smaller </a:t>
            </a:r>
            <a:r>
              <a:rPr lang="en-GB" sz="1800" dirty="0" smtClean="0"/>
              <a:t>firms  / potential </a:t>
            </a:r>
            <a:r>
              <a:rPr lang="en-GB" sz="1800" dirty="0"/>
              <a:t>entrants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Existing regulation is enough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Regulators and competition authorities have been able to deal with a combination of competition law, privacy, media diversity rules, consumer protection, workers protection, </a:t>
            </a:r>
            <a:r>
              <a:rPr lang="en-GB" sz="1800" dirty="0" err="1" smtClean="0"/>
              <a:t>etc</a:t>
            </a:r>
            <a:r>
              <a:rPr lang="en-GB" sz="1800" dirty="0" smtClean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440" y="2"/>
            <a:ext cx="8691560" cy="898525"/>
          </a:xfrm>
        </p:spPr>
        <p:txBody>
          <a:bodyPr/>
          <a:lstStyle/>
          <a:p>
            <a:r>
              <a:rPr lang="en-GB" sz="2800" dirty="0" smtClean="0">
                <a:solidFill>
                  <a:srgbClr val="B01C2E"/>
                </a:solidFill>
              </a:rPr>
              <a:t>Tentative Conclusion</a:t>
            </a:r>
            <a:endParaRPr lang="en-US" sz="2800" dirty="0">
              <a:solidFill>
                <a:srgbClr val="B01C2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03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477838" y="4141788"/>
            <a:ext cx="8846690" cy="1143000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3.  When applying competition law, </a:t>
            </a:r>
            <a:br>
              <a:rPr lang="en-GB" sz="2800" dirty="0" smtClean="0"/>
            </a:br>
            <a:r>
              <a:rPr lang="en-GB" sz="2800" dirty="0" smtClean="0"/>
              <a:t>     how </a:t>
            </a:r>
            <a:r>
              <a:rPr lang="en-GB" sz="2800" dirty="0"/>
              <a:t>do we define market power for platforms?</a:t>
            </a:r>
          </a:p>
        </p:txBody>
      </p:sp>
    </p:spTree>
    <p:extLst>
      <p:ext uri="{BB962C8B-B14F-4D97-AF65-F5344CB8AC3E}">
        <p14:creationId xmlns="" xmlns:p14="http://schemas.microsoft.com/office/powerpoint/2010/main" val="41685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40" y="116632"/>
            <a:ext cx="8539160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1. How to find power on the free side of a platform?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640960" cy="36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Competition law is concerned about consumer welfare:  providing the best product at the lowest price.  Dominance is defined in that light:</a:t>
            </a:r>
          </a:p>
          <a:p>
            <a:pPr marL="457200" lvl="3" indent="0" fontAlgn="auto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None/>
            </a:pPr>
            <a:r>
              <a:rPr lang="en-GB" dirty="0" smtClean="0">
                <a:solidFill>
                  <a:prstClr val="black"/>
                </a:solidFill>
                <a:latin typeface="Arial"/>
              </a:rPr>
              <a:t>“</a:t>
            </a:r>
            <a:r>
              <a:rPr lang="en-GB" i="1" dirty="0" smtClean="0">
                <a:solidFill>
                  <a:prstClr val="black"/>
                </a:solidFill>
                <a:latin typeface="Arial"/>
              </a:rPr>
              <a:t>Dominance is in essence the </a:t>
            </a:r>
            <a:r>
              <a:rPr lang="en-GB" i="1" dirty="0" smtClean="0">
                <a:solidFill>
                  <a:srgbClr val="FF0000"/>
                </a:solidFill>
                <a:latin typeface="Arial"/>
              </a:rPr>
              <a:t>power to fix prices</a:t>
            </a:r>
            <a:r>
              <a:rPr lang="en-GB" dirty="0" smtClean="0">
                <a:solidFill>
                  <a:prstClr val="black"/>
                </a:solidFill>
                <a:latin typeface="Arial"/>
              </a:rPr>
              <a:t>” </a:t>
            </a:r>
            <a:r>
              <a:rPr lang="en-GB" sz="16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GB" sz="1600" i="1" dirty="0" smtClean="0">
                <a:solidFill>
                  <a:prstClr val="black"/>
                </a:solidFill>
                <a:latin typeface="Arial"/>
              </a:rPr>
              <a:t>United Brands;  AKZO</a:t>
            </a:r>
            <a:r>
              <a:rPr lang="en-GB" sz="1600" dirty="0" smtClean="0">
                <a:solidFill>
                  <a:prstClr val="black"/>
                </a:solidFill>
                <a:latin typeface="Arial"/>
              </a:rPr>
              <a:t>)</a:t>
            </a:r>
            <a:endParaRPr lang="en-US" sz="1600" dirty="0" smtClean="0">
              <a:solidFill>
                <a:prstClr val="black"/>
              </a:solidFill>
              <a:latin typeface="Arial"/>
            </a:endParaRPr>
          </a:p>
          <a:p>
            <a:pPr marL="457200" lvl="1" indent="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None/>
            </a:pPr>
            <a:r>
              <a:rPr lang="en-GB" altLang="en-US" sz="2000" i="1" dirty="0" smtClean="0">
                <a:solidFill>
                  <a:prstClr val="black"/>
                </a:solidFill>
                <a:latin typeface="Arial"/>
              </a:rPr>
              <a:t>“an undertaking which is capable of profitably </a:t>
            </a:r>
            <a:r>
              <a:rPr lang="en-GB" altLang="en-US" sz="2000" i="1" dirty="0" smtClean="0">
                <a:solidFill>
                  <a:srgbClr val="FF0000"/>
                </a:solidFill>
                <a:latin typeface="Arial"/>
              </a:rPr>
              <a:t>increasing prices above the competitive level for a significant period of time</a:t>
            </a:r>
            <a:r>
              <a:rPr lang="en-GB" altLang="en-US" sz="2000" i="1" dirty="0" smtClean="0">
                <a:solidFill>
                  <a:prstClr val="black"/>
                </a:solidFill>
                <a:latin typeface="Arial"/>
              </a:rPr>
              <a:t> does not face sufficiently effective competitive constraints and can thus generally be regarded as dominant</a:t>
            </a: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.”  (</a:t>
            </a:r>
            <a:r>
              <a:rPr lang="en-US" altLang="en-US" sz="2000" dirty="0">
                <a:solidFill>
                  <a:prstClr val="black"/>
                </a:solidFill>
                <a:latin typeface="Arial" pitchFamily="34" charset="0"/>
              </a:rPr>
              <a:t>EU 2009 Guidelines</a:t>
            </a: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, note 1 </a:t>
            </a:r>
            <a:r>
              <a:rPr lang="en-GB" altLang="en-US" sz="2000" dirty="0" err="1" smtClean="0">
                <a:solidFill>
                  <a:prstClr val="black"/>
                </a:solidFill>
                <a:latin typeface="Arial"/>
              </a:rPr>
              <a:t>para</a:t>
            </a: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 11)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But how can we find power over a free product?  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Can we say that absence of a price is evidence of absence of power? 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Proof 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of the pudding is in the eating:  If a rational supplier of free product were truly dominant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, it would have charged for the free side for the 2-sided product?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Is power possible if demand is inelastic and users cannot switch?</a:t>
            </a:r>
            <a:endParaRPr lang="en-US" sz="20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2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"/>
            <a:ext cx="9145016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2.  Do we need to look at the other side of the market?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457200" y="1371600"/>
            <a:ext cx="8382000" cy="49377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Arial"/>
              </a:rPr>
              <a:t>Can platforms be found to have power if they would </a:t>
            </a:r>
            <a:r>
              <a:rPr lang="en-US" sz="2000" dirty="0">
                <a:solidFill>
                  <a:srgbClr val="FF0000"/>
                </a:solidFill>
                <a:latin typeface="Arial"/>
              </a:rPr>
              <a:t>lose more than they gain when introducing a fee for the free side of the platform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? </a:t>
            </a:r>
            <a:endParaRPr lang="en-GB" sz="2000" dirty="0" smtClean="0">
              <a:solidFill>
                <a:prstClr val="black"/>
              </a:solidFill>
              <a:latin typeface="Arial"/>
            </a:endParaRPr>
          </a:p>
          <a:p>
            <a:pPr marL="742950" lvl="2" indent="-3429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Arial"/>
              </a:rPr>
              <a:t>Introducing a charge on the free side normally means losing ad revenue</a:t>
            </a:r>
            <a:r>
              <a:rPr lang="en-US" sz="1800" dirty="0">
                <a:solidFill>
                  <a:prstClr val="black"/>
                </a:solidFill>
                <a:latin typeface="Arial"/>
              </a:rPr>
              <a:t> because users would leave</a:t>
            </a:r>
            <a:r>
              <a:rPr lang="en-US" sz="1800" dirty="0" smtClean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(Microsoft/Skype)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 </a:t>
            </a:r>
          </a:p>
          <a:p>
            <a:pPr marL="742950" lvl="2" indent="-3429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prstClr val="black"/>
                </a:solidFill>
                <a:latin typeface="Arial"/>
              </a:rPr>
              <a:t>This applies even 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when there is dominance on the ad side! </a:t>
            </a:r>
            <a:r>
              <a:rPr lang="en-GB" sz="18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Arial"/>
              </a:rPr>
              <a:t>Indeed, even </a:t>
            </a:r>
            <a:r>
              <a:rPr lang="en-GB" sz="1800" i="1" dirty="0">
                <a:solidFill>
                  <a:srgbClr val="FF0000"/>
                </a:solidFill>
                <a:latin typeface="Arial"/>
              </a:rPr>
              <a:t>more</a:t>
            </a:r>
            <a:r>
              <a:rPr lang="en-GB" sz="1800" dirty="0">
                <a:solidFill>
                  <a:srgbClr val="FF0000"/>
                </a:solidFill>
                <a:latin typeface="Arial"/>
              </a:rPr>
              <a:t> so if </a:t>
            </a:r>
            <a:r>
              <a:rPr lang="en-GB" sz="1800" dirty="0" smtClean="0">
                <a:solidFill>
                  <a:srgbClr val="FF0000"/>
                </a:solidFill>
                <a:latin typeface="Arial"/>
              </a:rPr>
              <a:t>ad </a:t>
            </a:r>
            <a:r>
              <a:rPr lang="en-GB" sz="1800" dirty="0">
                <a:solidFill>
                  <a:srgbClr val="FF0000"/>
                </a:solidFill>
                <a:latin typeface="Arial"/>
              </a:rPr>
              <a:t>prices are high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!  No dominance in that </a:t>
            </a:r>
            <a:r>
              <a:rPr lang="en-GB" sz="1800" dirty="0" smtClean="0">
                <a:solidFill>
                  <a:prstClr val="black"/>
                </a:solidFill>
                <a:latin typeface="Arial"/>
              </a:rPr>
              <a:t>case?</a:t>
            </a:r>
            <a:endParaRPr lang="en-US" sz="1800" dirty="0">
              <a:solidFill>
                <a:prstClr val="black"/>
              </a:solidFill>
              <a:latin typeface="Arial"/>
            </a:endParaRPr>
          </a:p>
          <a:p>
            <a:pPr marL="342900" lvl="1" indent="-3429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prstClr val="black"/>
                </a:solidFill>
                <a:latin typeface="Arial"/>
              </a:rPr>
              <a:t>So we must look also at the paid side of a platform: </a:t>
            </a:r>
          </a:p>
          <a:p>
            <a:pPr marL="742950" lvl="2" indent="-3429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prstClr val="black"/>
                </a:solidFill>
                <a:latin typeface="Arial"/>
              </a:rPr>
              <a:t>Academics agree:  </a:t>
            </a:r>
            <a:r>
              <a:rPr lang="en-GB" sz="1800" i="1" dirty="0" smtClean="0">
                <a:solidFill>
                  <a:prstClr val="black"/>
                </a:solidFill>
                <a:latin typeface="Arial"/>
              </a:rPr>
              <a:t>“platforms </a:t>
            </a:r>
            <a:r>
              <a:rPr lang="en-GB" sz="1800" i="1" dirty="0">
                <a:solidFill>
                  <a:prstClr val="black"/>
                </a:solidFill>
                <a:latin typeface="Arial"/>
              </a:rPr>
              <a:t>enable interactions between end-users, and try to get the two (or multiple) sides “on board” by appropriately charging each side. That is, platforms court each side </a:t>
            </a:r>
            <a:r>
              <a:rPr lang="en-GB" sz="1800" i="1" dirty="0" smtClean="0">
                <a:solidFill>
                  <a:prstClr val="black"/>
                </a:solidFill>
                <a:latin typeface="Arial"/>
              </a:rPr>
              <a:t>…” 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</a:rPr>
              <a:t>Rochet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 and 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</a:rPr>
              <a:t>Tirole</a:t>
            </a:r>
            <a:r>
              <a:rPr lang="en-GB" sz="1400" dirty="0" smtClean="0">
                <a:solidFill>
                  <a:prstClr val="black"/>
                </a:solidFill>
                <a:latin typeface="Arial"/>
              </a:rPr>
              <a:t>. </a:t>
            </a:r>
          </a:p>
          <a:p>
            <a:pPr marL="742950" lvl="2" indent="-3429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Courts now agree:  EU </a:t>
            </a:r>
            <a:r>
              <a:rPr lang="en-US" sz="1800" dirty="0">
                <a:solidFill>
                  <a:prstClr val="black"/>
                </a:solidFill>
                <a:latin typeface="Arial"/>
              </a:rPr>
              <a:t>judgment in </a:t>
            </a:r>
            <a:r>
              <a:rPr lang="en-US" sz="1800" i="1" dirty="0" err="1">
                <a:solidFill>
                  <a:srgbClr val="FF0000"/>
                </a:solidFill>
                <a:latin typeface="Arial"/>
              </a:rPr>
              <a:t>Cartes</a:t>
            </a:r>
            <a:r>
              <a:rPr lang="en-US" sz="1800" i="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800" i="1" dirty="0" err="1">
                <a:solidFill>
                  <a:srgbClr val="FF0000"/>
                </a:solidFill>
                <a:latin typeface="Arial"/>
              </a:rPr>
              <a:t>Bancaires</a:t>
            </a:r>
            <a:r>
              <a:rPr lang="en-US" sz="18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Arial"/>
              </a:rPr>
              <a:t>: need to look at both sides; Hamburg </a:t>
            </a:r>
            <a:r>
              <a:rPr lang="en-US" sz="1800" i="1" dirty="0" err="1">
                <a:solidFill>
                  <a:prstClr val="black"/>
                </a:solidFill>
                <a:latin typeface="Arial"/>
              </a:rPr>
              <a:t>Wetterdienstleister</a:t>
            </a:r>
            <a:r>
              <a:rPr lang="en-US" sz="1800" i="1" dirty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800" dirty="0">
                <a:solidFill>
                  <a:prstClr val="black"/>
                </a:solidFill>
                <a:latin typeface="Arial"/>
              </a:rPr>
              <a:t>judgment: “</a:t>
            </a:r>
            <a:r>
              <a:rPr lang="en-US" sz="1800" i="1" dirty="0">
                <a:solidFill>
                  <a:prstClr val="black"/>
                </a:solidFill>
                <a:latin typeface="Arial"/>
              </a:rPr>
              <a:t>necessary to at least take into account the area of online advertising …”</a:t>
            </a:r>
            <a:endParaRPr lang="en-US" sz="1800" dirty="0">
              <a:solidFill>
                <a:prstClr val="black"/>
              </a:solidFill>
              <a:latin typeface="Arial"/>
            </a:endParaRPr>
          </a:p>
          <a:p>
            <a:pPr marL="685800" lvl="2" indent="-28575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</a:pPr>
            <a:endParaRPr lang="en-GB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82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"/>
            <a:ext cx="8944096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3.  Can a platform be dominant when users can switch?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457200" y="1155576"/>
            <a:ext cx="8382000" cy="49377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2400" dirty="0" smtClean="0">
                <a:solidFill>
                  <a:prstClr val="black"/>
                </a:solidFill>
                <a:latin typeface="Arial"/>
              </a:rPr>
              <a:t>German </a:t>
            </a:r>
            <a:r>
              <a:rPr lang="en-GB" sz="2400" dirty="0">
                <a:solidFill>
                  <a:prstClr val="black"/>
                </a:solidFill>
                <a:latin typeface="Arial"/>
              </a:rPr>
              <a:t>Monopoly Commission Special Report: </a:t>
            </a:r>
            <a:r>
              <a:rPr lang="en-GB" sz="2200" dirty="0" smtClean="0">
                <a:solidFill>
                  <a:prstClr val="black"/>
                </a:solidFill>
                <a:latin typeface="Arial"/>
              </a:rPr>
              <a:t>Users </a:t>
            </a:r>
            <a:r>
              <a:rPr lang="en-GB" sz="2200" i="1" dirty="0" smtClean="0">
                <a:solidFill>
                  <a:prstClr val="black"/>
                </a:solidFill>
                <a:latin typeface="Arial"/>
              </a:rPr>
              <a:t>and</a:t>
            </a:r>
            <a:r>
              <a:rPr lang="en-GB" sz="2200" dirty="0" smtClean="0">
                <a:solidFill>
                  <a:prstClr val="black"/>
                </a:solidFill>
                <a:latin typeface="Arial"/>
              </a:rPr>
              <a:t> advertisers often </a:t>
            </a:r>
            <a:r>
              <a:rPr lang="en-GB" sz="2200" dirty="0" smtClean="0">
                <a:solidFill>
                  <a:srgbClr val="FF0000"/>
                </a:solidFill>
                <a:latin typeface="Arial"/>
              </a:rPr>
              <a:t>multi-home </a:t>
            </a:r>
            <a:r>
              <a:rPr lang="en-GB" sz="2200" dirty="0" smtClean="0">
                <a:solidFill>
                  <a:prstClr val="black"/>
                </a:solidFill>
                <a:latin typeface="Arial"/>
              </a:rPr>
              <a:t>and </a:t>
            </a:r>
            <a:r>
              <a:rPr lang="en-GB" sz="2200" dirty="0" smtClean="0">
                <a:solidFill>
                  <a:srgbClr val="FF0000"/>
                </a:solidFill>
                <a:latin typeface="Arial"/>
              </a:rPr>
              <a:t>switching is easy</a:t>
            </a:r>
            <a:r>
              <a:rPr lang="en-GB" sz="2200" dirty="0" smtClean="0">
                <a:solidFill>
                  <a:prstClr val="black"/>
                </a:solidFill>
                <a:latin typeface="Arial"/>
              </a:rPr>
              <a:t> </a:t>
            </a:r>
          </a:p>
          <a:p>
            <a:pPr fontAlgn="auto">
              <a:spcAft>
                <a:spcPts val="0"/>
              </a:spcAft>
            </a:pPr>
            <a:endParaRPr lang="en-GB" sz="1800" dirty="0">
              <a:solidFill>
                <a:prstClr val="black"/>
              </a:solidFill>
              <a:latin typeface="Arial"/>
            </a:endParaRPr>
          </a:p>
          <a:p>
            <a:pPr lvl="1" fontAlgn="auto">
              <a:spcAft>
                <a:spcPts val="0"/>
              </a:spcAft>
            </a:pPr>
            <a:r>
              <a:rPr lang="en-GB" sz="1800" dirty="0">
                <a:solidFill>
                  <a:prstClr val="black"/>
                </a:solidFill>
                <a:latin typeface="Arial"/>
              </a:rPr>
              <a:t>Mobile </a:t>
            </a:r>
            <a:r>
              <a:rPr lang="en-GB" sz="1800" dirty="0" err="1">
                <a:solidFill>
                  <a:prstClr val="black"/>
                </a:solidFill>
                <a:latin typeface="Arial"/>
              </a:rPr>
              <a:t>multihoming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: </a:t>
            </a:r>
            <a:r>
              <a:rPr lang="en-GB" sz="1800" i="1" dirty="0">
                <a:solidFill>
                  <a:prstClr val="black"/>
                </a:solidFill>
                <a:latin typeface="Arial"/>
              </a:rPr>
              <a:t>“Search is not where it’s at. … When people want to find a place to go out to dinner, they’re not searching;  … They’re using apps to get to data on the Internet”   </a:t>
            </a:r>
            <a:r>
              <a:rPr lang="en-GB" sz="1800" i="1" dirty="0" smtClean="0">
                <a:solidFill>
                  <a:prstClr val="black"/>
                </a:solidFill>
                <a:latin typeface="Arial"/>
              </a:rPr>
              <a:t>      </a:t>
            </a:r>
            <a:r>
              <a:rPr lang="en-GB" sz="1800" i="1" dirty="0" smtClean="0">
                <a:solidFill>
                  <a:prstClr val="black"/>
                </a:solidFill>
                <a:latin typeface="Arial"/>
                <a:hlinkClick r:id="rId3"/>
              </a:rPr>
              <a:t>(</a:t>
            </a:r>
            <a:r>
              <a:rPr lang="en-GB" sz="1800" i="1" dirty="0">
                <a:solidFill>
                  <a:prstClr val="black"/>
                </a:solidFill>
                <a:latin typeface="Arial"/>
                <a:hlinkClick r:id="rId3"/>
              </a:rPr>
              <a:t>Steve Jobs</a:t>
            </a:r>
            <a:r>
              <a:rPr lang="en-GB" sz="1800" i="1" dirty="0" smtClean="0">
                <a:solidFill>
                  <a:prstClr val="black"/>
                </a:solidFill>
                <a:latin typeface="Arial"/>
                <a:hlinkClick r:id="rId3"/>
              </a:rPr>
              <a:t>)</a:t>
            </a:r>
            <a:endParaRPr lang="en-GB" sz="1800" i="1" dirty="0" smtClean="0">
              <a:solidFill>
                <a:prstClr val="black"/>
              </a:solidFill>
              <a:latin typeface="Arial"/>
            </a:endParaRPr>
          </a:p>
          <a:p>
            <a:pPr lvl="1" fontAlgn="auto">
              <a:spcAft>
                <a:spcPts val="0"/>
              </a:spcAft>
            </a:pPr>
            <a:endParaRPr lang="en-GB" sz="1800" i="1" dirty="0">
              <a:solidFill>
                <a:prstClr val="black"/>
              </a:solidFill>
              <a:latin typeface="Arial"/>
            </a:endParaRPr>
          </a:p>
          <a:p>
            <a:pPr lvl="2" fontAlgn="auto"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users spend 60% 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of their time on mobile vs. 40% on desktop, </a:t>
            </a:r>
          </a:p>
          <a:p>
            <a:pPr lvl="2" fontAlgn="auto">
              <a:spcAft>
                <a:spcPts val="0"/>
              </a:spcAft>
            </a:pPr>
            <a:r>
              <a:rPr lang="en-GB" sz="1800" dirty="0">
                <a:solidFill>
                  <a:prstClr val="black"/>
                </a:solidFill>
                <a:latin typeface="Arial"/>
              </a:rPr>
              <a:t>more than 80% of time spent by mobile users with major Internet properties occurs via apps, and less than 20% via browser-based search  (</a:t>
            </a:r>
            <a:r>
              <a:rPr lang="en-GB" sz="1800" dirty="0" err="1">
                <a:solidFill>
                  <a:prstClr val="black"/>
                </a:solidFill>
                <a:latin typeface="Arial"/>
              </a:rPr>
              <a:t>ComScore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)</a:t>
            </a:r>
            <a:endParaRPr lang="en-GB" sz="1800" i="1" dirty="0">
              <a:solidFill>
                <a:prstClr val="black"/>
              </a:solidFill>
              <a:latin typeface="Arial"/>
            </a:endParaRPr>
          </a:p>
          <a:p>
            <a:pPr lvl="1" fontAlgn="auto">
              <a:spcAft>
                <a:spcPts val="0"/>
              </a:spcAft>
            </a:pPr>
            <a:endParaRPr lang="en-GB" sz="1800" dirty="0" smtClean="0">
              <a:solidFill>
                <a:prstClr val="black"/>
              </a:solidFill>
              <a:latin typeface="Arial"/>
            </a:endParaRPr>
          </a:p>
          <a:p>
            <a:pPr lvl="1" fontAlgn="auto">
              <a:spcAft>
                <a:spcPts val="0"/>
              </a:spcAft>
            </a:pPr>
            <a:r>
              <a:rPr lang="en-GB" sz="1800" dirty="0" smtClean="0">
                <a:solidFill>
                  <a:prstClr val="black"/>
                </a:solidFill>
                <a:latin typeface="Arial"/>
              </a:rPr>
              <a:t>Developing, </a:t>
            </a:r>
            <a:r>
              <a:rPr lang="en-GB" sz="1800" dirty="0" smtClean="0">
                <a:solidFill>
                  <a:srgbClr val="FF0000"/>
                </a:solidFill>
                <a:latin typeface="Arial"/>
              </a:rPr>
              <a:t>distributing and downloading new apps is easy</a:t>
            </a:r>
          </a:p>
          <a:p>
            <a:pPr lvl="1" fontAlgn="auto">
              <a:spcAft>
                <a:spcPts val="0"/>
              </a:spcAft>
            </a:pPr>
            <a:endParaRPr lang="en-GB" sz="1800" dirty="0" smtClean="0">
              <a:solidFill>
                <a:prstClr val="black"/>
              </a:solidFill>
              <a:latin typeface="Arial"/>
            </a:endParaRPr>
          </a:p>
          <a:p>
            <a:pPr lvl="1" fontAlgn="auto">
              <a:spcAft>
                <a:spcPts val="0"/>
              </a:spcAft>
            </a:pPr>
            <a:r>
              <a:rPr lang="en-GB" sz="1800" dirty="0" smtClean="0">
                <a:solidFill>
                  <a:prstClr val="black"/>
                </a:solidFill>
                <a:latin typeface="Arial"/>
              </a:rPr>
              <a:t>Many 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free online services providers compete for users’ attention, preventing tipping in online ad market </a:t>
            </a:r>
            <a:r>
              <a:rPr lang="en-GB" sz="18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Evans “Attention Rivalry”)</a:t>
            </a:r>
            <a:endParaRPr lang="en-US" sz="1800" dirty="0">
              <a:solidFill>
                <a:prstClr val="black"/>
              </a:solidFill>
              <a:latin typeface="Arial"/>
            </a:endParaRPr>
          </a:p>
          <a:p>
            <a:pPr marL="342900" lvl="1" indent="-3429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3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rgbClr val="B01C2E"/>
                </a:solidFill>
              </a:rPr>
              <a:t>4.  Can we use </a:t>
            </a:r>
            <a:r>
              <a:rPr lang="en-GB" sz="2800" i="1" dirty="0" smtClean="0">
                <a:solidFill>
                  <a:srgbClr val="B01C2E"/>
                </a:solidFill>
              </a:rPr>
              <a:t>usage shares </a:t>
            </a:r>
            <a:r>
              <a:rPr lang="en-GB" sz="2800" dirty="0" smtClean="0">
                <a:solidFill>
                  <a:srgbClr val="B01C2E"/>
                </a:solidFill>
              </a:rPr>
              <a:t>to determine dominance on the free side of a platform?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04800" y="1263824"/>
            <a:ext cx="8839200" cy="49734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Can the </a:t>
            </a:r>
            <a:r>
              <a:rPr lang="en-US" sz="1800" i="1" dirty="0" err="1" smtClean="0">
                <a:solidFill>
                  <a:prstClr val="black"/>
                </a:solidFill>
                <a:latin typeface="Arial"/>
              </a:rPr>
              <a:t>Akzo</a:t>
            </a:r>
            <a:r>
              <a:rPr lang="en-US" sz="1800" dirty="0" smtClean="0">
                <a:solidFill>
                  <a:prstClr val="black"/>
                </a:solidFill>
                <a:latin typeface="Arial"/>
              </a:rPr>
              <a:t> presumption (50% share = dominance) apply to “usage share”?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But usage shares for a free product are not </a:t>
            </a:r>
            <a:r>
              <a:rPr lang="en-US" sz="1800" i="1" dirty="0" smtClean="0">
                <a:solidFill>
                  <a:srgbClr val="FF0000"/>
                </a:solidFill>
                <a:latin typeface="Arial"/>
              </a:rPr>
              <a:t>sales</a:t>
            </a:r>
            <a:r>
              <a:rPr lang="en-US" sz="1800" dirty="0" smtClean="0">
                <a:solidFill>
                  <a:srgbClr val="FF0000"/>
                </a:solidFill>
                <a:latin typeface="Arial"/>
              </a:rPr>
              <a:t> shares</a:t>
            </a:r>
            <a:r>
              <a:rPr lang="en-US" sz="1800" dirty="0" smtClean="0">
                <a:solidFill>
                  <a:prstClr val="black"/>
                </a:solidFill>
                <a:latin typeface="Arial"/>
              </a:rPr>
              <a:t>: </a:t>
            </a:r>
            <a:endParaRPr lang="en-US" sz="1800" dirty="0">
              <a:solidFill>
                <a:prstClr val="black"/>
              </a:solidFill>
              <a:latin typeface="Arial"/>
            </a:endParaRP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they do not reflect power over price – the service is free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they do not reflect investment or commitment by user – users can switch</a:t>
            </a:r>
            <a:endParaRPr lang="en-US" sz="1800" dirty="0">
              <a:solidFill>
                <a:prstClr val="black"/>
              </a:solidFill>
              <a:latin typeface="Arial"/>
            </a:endParaRP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/>
              </a:rPr>
              <a:t>they do not reflect supply constraints – many rivals attract user attention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1800" i="1" dirty="0" smtClean="0">
                <a:solidFill>
                  <a:prstClr val="black"/>
                </a:solidFill>
                <a:latin typeface="Arial"/>
              </a:rPr>
              <a:t>Microsoft/Skype</a:t>
            </a:r>
            <a:r>
              <a:rPr lang="en-US" sz="1800" dirty="0" smtClean="0">
                <a:solidFill>
                  <a:prstClr val="black"/>
                </a:solidFill>
                <a:latin typeface="Arial"/>
              </a:rPr>
              <a:t>:  no EC concerns despite 80%-90% share in video calls </a:t>
            </a:r>
          </a:p>
          <a:p>
            <a:pPr marL="457200" lvl="1" indent="0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1600" dirty="0" smtClean="0">
                <a:solidFill>
                  <a:prstClr val="black"/>
                </a:solidFill>
                <a:latin typeface="Arial"/>
              </a:rPr>
              <a:t>“</a:t>
            </a:r>
            <a:r>
              <a:rPr lang="en-US" sz="1600" i="1" dirty="0" smtClean="0">
                <a:solidFill>
                  <a:prstClr val="black"/>
                </a:solidFill>
                <a:latin typeface="Arial"/>
              </a:rPr>
              <a:t>market shares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” of free product “</a:t>
            </a:r>
            <a:r>
              <a:rPr lang="en-US" sz="1600" i="1" dirty="0" smtClean="0">
                <a:solidFill>
                  <a:prstClr val="black"/>
                </a:solidFill>
                <a:latin typeface="Arial"/>
              </a:rPr>
              <a:t>not the best proxy to evaluate the market power of providers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”.  “</a:t>
            </a:r>
            <a:r>
              <a:rPr lang="en-GB" altLang="en-US" sz="1600" i="1" dirty="0" smtClean="0">
                <a:solidFill>
                  <a:prstClr val="black"/>
                </a:solidFill>
                <a:latin typeface="Arial"/>
              </a:rPr>
              <a:t>If a provider starts charging for a service which was used for a long time free of charge and there exist alternative services offered for free, it can be expected that </a:t>
            </a:r>
            <a:r>
              <a:rPr lang="en-GB" altLang="en-US" sz="1600" i="1" dirty="0" smtClean="0">
                <a:solidFill>
                  <a:srgbClr val="FF0000"/>
                </a:solidFill>
                <a:latin typeface="Arial"/>
              </a:rPr>
              <a:t>consumers would immediately switch</a:t>
            </a:r>
            <a:r>
              <a:rPr lang="en-GB" altLang="en-US" sz="1600" dirty="0" smtClean="0">
                <a:solidFill>
                  <a:prstClr val="black"/>
                </a:solidFill>
                <a:latin typeface="Arial"/>
              </a:rPr>
              <a:t>”   (see also </a:t>
            </a:r>
            <a:r>
              <a:rPr lang="en-GB" altLang="en-US" sz="1600" i="1" dirty="0" smtClean="0">
                <a:solidFill>
                  <a:prstClr val="black"/>
                </a:solidFill>
                <a:latin typeface="Arial"/>
              </a:rPr>
              <a:t>Facebook/</a:t>
            </a:r>
            <a:r>
              <a:rPr lang="en-GB" altLang="en-US" sz="1600" i="1" dirty="0" err="1" smtClean="0">
                <a:solidFill>
                  <a:prstClr val="black"/>
                </a:solidFill>
                <a:latin typeface="Arial"/>
              </a:rPr>
              <a:t>WhatsApp</a:t>
            </a:r>
            <a:r>
              <a:rPr lang="en-GB" altLang="en-US" sz="1600" dirty="0" smtClean="0">
                <a:solidFill>
                  <a:prstClr val="black"/>
                </a:solidFill>
                <a:latin typeface="Arial"/>
              </a:rPr>
              <a:t>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altLang="en-US" sz="1800" dirty="0" smtClean="0">
                <a:solidFill>
                  <a:prstClr val="black"/>
                </a:solidFill>
                <a:latin typeface="Arial"/>
              </a:rPr>
              <a:t>Do</a:t>
            </a:r>
            <a:r>
              <a:rPr lang="en-GB" altLang="en-US" sz="1800" dirty="0" smtClean="0">
                <a:solidFill>
                  <a:srgbClr val="FF0000"/>
                </a:solidFill>
                <a:latin typeface="Arial"/>
              </a:rPr>
              <a:t> long-term high usage shares</a:t>
            </a:r>
            <a:r>
              <a:rPr lang="en-GB" altLang="en-US" sz="1800" dirty="0" smtClean="0">
                <a:solidFill>
                  <a:prstClr val="black"/>
                </a:solidFill>
                <a:latin typeface="Arial"/>
              </a:rPr>
              <a:t> reflect power?</a:t>
            </a:r>
            <a:endParaRPr lang="en-GB" altLang="en-US" sz="1800" dirty="0" smtClean="0">
              <a:solidFill>
                <a:srgbClr val="FF0000"/>
              </a:solidFill>
              <a:latin typeface="Arial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altLang="en-US" sz="1800" dirty="0" smtClean="0">
                <a:solidFill>
                  <a:prstClr val="black"/>
                </a:solidFill>
                <a:latin typeface="Arial"/>
              </a:rPr>
              <a:t>If barriers to entry on free side are substantial, economic profits on ad side may be persistent  (assuming users need the service and cannot switch)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altLang="en-US" sz="1800" dirty="0" smtClean="0">
                <a:solidFill>
                  <a:prstClr val="black"/>
                </a:solidFill>
                <a:latin typeface="Arial"/>
              </a:rPr>
              <a:t>But reverse not true:  </a:t>
            </a:r>
            <a:r>
              <a:rPr lang="en-GB" altLang="en-US" sz="1800" dirty="0" smtClean="0">
                <a:solidFill>
                  <a:srgbClr val="FF0000"/>
                </a:solidFill>
                <a:latin typeface="Arial"/>
              </a:rPr>
              <a:t>persistence is not proof of barriers</a:t>
            </a:r>
            <a:r>
              <a:rPr lang="en-GB" altLang="en-US" sz="1800" dirty="0" smtClean="0">
                <a:solidFill>
                  <a:prstClr val="black"/>
                </a:solidFill>
                <a:latin typeface="Arial"/>
              </a:rPr>
              <a:t> to entry – can indicate a constant </a:t>
            </a:r>
            <a:r>
              <a:rPr lang="en-GB" altLang="en-US" sz="1800" dirty="0" smtClean="0">
                <a:solidFill>
                  <a:srgbClr val="FF0000"/>
                </a:solidFill>
                <a:latin typeface="Arial"/>
              </a:rPr>
              <a:t>innovator</a:t>
            </a:r>
            <a:r>
              <a:rPr lang="en-GB" altLang="en-US" sz="1800" dirty="0" smtClean="0">
                <a:solidFill>
                  <a:prstClr val="black"/>
                </a:solidFill>
                <a:latin typeface="Arial"/>
              </a:rPr>
              <a:t> who is and stays ahead of the curve</a:t>
            </a:r>
            <a:endParaRPr lang="en-GB" alt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4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40" y="82203"/>
            <a:ext cx="8239125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5.  Should we not use innovation as the litmus test for competition on the free side of a platform?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124744"/>
            <a:ext cx="835292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“</a:t>
            </a:r>
            <a:r>
              <a:rPr lang="en-GB" altLang="en-US" sz="2000" i="1" dirty="0" smtClean="0">
                <a:solidFill>
                  <a:prstClr val="black"/>
                </a:solidFill>
                <a:latin typeface="Arial"/>
              </a:rPr>
              <a:t>the expression ‘increase prices’  … is used as short-hand for the various ways in which the parameters of competition – </a:t>
            </a:r>
            <a:r>
              <a:rPr lang="en-GB" altLang="en-US" sz="2000" i="1" dirty="0" smtClean="0">
                <a:solidFill>
                  <a:srgbClr val="FF0000"/>
                </a:solidFill>
                <a:latin typeface="Arial"/>
              </a:rPr>
              <a:t>prices, output, innovation, the variety or quality </a:t>
            </a:r>
            <a:r>
              <a:rPr lang="en-GB" altLang="en-US" sz="2000" i="1" dirty="0" smtClean="0">
                <a:solidFill>
                  <a:prstClr val="black"/>
                </a:solidFill>
                <a:latin typeface="Arial"/>
              </a:rPr>
              <a:t>of goods – can be influenced to the advantage of the dominant undertaking and to the detriment of consumers.</a:t>
            </a: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” 	(Art 82 Guidelines)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Raising prices = lowering quality and reducing innovation.  But there is no power if platforms have to innovate constantly to stay ahead: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1600" dirty="0" smtClean="0">
                <a:solidFill>
                  <a:prstClr val="black"/>
                </a:solidFill>
                <a:latin typeface="Arial"/>
              </a:rPr>
              <a:t>Lower quality =&gt; fewer users =&gt; less “attention” =&gt; lower ad / app revenues</a:t>
            </a:r>
            <a:endParaRPr lang="en-US" sz="1600" i="1" dirty="0" smtClean="0">
              <a:solidFill>
                <a:prstClr val="black"/>
              </a:solidFill>
              <a:latin typeface="Arial"/>
            </a:endParaRP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</a:rPr>
              <a:t>In </a:t>
            </a:r>
            <a:r>
              <a:rPr lang="en-US" sz="1600" i="1" dirty="0" smtClean="0">
                <a:solidFill>
                  <a:prstClr val="black"/>
                </a:solidFill>
                <a:latin typeface="Arial"/>
              </a:rPr>
              <a:t>Microsoft/Skype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, the EC recognizes “</a:t>
            </a:r>
            <a:r>
              <a:rPr lang="en-US" sz="1600" i="1" dirty="0" smtClean="0">
                <a:solidFill>
                  <a:prstClr val="black"/>
                </a:solidFill>
                <a:latin typeface="Arial"/>
              </a:rPr>
              <a:t>critical role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” of  “</a:t>
            </a:r>
            <a:r>
              <a:rPr lang="en-US" sz="1600" i="1" dirty="0" smtClean="0">
                <a:solidFill>
                  <a:prstClr val="black"/>
                </a:solidFill>
                <a:latin typeface="Arial"/>
              </a:rPr>
              <a:t>innovation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” to drive revenues from apps and ads 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Arial"/>
              </a:rPr>
              <a:t>Microsoft browser 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:  Dominance = ability to stop innovation and not lose revenues</a:t>
            </a:r>
          </a:p>
          <a:p>
            <a:pPr fontAlgn="auto"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224" y="4739680"/>
            <a:ext cx="7435552" cy="15696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97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477838" y="5013176"/>
            <a:ext cx="6542434" cy="1182837"/>
          </a:xfrm>
        </p:spPr>
        <p:txBody>
          <a:bodyPr/>
          <a:lstStyle/>
          <a:p>
            <a:r>
              <a:rPr lang="en-GB" sz="1600" b="1" dirty="0" smtClean="0"/>
              <a:t>Maurits Dolmans</a:t>
            </a:r>
          </a:p>
          <a:p>
            <a:r>
              <a:rPr lang="en-US" dirty="0"/>
              <a:t>Academic Seminar on Platforms and Mobile </a:t>
            </a:r>
            <a:r>
              <a:rPr lang="en-US" dirty="0" smtClean="0"/>
              <a:t>Competition, </a:t>
            </a:r>
            <a:r>
              <a:rPr lang="en-US" dirty="0" err="1" smtClean="0"/>
              <a:t>Sogang</a:t>
            </a:r>
            <a:r>
              <a:rPr lang="en-US" dirty="0" smtClean="0"/>
              <a:t> University</a:t>
            </a:r>
            <a:endParaRPr lang="en-US" b="1" dirty="0"/>
          </a:p>
          <a:p>
            <a:r>
              <a:rPr lang="en-US" dirty="0" smtClean="0"/>
              <a:t>10th </a:t>
            </a:r>
            <a:r>
              <a:rPr lang="en-US" dirty="0"/>
              <a:t>November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395536" y="3717032"/>
            <a:ext cx="8640960" cy="1143000"/>
          </a:xfrm>
        </p:spPr>
        <p:txBody>
          <a:bodyPr/>
          <a:lstStyle/>
          <a:p>
            <a:r>
              <a:rPr lang="en-US" dirty="0"/>
              <a:t>Setting the </a:t>
            </a:r>
            <a:r>
              <a:rPr lang="en-US" dirty="0" smtClean="0"/>
              <a:t>Scene: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Questions  for Today’s </a:t>
            </a:r>
            <a:r>
              <a:rPr lang="en-US" dirty="0" smtClean="0"/>
              <a:t>Discussion on Antitrust </a:t>
            </a:r>
            <a:r>
              <a:rPr lang="en-US" dirty="0"/>
              <a:t>and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226" y="304287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prstClr val="white">
                    <a:lumMod val="50000"/>
                  </a:prstClr>
                </a:solidFill>
                <a:cs typeface="Arial" panose="020B0604020202020204" pitchFamily="34" charset="0"/>
              </a:rPr>
              <a:t>Maurits </a:t>
            </a:r>
            <a:r>
              <a:rPr lang="en-GB" sz="1400" dirty="0" smtClean="0">
                <a:solidFill>
                  <a:prstClr val="white">
                    <a:lumMod val="50000"/>
                  </a:prstClr>
                </a:solidFill>
                <a:cs typeface="Arial" panose="020B0604020202020204" pitchFamily="34" charset="0"/>
              </a:rPr>
              <a:t>Dolmans and his firm represent clients </a:t>
            </a:r>
            <a:r>
              <a:rPr lang="en-GB" sz="1400" dirty="0">
                <a:solidFill>
                  <a:prstClr val="white">
                    <a:lumMod val="50000"/>
                  </a:prstClr>
                </a:solidFill>
                <a:cs typeface="Arial" panose="020B0604020202020204" pitchFamily="34" charset="0"/>
              </a:rPr>
              <a:t>in pending abuse allegations.  These comments  have not been approved by, and are not made on behalf of, the firm, any colleague, or any client, and are not binding on them. </a:t>
            </a:r>
            <a:endParaRPr lang="en-US" sz="1400" dirty="0">
              <a:solidFill>
                <a:prstClr val="white">
                  <a:lumMod val="50000"/>
                </a:prst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6. Innovation as the test:  is it even </a:t>
            </a:r>
            <a:r>
              <a:rPr lang="en-GB" sz="2800" i="1" dirty="0" smtClean="0">
                <a:solidFill>
                  <a:srgbClr val="B01C2E"/>
                </a:solidFill>
              </a:rPr>
              <a:t>possible</a:t>
            </a:r>
            <a:r>
              <a:rPr lang="en-GB" sz="2800" dirty="0" smtClean="0">
                <a:solidFill>
                  <a:srgbClr val="B01C2E"/>
                </a:solidFill>
              </a:rPr>
              <a:t> to find dominance in a dynamic mobile environment?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4048" y="1347217"/>
            <a:ext cx="8458200" cy="40259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GB" sz="1800" dirty="0" smtClean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" name="Picture 4" descr="http://fc07.deviantart.net/fs70/f/2010/119/d/9/Myspace_Logo_PSD_by_iampxr.png"/>
          <p:cNvPicPr>
            <a:picLocks noChangeAspect="1" noChangeArrowheads="1"/>
          </p:cNvPicPr>
          <p:nvPr/>
        </p:nvPicPr>
        <p:blipFill>
          <a:blip r:embed="rId3" cstate="print"/>
          <a:srcRect l="7578" t="26988" r="7984" b="30602"/>
          <a:stretch>
            <a:fillRect/>
          </a:stretch>
        </p:blipFill>
        <p:spPr bwMode="auto">
          <a:xfrm>
            <a:off x="1961976" y="1484784"/>
            <a:ext cx="5204048" cy="110085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84048" y="2780928"/>
            <a:ext cx="85152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Example:  Pete </a:t>
            </a:r>
            <a:r>
              <a:rPr lang="en-US" sz="2000" dirty="0" err="1" smtClean="0">
                <a:solidFill>
                  <a:prstClr val="black"/>
                </a:solidFill>
                <a:latin typeface="Arial"/>
              </a:rPr>
              <a:t>Cashmore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2000" i="1" dirty="0" smtClean="0">
                <a:solidFill>
                  <a:prstClr val="black"/>
                </a:solidFill>
                <a:latin typeface="Arial"/>
              </a:rPr>
              <a:t>Feeding the MySpace Beast, 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April 2006</a:t>
            </a:r>
            <a:r>
              <a:rPr lang="en-US" sz="2000" i="1" dirty="0" smtClean="0">
                <a:solidFill>
                  <a:prstClr val="black"/>
                </a:solidFill>
                <a:latin typeface="Arial"/>
              </a:rPr>
              <a:t>: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 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“</a:t>
            </a:r>
            <a:r>
              <a:rPr lang="en-US" sz="2000" i="1" dirty="0" smtClean="0">
                <a:solidFill>
                  <a:prstClr val="black"/>
                </a:solidFill>
                <a:latin typeface="Arial"/>
              </a:rPr>
              <a:t>Believe me: you can’t build the next MySpace. You may think you can, but you can’t. And don’t go thinking you can win by having more features: social software doesn’t work like that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.”</a:t>
            </a:r>
          </a:p>
          <a:p>
            <a:pPr marL="324000" indent="-3240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Now people say the same about Facebook, Google, </a:t>
            </a:r>
            <a:r>
              <a:rPr lang="en-GB" sz="2000" dirty="0" err="1" smtClean="0">
                <a:solidFill>
                  <a:prstClr val="black"/>
                </a:solidFill>
                <a:latin typeface="Arial"/>
              </a:rPr>
              <a:t>etc</a:t>
            </a:r>
            <a:endParaRPr lang="en-GB" sz="2000" dirty="0" smtClean="0">
              <a:solidFill>
                <a:prstClr val="black"/>
              </a:solidFill>
              <a:latin typeface="Arial"/>
            </a:endParaRPr>
          </a:p>
          <a:p>
            <a:pPr marL="324000" indent="-3240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But we see old and new online advertising alternatives – eBay, </a:t>
            </a:r>
            <a:r>
              <a:rPr lang="en-GB" sz="2000" dirty="0" err="1" smtClean="0">
                <a:solidFill>
                  <a:prstClr val="black"/>
                </a:solidFill>
                <a:latin typeface="Arial"/>
              </a:rPr>
              <a:t>Pinterest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, Twitter, </a:t>
            </a:r>
            <a:r>
              <a:rPr lang="en-GB" sz="2000" dirty="0" err="1" smtClean="0">
                <a:solidFill>
                  <a:prstClr val="black"/>
                </a:solidFill>
                <a:latin typeface="Arial"/>
              </a:rPr>
              <a:t>Snapchat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, </a:t>
            </a:r>
            <a:r>
              <a:rPr lang="en-GB" sz="2000" dirty="0" err="1" smtClean="0">
                <a:solidFill>
                  <a:prstClr val="black"/>
                </a:solidFill>
                <a:latin typeface="Arial"/>
              </a:rPr>
              <a:t>Etsy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…  </a:t>
            </a:r>
          </a:p>
          <a:p>
            <a:pPr marL="324000" indent="-3240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Innovation is rampant and new apps are being introduced constantly</a:t>
            </a:r>
          </a:p>
          <a:p>
            <a:pPr marL="324000" indent="-3240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Hard to find dominance in such a dynamic environment</a:t>
            </a:r>
            <a:endParaRPr lang="en-US" sz="20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05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40" y="154211"/>
            <a:ext cx="8239125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Tentative Conclusion: </a:t>
            </a:r>
            <a:br>
              <a:rPr lang="en-GB" sz="2800" dirty="0" smtClean="0">
                <a:solidFill>
                  <a:srgbClr val="B01C2E"/>
                </a:solidFill>
              </a:rPr>
            </a:br>
            <a:r>
              <a:rPr lang="en-GB" sz="2800" dirty="0" smtClean="0">
                <a:solidFill>
                  <a:srgbClr val="B01C2E"/>
                </a:solidFill>
              </a:rPr>
              <a:t>Difficult to find a platform dominant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196752"/>
            <a:ext cx="8892480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Arial"/>
              </a:rPr>
              <a:t>Platforms must: </a:t>
            </a:r>
            <a:r>
              <a:rPr lang="en-US" sz="2000" dirty="0">
                <a:solidFill>
                  <a:srgbClr val="FF0000"/>
                </a:solidFill>
                <a:latin typeface="Arial"/>
              </a:rPr>
              <a:t>(1) compete on free side for users’ attention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 by offering a good product; </a:t>
            </a:r>
            <a:r>
              <a:rPr lang="en-US" sz="2000" i="1" dirty="0">
                <a:solidFill>
                  <a:prstClr val="black"/>
                </a:solidFill>
                <a:latin typeface="Arial"/>
              </a:rPr>
              <a:t>and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</a:rPr>
              <a:t>(2) compete on the ad side on price /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</a:rPr>
              <a:t>quality</a:t>
            </a:r>
            <a:endParaRPr lang="en-US" sz="200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Need to analyse both sides of the market =&gt;  </a:t>
            </a:r>
            <a:r>
              <a:rPr lang="en-GB" altLang="en-US" sz="2000" dirty="0" smtClean="0">
                <a:solidFill>
                  <a:srgbClr val="FF0000"/>
                </a:solidFill>
                <a:latin typeface="Arial"/>
              </a:rPr>
              <a:t>does effect on ad revenues constrain power on the free side?</a:t>
            </a:r>
          </a:p>
          <a:p>
            <a:pPr marL="457200" lvl="1" indent="0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1.  Charge for free service =&gt; users switch, causing ad revenue loss</a:t>
            </a:r>
          </a:p>
          <a:p>
            <a:pPr marL="457200" lvl="1" indent="0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2.  Lower quality of free service  =&gt; same effect (ad revenue loss)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srgbClr val="FF0000"/>
                </a:solidFill>
                <a:latin typeface="Arial"/>
              </a:rPr>
              <a:t>Innovation is the litmus tests for absence of power on free side</a:t>
            </a: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: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Innovation:  If player is dominant it would have stopped paying for innovation, without losing revenues on the ad side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altLang="en-US" sz="2000" dirty="0" smtClean="0">
                <a:solidFill>
                  <a:prstClr val="black"/>
                </a:solidFill>
                <a:latin typeface="Arial"/>
              </a:rPr>
              <a:t>Free service:  If player is dominant it would have charged for the free side, without losing revenues on the ad side  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srgbClr val="FF0000"/>
                </a:solidFill>
                <a:latin typeface="Arial"/>
              </a:rPr>
              <a:t>Persistent innovation in a free service by firm accused of dominance should create presumption of dynamically competitive environment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87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477838" y="4141788"/>
            <a:ext cx="8666162" cy="1143000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4.  Do we need new conduct </a:t>
            </a:r>
            <a:br>
              <a:rPr lang="en-GB" sz="3200" dirty="0" smtClean="0"/>
            </a:br>
            <a:r>
              <a:rPr lang="en-GB" sz="3200" dirty="0" smtClean="0"/>
              <a:t>     principles for platforms?</a:t>
            </a:r>
            <a:br>
              <a:rPr lang="en-GB" sz="3200" dirty="0" smtClean="0"/>
            </a:br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35428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28" y="2"/>
            <a:ext cx="9144000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1. What competition concerns exist in 2-sided markets?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8600" y="6422925"/>
            <a:ext cx="354506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23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67544" y="1268760"/>
            <a:ext cx="8429128" cy="4680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Two-sided nature of business relevant to assess whether 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Conduct is “competition on the merits”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Conduct forecloses “equally efficient” competitors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Two-sided nature of a platform often changes the analysis – may even lead to the opposite conclusion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Predatory pricing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Tying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Refusal to supply – distinguish “creating barriers to entry” from “refusing to assist rival for free”</a:t>
            </a:r>
          </a:p>
          <a:p>
            <a:pPr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  <a:latin typeface="Arial"/>
              </a:rPr>
              <a:t>MFN clauses, anti-fragmentation clauses, </a:t>
            </a:r>
            <a:r>
              <a:rPr lang="en-GB" sz="2400" dirty="0" err="1" smtClean="0">
                <a:solidFill>
                  <a:prstClr val="black"/>
                </a:solidFill>
                <a:latin typeface="Arial"/>
              </a:rPr>
              <a:t>etc</a:t>
            </a:r>
            <a:endParaRPr lang="en-US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645333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40" y="10195"/>
            <a:ext cx="8584056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2.  Is predatory pricing a concern in a 2-sided market?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8600" y="6422925"/>
            <a:ext cx="354506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24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4848" y="12793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Predatory pricing</a:t>
            </a:r>
          </a:p>
          <a:p>
            <a:pPr lvl="1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000" i="1" dirty="0" smtClean="0">
                <a:solidFill>
                  <a:prstClr val="black"/>
                </a:solidFill>
                <a:latin typeface="Arial"/>
              </a:rPr>
              <a:t>Business model analysis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: in two-sided market giving product away for free on one side can be rational, long-run strategy consistent with </a:t>
            </a:r>
            <a:r>
              <a:rPr lang="en-US" sz="2000" dirty="0" smtClean="0">
                <a:solidFill>
                  <a:srgbClr val="FF0000"/>
                </a:solidFill>
                <a:latin typeface="Arial"/>
              </a:rPr>
              <a:t>competition on the merits</a:t>
            </a:r>
          </a:p>
          <a:p>
            <a:pPr lvl="1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000" i="1" dirty="0" smtClean="0">
                <a:solidFill>
                  <a:prstClr val="black"/>
                </a:solidFill>
                <a:latin typeface="Arial"/>
              </a:rPr>
              <a:t>Foreclosure analysis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:  Giving away product on one side should not foreclose </a:t>
            </a:r>
            <a:r>
              <a:rPr lang="en-US" sz="2000" dirty="0" smtClean="0">
                <a:solidFill>
                  <a:srgbClr val="FF0000"/>
                </a:solidFill>
                <a:latin typeface="Arial"/>
              </a:rPr>
              <a:t>equally efficient competitors (who can also offer free service)</a:t>
            </a:r>
          </a:p>
          <a:p>
            <a:pPr lvl="1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000" i="1" dirty="0" err="1" smtClean="0">
                <a:solidFill>
                  <a:prstClr val="black"/>
                </a:solidFill>
                <a:latin typeface="Arial"/>
              </a:rPr>
              <a:t>Bottin</a:t>
            </a:r>
            <a:r>
              <a:rPr lang="en-US" sz="2000" i="1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case (France):  Should it matter whether platform covers its costs by ads?  Case still on appeal:</a:t>
            </a:r>
          </a:p>
          <a:p>
            <a:pPr lvl="2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E3039"/>
              </a:buClr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Increase of ad fees would not “help” rivals on free side</a:t>
            </a:r>
          </a:p>
          <a:p>
            <a:pPr lvl="2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E3039"/>
              </a:buClr>
            </a:pPr>
            <a:r>
              <a:rPr lang="de-DE" sz="2000" dirty="0" smtClean="0">
                <a:solidFill>
                  <a:prstClr val="black"/>
                </a:solidFill>
                <a:latin typeface="Arial"/>
              </a:rPr>
              <a:t>Development 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of effective monetization model – getting users’ attention and building up ad supply – may require </a:t>
            </a:r>
            <a:r>
              <a:rPr lang="de-DE" sz="2000" dirty="0" smtClean="0">
                <a:solidFill>
                  <a:prstClr val="black"/>
                </a:solidFill>
                <a:latin typeface="Arial"/>
              </a:rPr>
              <a:t>time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What remedy?  It is not possible to begin charging for free service</a:t>
            </a:r>
          </a:p>
          <a:p>
            <a:pPr lvl="1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Only remedy = charging enough for ads to cover AVC/LRAIC?</a:t>
            </a: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000" dirty="0" smtClean="0">
              <a:solidFill>
                <a:prstClr val="black"/>
              </a:solidFill>
              <a:latin typeface="Arial"/>
            </a:endParaRPr>
          </a:p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645333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6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2"/>
            <a:ext cx="8784976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3.  Is tying ads to a free service a competition concern?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8600" y="6422925"/>
            <a:ext cx="354506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25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51520" y="1268760"/>
            <a:ext cx="8640960" cy="415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Is it an abuse to insist that a user of a free app (or an OEM taking a free OS) also takes ads (or a monetized app)?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Combining free product with ads is not tying, but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monetization</a:t>
            </a:r>
            <a:r>
              <a:rPr lang="en-US" sz="2400" dirty="0" smtClean="0">
                <a:solidFill>
                  <a:prstClr val="black"/>
                </a:solidFill>
                <a:latin typeface="Arial"/>
              </a:rPr>
              <a:t> mechanism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or advertising</a:t>
            </a:r>
            <a:r>
              <a:rPr lang="en-US" sz="2400" dirty="0" smtClean="0">
                <a:solidFill>
                  <a:prstClr val="black"/>
                </a:solidFill>
                <a:latin typeface="Arial"/>
              </a:rPr>
              <a:t>, and that is justified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competition on the merits.  Users “pay” attention</a:t>
            </a:r>
            <a:endParaRPr lang="en-US" sz="2400" dirty="0" smtClean="0">
              <a:solidFill>
                <a:prstClr val="black"/>
              </a:solidFill>
              <a:latin typeface="Arial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Tying paid product to free product = charging a price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  <a:latin typeface="Arial"/>
              </a:rPr>
              <a:t>Tying monetized app to a free product = legitimate indirect monetization</a:t>
            </a:r>
            <a:endParaRPr lang="en-US" sz="2400" dirty="0" smtClean="0">
              <a:solidFill>
                <a:prstClr val="black"/>
              </a:solidFill>
              <a:latin typeface="Arial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/>
              </a:rPr>
              <a:t>But tying “free” product to paid product can raise concerns if it excludes other products that could develop into rival platform (see </a:t>
            </a:r>
            <a:r>
              <a:rPr lang="en-US" sz="2400" i="1" dirty="0" smtClean="0">
                <a:solidFill>
                  <a:prstClr val="black"/>
                </a:solidFill>
                <a:latin typeface="Arial"/>
              </a:rPr>
              <a:t>Microsoft Media Player</a:t>
            </a:r>
            <a:r>
              <a:rPr lang="en-US" sz="2400" dirty="0" smtClean="0">
                <a:solidFill>
                  <a:prstClr val="black"/>
                </a:solidFill>
                <a:latin typeface="Arial"/>
              </a:rPr>
              <a:t>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645333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51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56" y="-27384"/>
            <a:ext cx="9376144" cy="898525"/>
          </a:xfrm>
        </p:spPr>
        <p:txBody>
          <a:bodyPr/>
          <a:lstStyle/>
          <a:p>
            <a:r>
              <a:rPr lang="en-GB" sz="2800" dirty="0" smtClean="0">
                <a:solidFill>
                  <a:srgbClr val="B01C2E"/>
                </a:solidFill>
              </a:rPr>
              <a:t>4. Can product design of a platform be an abuse?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8600" y="6422925"/>
            <a:ext cx="354506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26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51520" y="1124744"/>
            <a:ext cx="8892480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latin typeface="Arial"/>
              </a:rPr>
              <a:t>Example: Platform Governance model:  Closed </a:t>
            </a:r>
            <a:r>
              <a:rPr lang="en-GB" sz="2200" dirty="0" err="1">
                <a:solidFill>
                  <a:prstClr val="black"/>
                </a:solidFill>
                <a:latin typeface="Arial"/>
              </a:rPr>
              <a:t>iOS</a:t>
            </a:r>
            <a:r>
              <a:rPr lang="en-GB" sz="2200" dirty="0">
                <a:solidFill>
                  <a:prstClr val="black"/>
                </a:solidFill>
                <a:latin typeface="Arial"/>
              </a:rPr>
              <a:t> v open Android</a:t>
            </a:r>
          </a:p>
          <a:p>
            <a:pPr lvl="1" fontAlgn="auto"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  <a:latin typeface="Arial"/>
              </a:rPr>
              <a:t>Android is open and other app stores allowed, but app developers and device makers must meet the compatibility tests</a:t>
            </a:r>
            <a:endParaRPr lang="en-US" sz="200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Arial"/>
              </a:rPr>
              <a:t>Platform </a:t>
            </a:r>
            <a:r>
              <a:rPr lang="en-US" sz="2200" dirty="0">
                <a:solidFill>
                  <a:prstClr val="black"/>
                </a:solidFill>
                <a:latin typeface="Arial"/>
              </a:rPr>
              <a:t>design is competition on the merits if it </a:t>
            </a:r>
            <a:r>
              <a:rPr lang="en-US" sz="2200" i="1" dirty="0">
                <a:solidFill>
                  <a:prstClr val="black"/>
                </a:solidFill>
                <a:latin typeface="Arial"/>
              </a:rPr>
              <a:t>either</a:t>
            </a:r>
            <a:r>
              <a:rPr lang="en-US" sz="2200" dirty="0">
                <a:solidFill>
                  <a:prstClr val="black"/>
                </a:solidFill>
                <a:latin typeface="Arial"/>
              </a:rPr>
              <a:t> improves quality </a:t>
            </a:r>
            <a:r>
              <a:rPr lang="en-US" sz="2200" i="1" dirty="0">
                <a:solidFill>
                  <a:prstClr val="black"/>
                </a:solidFill>
                <a:latin typeface="Arial"/>
              </a:rPr>
              <a:t>or</a:t>
            </a:r>
            <a:r>
              <a:rPr lang="en-US" sz="2200" dirty="0">
                <a:solidFill>
                  <a:prstClr val="black"/>
                </a:solidFill>
                <a:latin typeface="Arial"/>
              </a:rPr>
              <a:t> if there is another rational business reason;  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000" i="1" dirty="0">
                <a:solidFill>
                  <a:prstClr val="black"/>
                </a:solidFill>
                <a:latin typeface="Arial"/>
              </a:rPr>
              <a:t>“product improvement without more is protected and beyond antitrust challenge.”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  (</a:t>
            </a:r>
            <a:r>
              <a:rPr lang="en-US" sz="2000" dirty="0" err="1">
                <a:solidFill>
                  <a:prstClr val="black"/>
                </a:solidFill>
                <a:latin typeface="Arial"/>
              </a:rPr>
              <a:t>Areeda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)  </a:t>
            </a:r>
            <a:r>
              <a:rPr lang="en-US" sz="2000" i="1" dirty="0">
                <a:solidFill>
                  <a:prstClr val="black"/>
                </a:solidFill>
                <a:latin typeface="Arial"/>
              </a:rPr>
              <a:t>Allied Orthopedic/Tyco;  </a:t>
            </a:r>
            <a:r>
              <a:rPr lang="en-US" sz="2000" i="1" dirty="0" err="1">
                <a:solidFill>
                  <a:prstClr val="black"/>
                </a:solidFill>
                <a:latin typeface="Arial"/>
              </a:rPr>
              <a:t>CalComp</a:t>
            </a:r>
            <a:r>
              <a:rPr lang="en-US" sz="2000" i="1" dirty="0">
                <a:solidFill>
                  <a:prstClr val="black"/>
                </a:solidFill>
                <a:latin typeface="Arial"/>
              </a:rPr>
              <a:t>; </a:t>
            </a:r>
            <a:endParaRPr lang="en-GB" sz="2000" dirty="0">
              <a:solidFill>
                <a:prstClr val="black"/>
              </a:solidFill>
              <a:latin typeface="Arial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/>
              </a:rPr>
              <a:t>Proportionality test?:  </a:t>
            </a:r>
            <a:r>
              <a:rPr lang="en-US" sz="2000" i="1" dirty="0">
                <a:solidFill>
                  <a:prstClr val="black"/>
                </a:solidFill>
                <a:latin typeface="Arial"/>
              </a:rPr>
              <a:t>US v Microsoft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 (DC Cir 2011, tying)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/>
              </a:rPr>
              <a:t>EU: </a:t>
            </a:r>
            <a:r>
              <a:rPr lang="en-US" sz="2000" i="1" dirty="0">
                <a:solidFill>
                  <a:prstClr val="black"/>
                </a:solidFill>
                <a:latin typeface="Arial"/>
              </a:rPr>
              <a:t>Decca/Racal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   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prstClr val="black"/>
                </a:solidFill>
                <a:latin typeface="Arial"/>
              </a:rPr>
              <a:t>Rational </a:t>
            </a:r>
            <a:r>
              <a:rPr lang="en-US" sz="2200" dirty="0">
                <a:solidFill>
                  <a:prstClr val="black"/>
                </a:solidFill>
                <a:latin typeface="Arial"/>
              </a:rPr>
              <a:t>business </a:t>
            </a:r>
            <a:r>
              <a:rPr lang="en-US" sz="2200" dirty="0" smtClean="0">
                <a:solidFill>
                  <a:prstClr val="black"/>
                </a:solidFill>
                <a:latin typeface="Arial"/>
              </a:rPr>
              <a:t>reason for including one’s own ads or apps on one’s own free platform:  need </a:t>
            </a:r>
            <a:r>
              <a:rPr lang="en-US" sz="2200" dirty="0">
                <a:solidFill>
                  <a:prstClr val="black"/>
                </a:solidFill>
                <a:latin typeface="Arial"/>
              </a:rPr>
              <a:t>to monetize, </a:t>
            </a:r>
            <a:r>
              <a:rPr lang="en-US" sz="2200" dirty="0" smtClean="0">
                <a:solidFill>
                  <a:prstClr val="black"/>
                </a:solidFill>
                <a:latin typeface="Arial"/>
              </a:rPr>
              <a:t>desire </a:t>
            </a:r>
            <a:r>
              <a:rPr lang="en-US" sz="2200" dirty="0">
                <a:solidFill>
                  <a:prstClr val="black"/>
                </a:solidFill>
                <a:latin typeface="Arial"/>
              </a:rPr>
              <a:t>to advertise  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/>
              </a:rPr>
              <a:t>direct monetization if ads are </a:t>
            </a:r>
            <a:r>
              <a:rPr lang="en-US" sz="2000" dirty="0" err="1" smtClean="0">
                <a:solidFill>
                  <a:prstClr val="black"/>
                </a:solidFill>
                <a:latin typeface="Arial"/>
              </a:rPr>
              <a:t>favoured</a:t>
            </a:r>
            <a:endParaRPr lang="en-US" sz="2000" dirty="0">
              <a:solidFill>
                <a:prstClr val="black"/>
              </a:solidFill>
              <a:latin typeface="Arial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indirect monetization if free content carrying ads is </a:t>
            </a:r>
            <a:r>
              <a:rPr lang="en-US" sz="2000" dirty="0" err="1" smtClean="0">
                <a:solidFill>
                  <a:prstClr val="black"/>
                </a:solidFill>
                <a:latin typeface="Arial"/>
              </a:rPr>
              <a:t>favoured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 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endParaRPr lang="en-US" sz="200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645333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13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40" y="82203"/>
            <a:ext cx="8691560" cy="898525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B01C2E"/>
                </a:solidFill>
              </a:rPr>
              <a:t>5.  Can refusing to help rival platforms be an abuse?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8600" y="6422925"/>
            <a:ext cx="354506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27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-8867" y="1052736"/>
            <a:ext cx="9145016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EC considering whether it is abusive for a platform to </a:t>
            </a:r>
            <a:r>
              <a:rPr lang="en-US" sz="2000" dirty="0" err="1" smtClean="0">
                <a:solidFill>
                  <a:prstClr val="black"/>
                </a:solidFill>
                <a:latin typeface="Arial"/>
              </a:rPr>
              <a:t>favour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 its own products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</a:pPr>
            <a:r>
              <a:rPr lang="en-US" sz="2200" dirty="0" smtClean="0">
                <a:solidFill>
                  <a:srgbClr val="FF0000"/>
                </a:solidFill>
                <a:latin typeface="Arial"/>
              </a:rPr>
              <a:t>Distinguish between (a) creating obstacles for rivals</a:t>
            </a:r>
            <a:r>
              <a:rPr lang="en-US" sz="2200" dirty="0" smtClean="0">
                <a:solidFill>
                  <a:prstClr val="black"/>
                </a:solidFill>
                <a:latin typeface="Arial"/>
              </a:rPr>
              <a:t>, which can be an abuse for any dominant firm, and </a:t>
            </a:r>
            <a:r>
              <a:rPr lang="en-US" sz="2200" dirty="0" smtClean="0">
                <a:solidFill>
                  <a:srgbClr val="FF0000"/>
                </a:solidFill>
                <a:latin typeface="Arial"/>
              </a:rPr>
              <a:t>(b) not assisting rivals</a:t>
            </a:r>
            <a:r>
              <a:rPr lang="en-US" sz="2200" dirty="0" smtClean="0">
                <a:solidFill>
                  <a:prstClr val="black"/>
                </a:solidFill>
                <a:latin typeface="Arial"/>
              </a:rPr>
              <a:t>, which is only an abuse </a:t>
            </a:r>
            <a:r>
              <a:rPr lang="en-GB" sz="2200" dirty="0" smtClean="0">
                <a:solidFill>
                  <a:prstClr val="black"/>
                </a:solidFill>
                <a:latin typeface="Arial"/>
              </a:rPr>
              <a:t>if platform is essential facility 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(</a:t>
            </a:r>
            <a:r>
              <a:rPr lang="en-US" sz="1600" i="1" dirty="0" err="1">
                <a:solidFill>
                  <a:prstClr val="black"/>
                </a:solidFill>
                <a:latin typeface="Arial"/>
              </a:rPr>
              <a:t>Sealink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;  </a:t>
            </a:r>
            <a:r>
              <a:rPr lang="en-US" sz="1600" i="1" dirty="0">
                <a:solidFill>
                  <a:prstClr val="black"/>
                </a:solidFill>
                <a:latin typeface="Arial"/>
              </a:rPr>
              <a:t>Microsoft Media Player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Arial"/>
              </a:rPr>
              <a:t> </a:t>
            </a:r>
            <a:endParaRPr lang="en-GB" sz="2200" dirty="0" smtClean="0">
              <a:solidFill>
                <a:prstClr val="black"/>
              </a:solidFill>
              <a:latin typeface="Arial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AG in </a:t>
            </a:r>
            <a:r>
              <a:rPr lang="en-US" sz="1800" i="1" dirty="0" err="1">
                <a:solidFill>
                  <a:prstClr val="black"/>
                </a:solidFill>
                <a:latin typeface="Arial"/>
              </a:rPr>
              <a:t>Cartes</a:t>
            </a:r>
            <a:r>
              <a:rPr lang="en-US" sz="1800" i="1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800" i="1" dirty="0" err="1">
                <a:solidFill>
                  <a:prstClr val="black"/>
                </a:solidFill>
                <a:latin typeface="Arial"/>
              </a:rPr>
              <a:t>Bancaires</a:t>
            </a:r>
            <a:r>
              <a:rPr lang="en-US" sz="1800" dirty="0">
                <a:solidFill>
                  <a:prstClr val="black"/>
                </a:solidFill>
                <a:latin typeface="Arial"/>
              </a:rPr>
              <a:t>:  “</a:t>
            </a:r>
            <a:r>
              <a:rPr lang="en-US" sz="1800" i="1" dirty="0">
                <a:solidFill>
                  <a:prstClr val="black"/>
                </a:solidFill>
                <a:latin typeface="Arial"/>
              </a:rPr>
              <a:t>In the present case, it is true that the level of fees charged or the difficulties encountered by some operators […] may have the effect of excluding operators that do not pay the charges imposed by the measures at issue. However, </a:t>
            </a:r>
            <a:r>
              <a:rPr lang="en-US" sz="1800" i="1" dirty="0">
                <a:solidFill>
                  <a:srgbClr val="FF0000"/>
                </a:solidFill>
                <a:latin typeface="Arial"/>
              </a:rPr>
              <a:t>unless reliance is placed on the ‘essential facilities’ theory</a:t>
            </a:r>
            <a:r>
              <a:rPr lang="en-US" sz="1800" i="1" dirty="0">
                <a:solidFill>
                  <a:prstClr val="black"/>
                </a:solidFill>
                <a:latin typeface="Arial"/>
              </a:rPr>
              <a:t>, which is not invoked at all by the Commission in the present case and whose applicability seems doubtful in any event,</a:t>
            </a:r>
            <a:r>
              <a:rPr lang="en-US" sz="1800" i="1" dirty="0">
                <a:solidFill>
                  <a:srgbClr val="FF0000"/>
                </a:solidFill>
                <a:latin typeface="Arial"/>
              </a:rPr>
              <a:t> this does not appear to be objectionable from the point of view of competition</a:t>
            </a:r>
            <a:r>
              <a:rPr lang="en-US" sz="1800" dirty="0">
                <a:solidFill>
                  <a:prstClr val="black"/>
                </a:solidFill>
                <a:latin typeface="Arial"/>
              </a:rPr>
              <a:t>.”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r>
              <a:rPr lang="en-GB" sz="1800" dirty="0" smtClean="0">
                <a:solidFill>
                  <a:prstClr val="black"/>
                </a:solidFill>
                <a:latin typeface="Arial"/>
              </a:rPr>
              <a:t>And even if the platform is essential facility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GB" sz="1800" dirty="0" smtClean="0">
                <a:solidFill>
                  <a:prstClr val="black"/>
                </a:solidFill>
                <a:latin typeface="Arial"/>
              </a:rPr>
              <a:t>is proportionate </a:t>
            </a:r>
            <a:r>
              <a:rPr lang="en-GB" sz="1800" dirty="0">
                <a:solidFill>
                  <a:prstClr val="black"/>
                </a:solidFill>
                <a:latin typeface="Arial"/>
              </a:rPr>
              <a:t>monetization/self-advertising </a:t>
            </a:r>
            <a:r>
              <a:rPr lang="en-GB" sz="1800" dirty="0" smtClean="0">
                <a:solidFill>
                  <a:prstClr val="black"/>
                </a:solidFill>
                <a:latin typeface="Arial"/>
              </a:rPr>
              <a:t>not allowed?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/>
              </a:rPr>
              <a:t>No essential facility if 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there are other 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ways to access consumers, alone or via others (</a:t>
            </a:r>
            <a:r>
              <a:rPr lang="en-US" sz="2000" i="1" dirty="0" err="1" smtClean="0">
                <a:solidFill>
                  <a:prstClr val="black"/>
                </a:solidFill>
                <a:latin typeface="Arial"/>
              </a:rPr>
              <a:t>Bronner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)</a:t>
            </a:r>
            <a:endParaRPr lang="en-US" sz="2000" dirty="0">
              <a:solidFill>
                <a:prstClr val="black"/>
              </a:solidFill>
              <a:latin typeface="Arial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  <a:buClr>
                <a:srgbClr val="9E3039"/>
              </a:buClr>
              <a:buFont typeface="Arial" pitchFamily="34" charset="0"/>
              <a:buChar char="•"/>
            </a:pPr>
            <a:endParaRPr lang="en-GB" sz="160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645333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4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4048" y="1196752"/>
            <a:ext cx="8508432" cy="4800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MFN clauses 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may go too far if they raise barriers to entry or raise prices ?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Or may be justified non-discrimination clauses to avoid opportunistic hold-up by customers, after platform has sunk investments?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When are exclusivity obligations justified?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relationship-specific investments or desire to build scale?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Or do they exclude competition?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800" dirty="0" smtClean="0"/>
              <a:t>Important to look at the facts:  </a:t>
            </a:r>
            <a:r>
              <a:rPr lang="en-GB" sz="1800" i="1" dirty="0" smtClean="0"/>
              <a:t>“By </a:t>
            </a:r>
            <a:r>
              <a:rPr lang="en-GB" sz="1800" i="1" dirty="0"/>
              <a:t>nature”</a:t>
            </a:r>
            <a:r>
              <a:rPr lang="en-GB" sz="1800" dirty="0"/>
              <a:t> restrictions can only be found where the conduct “</a:t>
            </a:r>
            <a:r>
              <a:rPr lang="en-GB" sz="1800" i="1" dirty="0"/>
              <a:t>reveals in itself in a </a:t>
            </a:r>
            <a:r>
              <a:rPr lang="en-GB" sz="1800" i="1" dirty="0">
                <a:solidFill>
                  <a:srgbClr val="FF0000"/>
                </a:solidFill>
              </a:rPr>
              <a:t>sufficient degree  of harm to competition</a:t>
            </a:r>
            <a:r>
              <a:rPr lang="en-GB" sz="1800" dirty="0">
                <a:solidFill>
                  <a:srgbClr val="FF0000"/>
                </a:solidFill>
              </a:rPr>
              <a:t>” such as to render an effect analysis “</a:t>
            </a:r>
            <a:r>
              <a:rPr lang="en-GB" sz="1800" i="1" dirty="0">
                <a:solidFill>
                  <a:srgbClr val="FF0000"/>
                </a:solidFill>
              </a:rPr>
              <a:t>redundant</a:t>
            </a:r>
            <a:r>
              <a:rPr lang="en-GB" sz="1800" dirty="0">
                <a:solidFill>
                  <a:srgbClr val="FF0000"/>
                </a:solidFill>
              </a:rPr>
              <a:t>”</a:t>
            </a:r>
            <a:r>
              <a:rPr lang="en-GB" sz="1800" dirty="0"/>
              <a:t> (</a:t>
            </a:r>
            <a:r>
              <a:rPr lang="en-GB" sz="1800" i="1" dirty="0" err="1"/>
              <a:t>Cartes</a:t>
            </a:r>
            <a:r>
              <a:rPr lang="en-GB" sz="1800" i="1" dirty="0"/>
              <a:t> </a:t>
            </a:r>
            <a:r>
              <a:rPr lang="en-GB" sz="1800" i="1" dirty="0" err="1"/>
              <a:t>Bancaires</a:t>
            </a:r>
            <a:r>
              <a:rPr lang="en-GB" sz="1800" i="1" dirty="0" smtClean="0"/>
              <a:t>)</a:t>
            </a:r>
            <a:endParaRPr lang="en-GB" sz="1800" dirty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In </a:t>
            </a:r>
            <a:r>
              <a:rPr lang="en-GB" sz="1800" dirty="0">
                <a:hlinkClick r:id="rId2"/>
              </a:rPr>
              <a:t>dynamic markets</a:t>
            </a:r>
            <a:r>
              <a:rPr lang="en-GB" sz="1800" dirty="0"/>
              <a:t>, competition arises from unexpected </a:t>
            </a:r>
            <a:r>
              <a:rPr lang="en-GB" sz="1800" dirty="0" smtClean="0"/>
              <a:t>directions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GB" sz="1800" dirty="0" smtClean="0"/>
              <a:t>See analysis in </a:t>
            </a:r>
            <a:r>
              <a:rPr lang="en-US" sz="1800" cap="small" dirty="0" smtClean="0">
                <a:hlinkClick r:id="rId3"/>
              </a:rPr>
              <a:t>German Monopolies Commission Special Report On </a:t>
            </a:r>
            <a:br>
              <a:rPr lang="en-US" sz="1800" cap="small" dirty="0" smtClean="0">
                <a:hlinkClick r:id="rId3"/>
              </a:rPr>
            </a:br>
            <a:r>
              <a:rPr lang="en-US" sz="1800" cap="small" dirty="0" smtClean="0">
                <a:hlinkClick r:id="rId3"/>
              </a:rPr>
              <a:t>“Competition Policy: The Challenge Of Digital Markets</a:t>
            </a:r>
            <a:r>
              <a:rPr lang="en-US" sz="1800" cap="small" dirty="0" smtClean="0"/>
              <a:t>”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endParaRPr lang="en-GB" sz="1800" i="1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440" y="2"/>
            <a:ext cx="8691560" cy="898525"/>
          </a:xfrm>
        </p:spPr>
        <p:txBody>
          <a:bodyPr/>
          <a:lstStyle/>
          <a:p>
            <a:r>
              <a:rPr lang="en-GB" sz="2800" dirty="0" smtClean="0">
                <a:solidFill>
                  <a:srgbClr val="B01C2E"/>
                </a:solidFill>
              </a:rPr>
              <a:t>7. Other antitrust concerns arising in online platforms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23025"/>
            <a:ext cx="354013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28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645333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3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sz="3200" dirty="0" smtClean="0"/>
              <a:t>Conclusion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279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4048" y="1436712"/>
            <a:ext cx="8868472" cy="4800600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What are platforms?</a:t>
            </a:r>
          </a:p>
          <a:p>
            <a:endParaRPr lang="en-GB" sz="2400" dirty="0" smtClean="0"/>
          </a:p>
          <a:p>
            <a:r>
              <a:rPr lang="en-GB" sz="2400" dirty="0"/>
              <a:t>Do we need special regulation for platforms?</a:t>
            </a:r>
          </a:p>
          <a:p>
            <a:endParaRPr lang="en-GB" sz="2400" dirty="0"/>
          </a:p>
          <a:p>
            <a:r>
              <a:rPr lang="en-GB" sz="2400" dirty="0" smtClean="0"/>
              <a:t>Do we need new competition law principles for platforms?</a:t>
            </a:r>
          </a:p>
          <a:p>
            <a:endParaRPr lang="en-GB" sz="2400" dirty="0" smtClean="0"/>
          </a:p>
          <a:p>
            <a:pPr lvl="1"/>
            <a:r>
              <a:rPr lang="en-GB" sz="2400" dirty="0" smtClean="0"/>
              <a:t>How to define market power in two-sided markets?</a:t>
            </a:r>
          </a:p>
          <a:p>
            <a:pPr lvl="1"/>
            <a:r>
              <a:rPr lang="en-GB" sz="2400" dirty="0" smtClean="0"/>
              <a:t>What kind of platform conduct raises competition concerns?</a:t>
            </a:r>
          </a:p>
          <a:p>
            <a:pPr lvl="1"/>
            <a:r>
              <a:rPr lang="en-GB" sz="2400" dirty="0" smtClean="0"/>
              <a:t>How to take account of dynamic competition?</a:t>
            </a:r>
          </a:p>
          <a:p>
            <a:endParaRPr lang="en-GB" sz="2400" dirty="0" smtClean="0"/>
          </a:p>
          <a:p>
            <a:r>
              <a:rPr lang="en-GB" sz="2400" dirty="0" smtClean="0"/>
              <a:t>Conclusion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rgbClr val="B01C2E"/>
                </a:solidFill>
              </a:rPr>
              <a:t>Some points for discussion today</a:t>
            </a:r>
            <a:endParaRPr lang="en-US" sz="2800" dirty="0">
              <a:solidFill>
                <a:srgbClr val="B01C2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55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4048" y="1196752"/>
            <a:ext cx="8652448" cy="48006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Platforms are simply a way for businesses to reach out to users.  </a:t>
            </a: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i="1" dirty="0" smtClean="0"/>
              <a:t>Ex </a:t>
            </a:r>
            <a:r>
              <a:rPr lang="en-GB" sz="2000" i="1" dirty="0"/>
              <a:t>ante</a:t>
            </a:r>
            <a:r>
              <a:rPr lang="en-GB" sz="2000" dirty="0"/>
              <a:t> regulation is </a:t>
            </a:r>
            <a:r>
              <a:rPr lang="en-GB" sz="2000" dirty="0" smtClean="0"/>
              <a:t>not only unnecessary – it is dangerous.</a:t>
            </a:r>
            <a:endParaRPr lang="en-GB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Many types of online platforms – there is no one rule that fits all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And regulation can stifle the dynamic environment and freeze innovation.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There is no need for </a:t>
            </a:r>
            <a:r>
              <a:rPr lang="en-GB" sz="2000" dirty="0" smtClean="0"/>
              <a:t>changes </a:t>
            </a:r>
            <a:r>
              <a:rPr lang="en-GB" sz="2000" dirty="0"/>
              <a:t>in competition law </a:t>
            </a:r>
            <a:endParaRPr lang="en-GB" sz="20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When applying competition law, look at all sides of the market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It is not easy to find dominance on the free side of the market. 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Usage share is not equivalent to market power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Ease of switching and multi-homing incompatible with market power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German Monopolies Commission:  some </a:t>
            </a:r>
            <a:r>
              <a:rPr lang="en-GB" sz="2000" dirty="0"/>
              <a:t>competitors appear to use EU competition law to </a:t>
            </a:r>
            <a:r>
              <a:rPr lang="en-GB" sz="2000" dirty="0" smtClean="0"/>
              <a:t>protect outdated </a:t>
            </a:r>
            <a:r>
              <a:rPr lang="en-GB" sz="2000" dirty="0"/>
              <a:t>business </a:t>
            </a:r>
            <a:r>
              <a:rPr lang="en-GB" sz="2000" dirty="0" smtClean="0"/>
              <a:t>models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440" y="2"/>
            <a:ext cx="8691560" cy="898525"/>
          </a:xfrm>
        </p:spPr>
        <p:txBody>
          <a:bodyPr/>
          <a:lstStyle/>
          <a:p>
            <a:r>
              <a:rPr lang="en-GB" sz="2800" dirty="0" smtClean="0">
                <a:solidFill>
                  <a:srgbClr val="C00000"/>
                </a:solidFill>
              </a:rPr>
              <a:t>To discuss today:  some tentative conclusions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23025"/>
            <a:ext cx="354013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30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645333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9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789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sz="3200" dirty="0" smtClean="0"/>
              <a:t>1.  What are “platforms”?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2272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40" y="2"/>
            <a:ext cx="8691560" cy="898525"/>
          </a:xfrm>
        </p:spPr>
        <p:txBody>
          <a:bodyPr/>
          <a:lstStyle/>
          <a:p>
            <a:r>
              <a:rPr lang="en-GB" sz="2800" dirty="0" smtClean="0">
                <a:solidFill>
                  <a:srgbClr val="B01C2E"/>
                </a:solidFill>
              </a:rPr>
              <a:t>What </a:t>
            </a:r>
            <a:r>
              <a:rPr lang="en-GB" sz="2800" dirty="0">
                <a:solidFill>
                  <a:srgbClr val="B01C2E"/>
                </a:solidFill>
              </a:rPr>
              <a:t>are two-sided </a:t>
            </a:r>
            <a:r>
              <a:rPr lang="en-GB" sz="2800" dirty="0" smtClean="0">
                <a:solidFill>
                  <a:srgbClr val="B01C2E"/>
                </a:solidFill>
              </a:rPr>
              <a:t>platforms? </a:t>
            </a:r>
            <a:endParaRPr lang="en-US" sz="2800" dirty="0">
              <a:solidFill>
                <a:srgbClr val="B01C2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30713" y="471380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15193" y="44120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07281" y="441662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27161" y="45484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90065" y="458120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87129" y="44120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36408" y="46070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91409" y="45053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2352" y="4394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31113" y="48608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71377" y="44120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32329" y="47972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79489" y="47541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5941073" y="4505398"/>
            <a:ext cx="132968" cy="173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146049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3216801" y="4781397"/>
            <a:ext cx="444690" cy="239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4901695" y="4774138"/>
            <a:ext cx="444690" cy="239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05833" y="5860964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15193" y="6148996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02586" y="6187492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6345" y="5770651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620841" y="6033172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28129" y="5945323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12929" y="6177188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357945" y="6096383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56976" y="5794731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28953" y="5979828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29144" y="5725724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853089" y="5907820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92777" y="6037388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08416" y="5768341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003049" y="6109396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02033" y="5865585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627183" y="5783968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80148" y="5822233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218057" y="5980572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91828" y="6084379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33640" y="5716948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141121" y="6115484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73169" y="5979828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120481" y="5757135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Right Arrow 50"/>
          <p:cNvSpPr/>
          <p:nvPr/>
        </p:nvSpPr>
        <p:spPr>
          <a:xfrm rot="16200000">
            <a:off x="5107969" y="5722668"/>
            <a:ext cx="444690" cy="239983"/>
          </a:xfrm>
          <a:prstGeom prst="rightArrow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2" name="Right Arrow 51"/>
          <p:cNvSpPr/>
          <p:nvPr/>
        </p:nvSpPr>
        <p:spPr>
          <a:xfrm rot="16418536">
            <a:off x="3390383" y="5761352"/>
            <a:ext cx="444690" cy="239983"/>
          </a:xfrm>
          <a:prstGeom prst="rightArrow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3" name="Right Arrow 52"/>
          <p:cNvSpPr/>
          <p:nvPr/>
        </p:nvSpPr>
        <p:spPr>
          <a:xfrm rot="18128299">
            <a:off x="7062793" y="5706346"/>
            <a:ext cx="444690" cy="239983"/>
          </a:xfrm>
          <a:prstGeom prst="rightArrow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53097" y="47044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37577" y="44026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829665" y="44072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49545" y="45390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09513" y="44026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13793" y="449604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65650" y="47972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693761" y="44026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554713" y="47878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7" name="Right Arrow 66"/>
          <p:cNvSpPr/>
          <p:nvPr/>
        </p:nvSpPr>
        <p:spPr>
          <a:xfrm rot="5400000">
            <a:off x="1173798" y="4772045"/>
            <a:ext cx="444690" cy="239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363337" y="6013364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25621" y="5736334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79605" y="5856006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52017" y="5936820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778345" y="6185572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070588" y="5757135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418305" y="5881343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625504" y="6157380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160553" y="6059977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418305" y="6080836"/>
            <a:ext cx="144016" cy="144016"/>
          </a:xfrm>
          <a:prstGeom prst="ellipse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8" name="Right Arrow 77"/>
          <p:cNvSpPr/>
          <p:nvPr/>
        </p:nvSpPr>
        <p:spPr>
          <a:xfrm rot="13878101">
            <a:off x="1635821" y="5849997"/>
            <a:ext cx="444690" cy="239983"/>
          </a:xfrm>
          <a:prstGeom prst="rightArrow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5536" y="1196752"/>
            <a:ext cx="84969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1800"/>
              </a:spcAft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A place that brings together economic actors who want to transact</a:t>
            </a:r>
          </a:p>
          <a:p>
            <a:pPr fontAlgn="auto">
              <a:spcBef>
                <a:spcPts val="0"/>
              </a:spcBef>
              <a:spcAft>
                <a:spcPts val="1800"/>
              </a:spcAft>
            </a:pPr>
            <a:r>
              <a:rPr lang="en-GB" sz="2000" dirty="0" smtClean="0">
                <a:solidFill>
                  <a:prstClr val="black"/>
                </a:solidFill>
                <a:latin typeface="Arial"/>
              </a:rPr>
              <a:t>C</a:t>
            </a:r>
            <a:r>
              <a:rPr lang="en-US" sz="2000" dirty="0" err="1" smtClean="0">
                <a:solidFill>
                  <a:prstClr val="black"/>
                </a:solidFill>
                <a:latin typeface="Arial"/>
              </a:rPr>
              <a:t>ustomers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on the two sides are </a:t>
            </a:r>
            <a:r>
              <a:rPr lang="en-US" sz="2000" dirty="0">
                <a:solidFill>
                  <a:srgbClr val="FF0000"/>
                </a:solidFill>
                <a:latin typeface="Arial"/>
              </a:rPr>
              <a:t>complements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 for producing 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value  </a:t>
            </a:r>
            <a:endParaRPr lang="en-US" sz="2000" dirty="0">
              <a:solidFill>
                <a:prstClr val="black"/>
              </a:solidFill>
              <a:latin typeface="Arial"/>
            </a:endParaRPr>
          </a:p>
          <a:p>
            <a:pPr marL="27305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 smtClean="0">
                <a:solidFill>
                  <a:prstClr val="black"/>
                </a:solidFill>
                <a:latin typeface="Arial"/>
              </a:rPr>
              <a:t>A </a:t>
            </a:r>
            <a:r>
              <a:rPr lang="en-US" sz="2000" i="1" dirty="0">
                <a:solidFill>
                  <a:prstClr val="black"/>
                </a:solidFill>
                <a:latin typeface="Arial"/>
              </a:rPr>
              <a:t>market is two-sided if the </a:t>
            </a:r>
            <a:r>
              <a:rPr lang="en-US" sz="2000" b="1" i="1" dirty="0">
                <a:solidFill>
                  <a:prstClr val="black"/>
                </a:solidFill>
                <a:latin typeface="Arial"/>
              </a:rPr>
              <a:t>platform can affect the volume of transactions </a:t>
            </a:r>
            <a:r>
              <a:rPr lang="en-US" sz="2000" i="1" dirty="0">
                <a:solidFill>
                  <a:prstClr val="black"/>
                </a:solidFill>
                <a:latin typeface="Arial"/>
              </a:rPr>
              <a:t>by charging more to one side of the market and reducing the price paid by the other side by an equal amount; in other words, the </a:t>
            </a:r>
            <a:r>
              <a:rPr lang="en-US" sz="2000" b="1" i="1" dirty="0">
                <a:solidFill>
                  <a:prstClr val="black"/>
                </a:solidFill>
                <a:latin typeface="Arial"/>
              </a:rPr>
              <a:t>pricing structure matters</a:t>
            </a:r>
            <a:r>
              <a:rPr lang="en-US" sz="2000" i="1" dirty="0">
                <a:solidFill>
                  <a:prstClr val="black"/>
                </a:solidFill>
                <a:latin typeface="Arial"/>
              </a:rPr>
              <a:t>, and platforms must design it so as to bring both sides on board</a:t>
            </a:r>
            <a:r>
              <a:rPr lang="en-US" sz="2000" dirty="0">
                <a:solidFill>
                  <a:prstClr val="black"/>
                </a:solidFill>
                <a:latin typeface="Arial"/>
              </a:rPr>
              <a:t>. </a:t>
            </a:r>
            <a:r>
              <a:rPr lang="en-US" sz="2000" dirty="0" smtClean="0">
                <a:solidFill>
                  <a:prstClr val="black"/>
                </a:solidFill>
                <a:latin typeface="Arial"/>
              </a:rPr>
              <a:t>  </a:t>
            </a:r>
            <a:r>
              <a:rPr lang="en-US" sz="1800" dirty="0" smtClean="0">
                <a:solidFill>
                  <a:prstClr val="black"/>
                </a:solidFill>
                <a:latin typeface="Arial"/>
              </a:rPr>
              <a:t>		</a:t>
            </a:r>
            <a:r>
              <a:rPr lang="en-US" sz="1600" dirty="0" err="1" smtClean="0">
                <a:solidFill>
                  <a:prstClr val="black"/>
                </a:solidFill>
                <a:latin typeface="Arial"/>
              </a:rPr>
              <a:t>Rochet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and 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Tirole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 (2006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)</a:t>
            </a:r>
            <a:endParaRPr lang="en-GB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477152" y="467133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561632" y="436956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7273600" y="450597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933568" y="436956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8077552" y="481838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6" name="Right Arrow 125"/>
          <p:cNvSpPr/>
          <p:nvPr/>
        </p:nvSpPr>
        <p:spPr>
          <a:xfrm rot="5400000">
            <a:off x="7663240" y="4738924"/>
            <a:ext cx="444690" cy="239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660232" y="44535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140200" y="4360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7001152" y="47454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379984" y="5127806"/>
            <a:ext cx="6288360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 smtClean="0">
                <a:solidFill>
                  <a:prstClr val="black"/>
                </a:solidFill>
                <a:latin typeface="Arial"/>
              </a:rPr>
              <a:t>Platform</a:t>
            </a:r>
            <a:endParaRPr lang="en-US" sz="1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48064" y="39517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prstClr val="black"/>
                </a:solidFill>
                <a:latin typeface="Arial"/>
              </a:rPr>
              <a:t>advertisers</a:t>
            </a:r>
            <a:endParaRPr lang="en-US" sz="1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53300" y="396680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prstClr val="black"/>
                </a:solidFill>
                <a:latin typeface="Arial"/>
              </a:rPr>
              <a:t>suppliers</a:t>
            </a:r>
            <a:endParaRPr lang="en-US" sz="1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63617" y="542539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prstClr val="black"/>
                </a:solidFill>
                <a:latin typeface="Arial"/>
              </a:rPr>
              <a:t>users</a:t>
            </a:r>
            <a:endParaRPr lang="en-US" sz="1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56866" y="53895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prstClr val="black"/>
                </a:solidFill>
                <a:latin typeface="Arial"/>
              </a:rPr>
              <a:t>users</a:t>
            </a:r>
            <a:endParaRPr lang="en-US" sz="1800" b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4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4048" y="1196752"/>
            <a:ext cx="8652448" cy="5023073"/>
          </a:xfrm>
        </p:spPr>
        <p:txBody>
          <a:bodyPr/>
          <a:lstStyle/>
          <a:p>
            <a:r>
              <a:rPr lang="en-GB" sz="2400" dirty="0" smtClean="0"/>
              <a:t>Old examples: marketplaces; newspapers; stock exchange;  ad-funded TV and radio;  payment systems</a:t>
            </a:r>
          </a:p>
          <a:p>
            <a:r>
              <a:rPr lang="en-GB" sz="2400" dirty="0" smtClean="0"/>
              <a:t>IT examples: operating systems (Unix, Windows, Linux, </a:t>
            </a:r>
            <a:r>
              <a:rPr lang="en-GB" sz="2400" dirty="0" err="1" smtClean="0"/>
              <a:t>iOS</a:t>
            </a:r>
            <a:r>
              <a:rPr lang="en-GB" sz="2400" dirty="0" smtClean="0"/>
              <a:t>, Android, </a:t>
            </a:r>
            <a:r>
              <a:rPr lang="en-GB" sz="2400" dirty="0" err="1" smtClean="0"/>
              <a:t>Tizen</a:t>
            </a:r>
            <a:r>
              <a:rPr lang="en-GB" sz="2400" dirty="0" smtClean="0"/>
              <a:t>, </a:t>
            </a:r>
            <a:r>
              <a:rPr lang="en-GB" sz="2400" dirty="0" err="1" smtClean="0"/>
              <a:t>etc</a:t>
            </a:r>
            <a:r>
              <a:rPr lang="en-GB" sz="2400" dirty="0" smtClean="0"/>
              <a:t>);  middleware</a:t>
            </a:r>
          </a:p>
          <a:p>
            <a:r>
              <a:rPr lang="en-GB" sz="2400" dirty="0" smtClean="0"/>
              <a:t>Online </a:t>
            </a:r>
            <a:r>
              <a:rPr lang="en-GB" sz="2400" dirty="0"/>
              <a:t>examples: </a:t>
            </a:r>
            <a:r>
              <a:rPr lang="en-GB" sz="2400" dirty="0" smtClean="0"/>
              <a:t>  the world-wide web,  social </a:t>
            </a:r>
            <a:r>
              <a:rPr lang="en-GB" sz="2400" dirty="0"/>
              <a:t>media, online marketplaces, </a:t>
            </a:r>
            <a:r>
              <a:rPr lang="en-GB" sz="2400" dirty="0" smtClean="0"/>
              <a:t>search </a:t>
            </a:r>
            <a:r>
              <a:rPr lang="en-GB" sz="2400" dirty="0"/>
              <a:t>engines, video sharing websites, app stores, crowd-funding </a:t>
            </a:r>
            <a:r>
              <a:rPr lang="en-GB" sz="2400" dirty="0" smtClean="0"/>
              <a:t>platforms, </a:t>
            </a:r>
            <a:r>
              <a:rPr lang="en-GB" sz="2400" dirty="0"/>
              <a:t>etc. </a:t>
            </a:r>
            <a:endParaRPr lang="en-US" sz="2400" dirty="0"/>
          </a:p>
          <a:p>
            <a:pPr marL="0" lvl="1" indent="0">
              <a:buSzTx/>
              <a:buNone/>
            </a:pPr>
            <a:endParaRPr lang="en-GB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440" y="116632"/>
            <a:ext cx="8239125" cy="898525"/>
          </a:xfrm>
        </p:spPr>
        <p:txBody>
          <a:bodyPr/>
          <a:lstStyle/>
          <a:p>
            <a:r>
              <a:rPr lang="en-GB" sz="2800" dirty="0">
                <a:solidFill>
                  <a:srgbClr val="B01C2E"/>
                </a:solidFill>
              </a:rPr>
              <a:t>What are two-sided platforms?  </a:t>
            </a:r>
            <a:r>
              <a:rPr lang="en-GB" sz="2800" dirty="0" smtClean="0">
                <a:solidFill>
                  <a:srgbClr val="B01C2E"/>
                </a:solidFill>
              </a:rPr>
              <a:t>– </a:t>
            </a:r>
            <a:br>
              <a:rPr lang="en-GB" sz="2800" dirty="0" smtClean="0">
                <a:solidFill>
                  <a:srgbClr val="B01C2E"/>
                </a:solidFill>
              </a:rPr>
            </a:br>
            <a:r>
              <a:rPr lang="en-GB" sz="2800" dirty="0" smtClean="0">
                <a:solidFill>
                  <a:srgbClr val="B01C2E"/>
                </a:solidFill>
              </a:rPr>
              <a:t>Nothing new, and a huge diversity of businesses</a:t>
            </a:r>
            <a:endParaRPr lang="en-US" sz="2800" dirty="0">
              <a:solidFill>
                <a:srgbClr val="B01C2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04" y="5192986"/>
            <a:ext cx="1285725" cy="12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53144"/>
            <a:ext cx="912608" cy="9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22" y="5266851"/>
            <a:ext cx="976335" cy="97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45" y="4221088"/>
            <a:ext cx="1864884" cy="83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675023"/>
            <a:ext cx="894579" cy="89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upload.wikimedia.org/wikipedia/commons/thumb/1/1b/EBay_logo.svg/2000px-EBay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05937"/>
            <a:ext cx="1649650" cy="659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eurogadget.com/wp-content/uploads/2015/08/kakao-talk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975" r="20765"/>
          <a:stretch/>
        </p:blipFill>
        <p:spPr bwMode="auto">
          <a:xfrm>
            <a:off x="683568" y="5281479"/>
            <a:ext cx="1088572" cy="1033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185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sz="3200" dirty="0" smtClean="0"/>
              <a:t>2.     Do </a:t>
            </a:r>
            <a:r>
              <a:rPr lang="en-GB" sz="3200" dirty="0"/>
              <a:t>we need special </a:t>
            </a:r>
            <a:r>
              <a:rPr lang="en-GB" sz="3200" dirty="0" smtClean="0"/>
              <a:t>	regulation </a:t>
            </a:r>
            <a:r>
              <a:rPr lang="en-GB" sz="3200" dirty="0"/>
              <a:t>for platforms?</a:t>
            </a:r>
          </a:p>
        </p:txBody>
      </p:sp>
    </p:spTree>
    <p:extLst>
      <p:ext uri="{BB962C8B-B14F-4D97-AF65-F5344CB8AC3E}">
        <p14:creationId xmlns="" xmlns:p14="http://schemas.microsoft.com/office/powerpoint/2010/main" val="367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24744"/>
            <a:ext cx="8332912" cy="331236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Some – </a:t>
            </a:r>
            <a:r>
              <a:rPr lang="en-US" sz="1800" i="1" u="sng" dirty="0" smtClean="0"/>
              <a:t>but not all </a:t>
            </a:r>
            <a:r>
              <a:rPr lang="en-US" sz="1800" dirty="0" smtClean="0"/>
              <a:t>– two-sided platforms may create direct or indirect network effects  / feed-back loop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1800" dirty="0" smtClean="0"/>
              <a:t>Usage on Side A increases value and usage on Side B, which in turn increases value and usage on Side A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2"/>
            <a:ext cx="9160120" cy="898525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B01C2E"/>
                </a:solidFill>
              </a:rPr>
              <a:t>1. In two-sided platforms, </a:t>
            </a:r>
            <a:br>
              <a:rPr lang="en-US" sz="2400" dirty="0" smtClean="0">
                <a:solidFill>
                  <a:srgbClr val="B01C2E"/>
                </a:solidFill>
              </a:rPr>
            </a:br>
            <a:r>
              <a:rPr lang="en-US" sz="2400" dirty="0" smtClean="0">
                <a:solidFill>
                  <a:srgbClr val="B01C2E"/>
                </a:solidFill>
              </a:rPr>
              <a:t>Do network effects lead to natural monopoly justifying regulation?</a:t>
            </a:r>
            <a:endParaRPr lang="en-US" sz="2400" dirty="0">
              <a:solidFill>
                <a:srgbClr val="B01C2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950075"/>
            <a:ext cx="354013" cy="365125"/>
          </a:xfrm>
          <a:prstGeom prst="rect">
            <a:avLst/>
          </a:prstGeom>
        </p:spPr>
        <p:txBody>
          <a:bodyPr/>
          <a:lstStyle/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8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0888"/>
            <a:ext cx="5328592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ntent Placeholder 5"/>
          <p:cNvSpPr txBox="1">
            <a:spLocks/>
          </p:cNvSpPr>
          <p:nvPr/>
        </p:nvSpPr>
        <p:spPr>
          <a:xfrm>
            <a:off x="304800" y="2420888"/>
            <a:ext cx="3691136" cy="936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Wingdings 2" pitchFamily="18" charset="2"/>
              <a:buChar char="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SzPct val="125000"/>
              <a:buFont typeface="Courier New" pitchFamily="49" charset="0"/>
              <a:buChar char="­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sz="1800" smtClean="0">
                <a:solidFill>
                  <a:prstClr val="black"/>
                </a:solidFill>
              </a:rPr>
              <a:t>Example: social networks;</a:t>
            </a:r>
            <a:br>
              <a:rPr sz="1800" smtClean="0">
                <a:solidFill>
                  <a:prstClr val="black"/>
                </a:solidFill>
              </a:rPr>
            </a:br>
            <a:r>
              <a:rPr sz="1800" smtClean="0">
                <a:solidFill>
                  <a:prstClr val="black"/>
                </a:solidFill>
              </a:rPr>
              <a:t>telecom network;  OS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sz="1800" smtClean="0">
                <a:solidFill>
                  <a:prstClr val="black"/>
                </a:solidFill>
              </a:rPr>
              <a:t>Contrast with search (value to user does not depend on how many others use the service)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sz="1800" smtClean="0">
                <a:solidFill>
                  <a:prstClr val="black"/>
                </a:solidFill>
              </a:rPr>
              <a:t>Contrast with </a:t>
            </a:r>
            <a:r>
              <a:rPr sz="1800" smtClean="0">
                <a:solidFill>
                  <a:srgbClr val="FF0000"/>
                </a:solidFill>
              </a:rPr>
              <a:t>ad-funded </a:t>
            </a:r>
            <a:br>
              <a:rPr sz="1800" smtClean="0">
                <a:solidFill>
                  <a:srgbClr val="FF0000"/>
                </a:solidFill>
              </a:rPr>
            </a:br>
            <a:r>
              <a:rPr sz="1800" smtClean="0">
                <a:solidFill>
                  <a:srgbClr val="FF0000"/>
                </a:solidFill>
              </a:rPr>
              <a:t>platforms: No feedback loop:  </a:t>
            </a:r>
            <a:br>
              <a:rPr sz="1800" smtClean="0">
                <a:solidFill>
                  <a:srgbClr val="FF0000"/>
                </a:solidFill>
              </a:rPr>
            </a:br>
            <a:r>
              <a:rPr sz="1800" smtClean="0">
                <a:solidFill>
                  <a:srgbClr val="FF0000"/>
                </a:solidFill>
              </a:rPr>
              <a:t>More users increase value </a:t>
            </a:r>
            <a:br>
              <a:rPr sz="1800" smtClean="0">
                <a:solidFill>
                  <a:srgbClr val="FF0000"/>
                </a:solidFill>
              </a:rPr>
            </a:br>
            <a:r>
              <a:rPr sz="1800" smtClean="0">
                <a:solidFill>
                  <a:srgbClr val="FF0000"/>
                </a:solidFill>
              </a:rPr>
              <a:t>for advertisers, but more ads </a:t>
            </a:r>
            <a:br>
              <a:rPr sz="1800" smtClean="0">
                <a:solidFill>
                  <a:srgbClr val="FF0000"/>
                </a:solidFill>
              </a:rPr>
            </a:br>
            <a:r>
              <a:rPr sz="1800" smtClean="0">
                <a:solidFill>
                  <a:srgbClr val="FF0000"/>
                </a:solidFill>
              </a:rPr>
              <a:t>do </a:t>
            </a:r>
            <a:r>
              <a:rPr sz="1800" u="sng" smtClean="0">
                <a:solidFill>
                  <a:srgbClr val="FF0000"/>
                </a:solidFill>
              </a:rPr>
              <a:t>not</a:t>
            </a:r>
            <a:r>
              <a:rPr sz="1800" smtClean="0">
                <a:solidFill>
                  <a:srgbClr val="FF0000"/>
                </a:solidFill>
              </a:rPr>
              <a:t> increase value for users. </a:t>
            </a:r>
            <a:endParaRPr lang="en-GB" sz="1800" smtClean="0">
              <a:solidFill>
                <a:prstClr val="black"/>
              </a:solidFill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323528" y="5301208"/>
            <a:ext cx="8424936" cy="639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Wingdings 2" pitchFamily="18" charset="2"/>
              <a:buChar char="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SzPct val="125000"/>
              <a:buFont typeface="Courier New" pitchFamily="49" charset="0"/>
              <a:buChar char="­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GB" sz="1800" smtClean="0">
                <a:solidFill>
                  <a:srgbClr val="FF0000"/>
                </a:solidFill>
              </a:rPr>
              <a:t>    Feedback </a:t>
            </a:r>
            <a:r>
              <a:rPr lang="en-GB" sz="1800">
                <a:solidFill>
                  <a:srgbClr val="FF0000"/>
                </a:solidFill>
              </a:rPr>
              <a:t>may be negative</a:t>
            </a:r>
            <a:r>
              <a:rPr lang="en-GB" sz="1800">
                <a:solidFill>
                  <a:prstClr val="black"/>
                </a:solidFill>
              </a:rPr>
              <a:t>.  </a:t>
            </a:r>
            <a:r>
              <a:rPr lang="en-GB" sz="1800" smtClean="0">
                <a:solidFill>
                  <a:prstClr val="black"/>
                </a:solidFill>
              </a:rPr>
              <a:t>Example</a:t>
            </a:r>
            <a:r>
              <a:rPr lang="en-GB" sz="1800">
                <a:solidFill>
                  <a:prstClr val="black"/>
                </a:solidFill>
              </a:rPr>
              <a:t>:  free TV with too many ads… </a:t>
            </a:r>
            <a:endParaRPr lang="en-GB" sz="1800" smtClean="0">
              <a:solidFill>
                <a:prstClr val="black"/>
              </a:solidFill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sz="1800" smtClean="0">
                <a:solidFill>
                  <a:prstClr val="black"/>
                </a:solidFill>
              </a:rPr>
              <a:t>And even if network effects exist:  competition law has been able to deal with it – examples:  </a:t>
            </a:r>
            <a:r>
              <a:rPr lang="en-GB" sz="1800" i="1" smtClean="0">
                <a:solidFill>
                  <a:prstClr val="black"/>
                </a:solidFill>
              </a:rPr>
              <a:t>Microsoft Media Player</a:t>
            </a:r>
            <a:r>
              <a:rPr lang="en-GB" sz="1800" smtClean="0">
                <a:solidFill>
                  <a:prstClr val="black"/>
                </a:solidFill>
              </a:rPr>
              <a:t> case;  EU </a:t>
            </a:r>
            <a:r>
              <a:rPr lang="en-GB" sz="1800" i="1" err="1" smtClean="0">
                <a:solidFill>
                  <a:prstClr val="black"/>
                </a:solidFill>
              </a:rPr>
              <a:t>Cartes</a:t>
            </a:r>
            <a:r>
              <a:rPr lang="en-GB" sz="1800" i="1" smtClean="0">
                <a:solidFill>
                  <a:prstClr val="black"/>
                </a:solidFill>
              </a:rPr>
              <a:t> </a:t>
            </a:r>
            <a:r>
              <a:rPr lang="en-GB" sz="1800" i="1" err="1" smtClean="0">
                <a:solidFill>
                  <a:prstClr val="black"/>
                </a:solidFill>
              </a:rPr>
              <a:t>Bancaires</a:t>
            </a:r>
            <a:r>
              <a:rPr lang="en-GB" sz="1800" smtClean="0">
                <a:solidFill>
                  <a:prstClr val="black"/>
                </a:solidFill>
              </a:rPr>
              <a:t> case</a:t>
            </a:r>
          </a:p>
        </p:txBody>
      </p:sp>
    </p:spTree>
    <p:extLst>
      <p:ext uri="{BB962C8B-B14F-4D97-AF65-F5344CB8AC3E}">
        <p14:creationId xmlns="" xmlns:p14="http://schemas.microsoft.com/office/powerpoint/2010/main" val="36830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339" y="82203"/>
            <a:ext cx="8239125" cy="89852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B01C2E"/>
                </a:solidFill>
              </a:rPr>
              <a:t>2. In two-sided platforms, e</a:t>
            </a:r>
            <a:r>
              <a:rPr lang="en-US" sz="2800" dirty="0" smtClean="0">
                <a:solidFill>
                  <a:srgbClr val="C00000"/>
                </a:solidFill>
              </a:rPr>
              <a:t>ven if network effects exist, do they lead to tipping or natural monopolies?</a:t>
            </a:r>
            <a:endParaRPr lang="en-GB" sz="2800" dirty="0">
              <a:solidFill>
                <a:srgbClr val="C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30" y="3337111"/>
            <a:ext cx="1309117" cy="78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4" y="3013261"/>
            <a:ext cx="1270248" cy="12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33" y="2833618"/>
            <a:ext cx="1762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326" y="1556792"/>
            <a:ext cx="839341" cy="1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33" y="2486369"/>
            <a:ext cx="2733659" cy="75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65" y="3110071"/>
            <a:ext cx="3064015" cy="101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28539"/>
            <a:ext cx="877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257597" y="1196752"/>
            <a:ext cx="8652448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Wingdings 2" pitchFamily="18" charset="2"/>
              <a:buChar char="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125000"/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lvl="1" indent="-230400" fontAlgn="auto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000" b="1">
                <a:solidFill>
                  <a:prstClr val="black"/>
                </a:solidFill>
                <a:latin typeface="Arial"/>
              </a:rPr>
              <a:t>Social Media</a:t>
            </a:r>
            <a:br>
              <a:rPr lang="en-GB" sz="2000" b="1">
                <a:solidFill>
                  <a:prstClr val="black"/>
                </a:solidFill>
                <a:latin typeface="Arial"/>
              </a:rPr>
            </a:br>
            <a:r>
              <a:rPr lang="en-GB" sz="2000">
                <a:solidFill>
                  <a:prstClr val="black"/>
                </a:solidFill>
                <a:latin typeface="Arial"/>
              </a:rPr>
              <a:t>example of diversity, </a:t>
            </a:r>
            <a:br>
              <a:rPr lang="en-GB" sz="2000">
                <a:solidFill>
                  <a:prstClr val="black"/>
                </a:solidFill>
                <a:latin typeface="Arial"/>
              </a:rPr>
            </a:br>
            <a:r>
              <a:rPr lang="en-GB" sz="2000">
                <a:solidFill>
                  <a:prstClr val="black"/>
                </a:solidFill>
                <a:latin typeface="Arial"/>
              </a:rPr>
              <a:t>new entry, and innovation</a:t>
            </a:r>
          </a:p>
          <a:p>
            <a:pPr marL="0" lvl="1" indent="0" fontAlgn="auto">
              <a:spcBef>
                <a:spcPts val="600"/>
              </a:spcBef>
              <a:spcAft>
                <a:spcPts val="600"/>
              </a:spcAft>
              <a:buSzPct val="100000"/>
              <a:buFont typeface="Arial" pitchFamily="34" charset="0"/>
              <a:buNone/>
            </a:pPr>
            <a:endParaRPr lang="en-GB" sz="2000" b="1">
              <a:solidFill>
                <a:prstClr val="black"/>
              </a:solidFill>
              <a:latin typeface="Arial"/>
            </a:endParaRPr>
          </a:p>
          <a:p>
            <a:pPr marL="230400" lvl="1" indent="-230400" algn="just" fontAlgn="auto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endParaRPr lang="en-GB" sz="2000" b="1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65" y="3616812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72" y="1732494"/>
            <a:ext cx="1378455" cy="37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79" y="1828539"/>
            <a:ext cx="657830" cy="65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15" y="3909059"/>
            <a:ext cx="823310" cy="69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866" y="2921617"/>
            <a:ext cx="885859" cy="66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15" y="2609495"/>
            <a:ext cx="1012258" cy="40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33" y="4219337"/>
            <a:ext cx="947909" cy="44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02" y="3545602"/>
            <a:ext cx="1265684" cy="7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84" y="2338181"/>
            <a:ext cx="797659" cy="55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5"/>
          <p:cNvSpPr txBox="1">
            <a:spLocks/>
          </p:cNvSpPr>
          <p:nvPr/>
        </p:nvSpPr>
        <p:spPr>
          <a:xfrm>
            <a:off x="302567" y="5021520"/>
            <a:ext cx="8607477" cy="639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Wingdings 2" pitchFamily="18" charset="2"/>
              <a:buChar char="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SzPct val="125000"/>
              <a:buFont typeface="Courier New" pitchFamily="49" charset="0"/>
              <a:buChar char="­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B01C2E"/>
              </a:buClr>
              <a:buFont typeface="Calibri" pitchFamily="34" charset="0"/>
              <a:buChar char="–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sz="2200" smtClean="0">
                <a:solidFill>
                  <a:prstClr val="black"/>
                </a:solidFill>
              </a:rPr>
              <a:t>“</a:t>
            </a:r>
            <a:r>
              <a:rPr sz="2200" i="1">
                <a:solidFill>
                  <a:prstClr val="black"/>
                </a:solidFill>
              </a:rPr>
              <a:t>while network effects exist in the market for [messaging] apps, in the present case, on balance, they are unlikely to shield the merged entity from competition from new and existing consumer communications apps</a:t>
            </a:r>
            <a:r>
              <a:rPr sz="2200">
                <a:solidFill>
                  <a:prstClr val="black"/>
                </a:solidFill>
              </a:rPr>
              <a:t>.”</a:t>
            </a:r>
            <a:r>
              <a:rPr lang="en-GB" sz="2200">
                <a:solidFill>
                  <a:prstClr val="black"/>
                </a:solidFill>
              </a:rPr>
              <a:t> </a:t>
            </a:r>
            <a:r>
              <a:rPr lang="en-GB" sz="2200" smtClean="0">
                <a:solidFill>
                  <a:prstClr val="black"/>
                </a:solidFill>
              </a:rPr>
              <a:t>    </a:t>
            </a:r>
            <a:r>
              <a:rPr lang="en-GB" smtClean="0">
                <a:solidFill>
                  <a:prstClr val="black"/>
                </a:solidFill>
              </a:rPr>
              <a:t>(EU decision in </a:t>
            </a:r>
            <a:r>
              <a:rPr lang="en-GB" i="1" smtClean="0">
                <a:solidFill>
                  <a:prstClr val="black"/>
                </a:solidFill>
              </a:rPr>
              <a:t>Facebook/</a:t>
            </a:r>
            <a:r>
              <a:rPr lang="en-GB" i="1" err="1" smtClean="0">
                <a:solidFill>
                  <a:prstClr val="black"/>
                </a:solidFill>
              </a:rPr>
              <a:t>Whatsapp</a:t>
            </a:r>
            <a:r>
              <a:rPr lang="en-GB" smtClean="0">
                <a:solidFill>
                  <a:prstClr val="black"/>
                </a:solidFill>
              </a:rPr>
              <a:t>; </a:t>
            </a:r>
            <a:r>
              <a:rPr lang="en-GB" i="1" smtClean="0">
                <a:solidFill>
                  <a:prstClr val="black"/>
                </a:solidFill>
              </a:rPr>
              <a:t>Microsoft/Skype)</a:t>
            </a:r>
            <a:endParaRPr lang="en-GB" altLang="en-US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2869</Words>
  <Application>Microsoft Office PowerPoint</Application>
  <PresentationFormat>화면 슬라이드 쇼(4:3)</PresentationFormat>
  <Paragraphs>250</Paragraphs>
  <Slides>31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Setting the Scene:  Questions  for Today’s Discussion on Antitrust and Platforms</vt:lpstr>
      <vt:lpstr>Some points for discussion today</vt:lpstr>
      <vt:lpstr>1.  What are “platforms”?</vt:lpstr>
      <vt:lpstr>What are two-sided platforms? </vt:lpstr>
      <vt:lpstr>What are two-sided platforms?  –  Nothing new, and a huge diversity of businesses</vt:lpstr>
      <vt:lpstr>2.     Do we need special  regulation for platforms?</vt:lpstr>
      <vt:lpstr>1. In two-sided platforms,  Do network effects lead to natural monopoly justifying regulation?</vt:lpstr>
      <vt:lpstr> 2. In two-sided platforms, even if network effects exist, do they lead to tipping or natural monopolies?</vt:lpstr>
      <vt:lpstr>3.  In two-sided platforms,  do big data barriers lead to natural monopoly? </vt:lpstr>
      <vt:lpstr> 3.  In two-sided platforms, do we see big data barriers or diminishing returns? </vt:lpstr>
      <vt:lpstr>4.  In two-sided platforms,  is it even possible to regulate consistently?</vt:lpstr>
      <vt:lpstr>Tentative Conclusion</vt:lpstr>
      <vt:lpstr> 3.  When applying competition law,       how do we define market power for platforms?</vt:lpstr>
      <vt:lpstr>1. How to find power on the free side of a platform?</vt:lpstr>
      <vt:lpstr>2.  Do we need to look at the other side of the market?</vt:lpstr>
      <vt:lpstr>3.  Can a platform be dominant when users can switch?</vt:lpstr>
      <vt:lpstr>4.  Can we use usage shares to determine dominance on the free side of a platform?</vt:lpstr>
      <vt:lpstr>5.  Should we not use innovation as the litmus test for competition on the free side of a platform?</vt:lpstr>
      <vt:lpstr>6. Innovation as the test:  is it even possible to find dominance in a dynamic mobile environment?</vt:lpstr>
      <vt:lpstr>Tentative Conclusion:  Difficult to find a platform dominant</vt:lpstr>
      <vt:lpstr>4.  Do we need new conduct       principles for platforms? </vt:lpstr>
      <vt:lpstr>1. What competition concerns exist in 2-sided markets?</vt:lpstr>
      <vt:lpstr>2.  Is predatory pricing a concern in a 2-sided market?</vt:lpstr>
      <vt:lpstr>3.  Is tying ads to a free service a competition concern?</vt:lpstr>
      <vt:lpstr>4. Can product design of a platform be an abuse?</vt:lpstr>
      <vt:lpstr>5.  Can refusing to help rival platforms be an abuse?</vt:lpstr>
      <vt:lpstr>7. Other antitrust concerns arising in online platforms</vt:lpstr>
      <vt:lpstr>Conclusion</vt:lpstr>
      <vt:lpstr>To discuss today:  some tentative conclusions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연응진</dc:creator>
  <cp:lastModifiedBy>연응진</cp:lastModifiedBy>
  <cp:revision>1</cp:revision>
  <dcterms:created xsi:type="dcterms:W3CDTF">2016-05-24T05:08:12Z</dcterms:created>
  <dcterms:modified xsi:type="dcterms:W3CDTF">2016-05-24T05:08:27Z</dcterms:modified>
</cp:coreProperties>
</file>