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21E0B-5765-4B3C-8F23-939F8E9D55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D68A70F1-8378-4B74-BC4B-F8E7C51EC9FA}">
      <dgm:prSet phldrT="[Text]"/>
      <dgm:spPr>
        <a:solidFill>
          <a:srgbClr val="A7DAF3"/>
        </a:solidFill>
      </dgm:spPr>
      <dgm:t>
        <a:bodyPr/>
        <a:lstStyle/>
        <a:p>
          <a:r>
            <a:rPr lang="en-GB" dirty="0" smtClean="0">
              <a:solidFill>
                <a:schemeClr val="tx1"/>
              </a:solidFill>
            </a:rPr>
            <a:t>Online platforms reduce the effects of geographic barriers</a:t>
          </a:r>
          <a:endParaRPr lang="en-GB" dirty="0">
            <a:solidFill>
              <a:schemeClr val="tx1"/>
            </a:solidFill>
          </a:endParaRPr>
        </a:p>
      </dgm:t>
    </dgm:pt>
    <dgm:pt modelId="{DE594087-1869-4F6B-9E8E-9C7081EE286E}" type="parTrans" cxnId="{9D616DCA-255C-486B-961A-CB9125ED45EB}">
      <dgm:prSet/>
      <dgm:spPr/>
      <dgm:t>
        <a:bodyPr/>
        <a:lstStyle/>
        <a:p>
          <a:endParaRPr lang="en-GB"/>
        </a:p>
      </dgm:t>
    </dgm:pt>
    <dgm:pt modelId="{29A27E74-7A87-45D5-9B6A-74DF26340EEB}" type="sibTrans" cxnId="{9D616DCA-255C-486B-961A-CB9125ED45EB}">
      <dgm:prSet/>
      <dgm:spPr/>
      <dgm:t>
        <a:bodyPr/>
        <a:lstStyle/>
        <a:p>
          <a:endParaRPr lang="en-GB"/>
        </a:p>
      </dgm:t>
    </dgm:pt>
    <dgm:pt modelId="{FE98C6C7-F769-4D25-8FE5-07853B4FC4D3}">
      <dgm:prSet phldrT="[Text]"/>
      <dgm:spPr>
        <a:solidFill>
          <a:schemeClr val="tx2">
            <a:lumMod val="75000"/>
            <a:lumOff val="25000"/>
          </a:schemeClr>
        </a:solidFill>
      </dgm:spPr>
      <dgm:t>
        <a:bodyPr/>
        <a:lstStyle/>
        <a:p>
          <a:r>
            <a:rPr lang="en-GB" dirty="0" smtClean="0"/>
            <a:t>Online platforms can support new and different types of businesses or products</a:t>
          </a:r>
          <a:endParaRPr lang="en-GB" dirty="0"/>
        </a:p>
      </dgm:t>
    </dgm:pt>
    <dgm:pt modelId="{B5C8C734-A06F-4EEE-8882-81A03530FABB}" type="parTrans" cxnId="{80FD162D-2E89-4E0D-A346-BDBB6E1F685B}">
      <dgm:prSet/>
      <dgm:spPr/>
      <dgm:t>
        <a:bodyPr/>
        <a:lstStyle/>
        <a:p>
          <a:endParaRPr lang="en-GB"/>
        </a:p>
      </dgm:t>
    </dgm:pt>
    <dgm:pt modelId="{431AADAA-1019-4F62-8938-AB8B41642BF2}" type="sibTrans" cxnId="{80FD162D-2E89-4E0D-A346-BDBB6E1F685B}">
      <dgm:prSet/>
      <dgm:spPr/>
      <dgm:t>
        <a:bodyPr/>
        <a:lstStyle/>
        <a:p>
          <a:endParaRPr lang="en-GB"/>
        </a:p>
      </dgm:t>
    </dgm:pt>
    <dgm:pt modelId="{D92F8475-C6E9-4422-9984-4315A3D3358B}">
      <dgm:prSet/>
      <dgm:spPr/>
      <dgm:t>
        <a:bodyPr/>
        <a:lstStyle/>
        <a:p>
          <a:r>
            <a:rPr lang="en-GB" dirty="0" smtClean="0"/>
            <a:t>expand the pool of potential employees, customers and investors</a:t>
          </a:r>
          <a:endParaRPr lang="en-GB" dirty="0"/>
        </a:p>
      </dgm:t>
    </dgm:pt>
    <dgm:pt modelId="{A74D250D-BA9E-41F7-9AA7-24096B7BB777}" type="parTrans" cxnId="{C3876E7E-200B-4098-88DC-82DB2C6EAB40}">
      <dgm:prSet/>
      <dgm:spPr/>
      <dgm:t>
        <a:bodyPr/>
        <a:lstStyle/>
        <a:p>
          <a:endParaRPr lang="en-GB"/>
        </a:p>
      </dgm:t>
    </dgm:pt>
    <dgm:pt modelId="{1718D88F-F6A5-4471-B069-5D18595B3DEF}" type="sibTrans" cxnId="{C3876E7E-200B-4098-88DC-82DB2C6EAB40}">
      <dgm:prSet/>
      <dgm:spPr/>
      <dgm:t>
        <a:bodyPr/>
        <a:lstStyle/>
        <a:p>
          <a:endParaRPr lang="en-GB"/>
        </a:p>
      </dgm:t>
    </dgm:pt>
    <dgm:pt modelId="{3445DF12-1F46-456E-B0EA-09F6619344A6}">
      <dgm:prSet/>
      <dgm:spPr/>
      <dgm:t>
        <a:bodyPr/>
        <a:lstStyle/>
        <a:p>
          <a:r>
            <a:rPr lang="en-GB" dirty="0" smtClean="0"/>
            <a:t>this could include funding a project or widening the market to support niche products </a:t>
          </a:r>
          <a:endParaRPr lang="en-GB" dirty="0"/>
        </a:p>
      </dgm:t>
    </dgm:pt>
    <dgm:pt modelId="{D9ED4FF7-9FC3-49DE-BD95-99A216990D08}" type="parTrans" cxnId="{4EBE59D5-C282-4FAA-9BB5-3662371ADBFF}">
      <dgm:prSet/>
      <dgm:spPr/>
      <dgm:t>
        <a:bodyPr/>
        <a:lstStyle/>
        <a:p>
          <a:endParaRPr lang="en-GB"/>
        </a:p>
      </dgm:t>
    </dgm:pt>
    <dgm:pt modelId="{7644B2BB-25D9-4359-A14D-B1C23A0F6D0E}" type="sibTrans" cxnId="{4EBE59D5-C282-4FAA-9BB5-3662371ADBFF}">
      <dgm:prSet/>
      <dgm:spPr/>
      <dgm:t>
        <a:bodyPr/>
        <a:lstStyle/>
        <a:p>
          <a:endParaRPr lang="en-GB"/>
        </a:p>
      </dgm:t>
    </dgm:pt>
    <dgm:pt modelId="{3AD4DAE5-0A90-4165-90CA-A1ECD754B961}">
      <dgm:prSet/>
      <dgm:spPr/>
      <dgm:t>
        <a:bodyPr/>
        <a:lstStyle/>
        <a:p>
          <a:r>
            <a:rPr lang="en-GB" dirty="0" smtClean="0"/>
            <a:t>Online platforms change the cost structures of businesses</a:t>
          </a:r>
          <a:endParaRPr lang="en-GB" dirty="0"/>
        </a:p>
      </dgm:t>
    </dgm:pt>
    <dgm:pt modelId="{F2E7E5B9-7714-4F1C-A503-C7974E42673E}" type="parTrans" cxnId="{2244F980-C6C7-44C4-BD18-FEC7DDF9C3AB}">
      <dgm:prSet/>
      <dgm:spPr/>
      <dgm:t>
        <a:bodyPr/>
        <a:lstStyle/>
        <a:p>
          <a:endParaRPr lang="en-GB"/>
        </a:p>
      </dgm:t>
    </dgm:pt>
    <dgm:pt modelId="{AC0AF72C-8A4E-4D59-A7F9-C37DF2B8D0D5}" type="sibTrans" cxnId="{2244F980-C6C7-44C4-BD18-FEC7DDF9C3AB}">
      <dgm:prSet/>
      <dgm:spPr/>
      <dgm:t>
        <a:bodyPr/>
        <a:lstStyle/>
        <a:p>
          <a:endParaRPr lang="en-GB"/>
        </a:p>
      </dgm:t>
    </dgm:pt>
    <dgm:pt modelId="{930EE854-F9A1-4800-A677-06B46CA8D331}">
      <dgm:prSet/>
      <dgm:spPr/>
      <dgm:t>
        <a:bodyPr/>
        <a:lstStyle/>
        <a:p>
          <a:r>
            <a:rPr lang="en-GB" dirty="0" smtClean="0"/>
            <a:t>lower staff search costs; reduce costs of posting vacancies </a:t>
          </a:r>
          <a:endParaRPr lang="en-GB" dirty="0"/>
        </a:p>
      </dgm:t>
    </dgm:pt>
    <dgm:pt modelId="{C46EDF89-8E8C-4B3D-9D59-67B5A6DAC57B}" type="parTrans" cxnId="{82A107FA-904A-4B3F-8686-D4CE66A86160}">
      <dgm:prSet/>
      <dgm:spPr/>
      <dgm:t>
        <a:bodyPr/>
        <a:lstStyle/>
        <a:p>
          <a:endParaRPr lang="en-GB"/>
        </a:p>
      </dgm:t>
    </dgm:pt>
    <dgm:pt modelId="{02E558C3-0505-466E-BED6-C3DA4F666407}" type="sibTrans" cxnId="{82A107FA-904A-4B3F-8686-D4CE66A86160}">
      <dgm:prSet/>
      <dgm:spPr/>
      <dgm:t>
        <a:bodyPr/>
        <a:lstStyle/>
        <a:p>
          <a:endParaRPr lang="en-GB"/>
        </a:p>
      </dgm:t>
    </dgm:pt>
    <dgm:pt modelId="{389F872F-EEE5-4D1B-9F9C-B29BED62C5B3}">
      <dgm:prSet/>
      <dgm:spPr/>
      <dgm:t>
        <a:bodyPr/>
        <a:lstStyle/>
        <a:p>
          <a:r>
            <a:rPr lang="en-GB" dirty="0" smtClean="0"/>
            <a:t>lower cost of gathering customer feedback and engaging with customers</a:t>
          </a:r>
          <a:endParaRPr lang="en-GB" dirty="0"/>
        </a:p>
      </dgm:t>
    </dgm:pt>
    <dgm:pt modelId="{864773E6-C227-4A94-B57B-F67632A812CE}" type="parTrans" cxnId="{6A36A518-B38A-4780-9A21-4ED82A473BAA}">
      <dgm:prSet/>
      <dgm:spPr/>
      <dgm:t>
        <a:bodyPr/>
        <a:lstStyle/>
        <a:p>
          <a:endParaRPr lang="en-GB"/>
        </a:p>
      </dgm:t>
    </dgm:pt>
    <dgm:pt modelId="{E8A9E041-861F-41DE-BA7C-40EB95662B36}" type="sibTrans" cxnId="{6A36A518-B38A-4780-9A21-4ED82A473BAA}">
      <dgm:prSet/>
      <dgm:spPr/>
      <dgm:t>
        <a:bodyPr/>
        <a:lstStyle/>
        <a:p>
          <a:endParaRPr lang="en-GB"/>
        </a:p>
      </dgm:t>
    </dgm:pt>
    <dgm:pt modelId="{05696CC9-6BD2-4276-9316-ECF7C83B08CF}">
      <dgm:prSet/>
      <dgm:spPr/>
      <dgm:t>
        <a:bodyPr/>
        <a:lstStyle/>
        <a:p>
          <a:r>
            <a:rPr lang="en-GB" dirty="0" smtClean="0"/>
            <a:t>more targeted, effective marketing; reducing the cost of acquiring customers </a:t>
          </a:r>
          <a:endParaRPr lang="en-GB" dirty="0"/>
        </a:p>
      </dgm:t>
    </dgm:pt>
    <dgm:pt modelId="{E7720A1E-6839-46F2-B9D6-DECDC044D184}" type="parTrans" cxnId="{A64859BF-740D-43D8-95F4-F27B80302514}">
      <dgm:prSet/>
      <dgm:spPr/>
      <dgm:t>
        <a:bodyPr/>
        <a:lstStyle/>
        <a:p>
          <a:endParaRPr lang="en-GB"/>
        </a:p>
      </dgm:t>
    </dgm:pt>
    <dgm:pt modelId="{D3CDF43B-9268-4132-B7AE-DBC11C18D932}" type="sibTrans" cxnId="{A64859BF-740D-43D8-95F4-F27B80302514}">
      <dgm:prSet/>
      <dgm:spPr/>
      <dgm:t>
        <a:bodyPr/>
        <a:lstStyle/>
        <a:p>
          <a:endParaRPr lang="en-GB"/>
        </a:p>
      </dgm:t>
    </dgm:pt>
    <dgm:pt modelId="{B8935E49-FCF8-4BD7-8A5D-FC3031B4E20C}" type="pres">
      <dgm:prSet presAssocID="{A5C21E0B-5765-4B3C-8F23-939F8E9D55C3}" presName="linear" presStyleCnt="0">
        <dgm:presLayoutVars>
          <dgm:dir/>
          <dgm:animLvl val="lvl"/>
          <dgm:resizeHandles val="exact"/>
        </dgm:presLayoutVars>
      </dgm:prSet>
      <dgm:spPr/>
      <dgm:t>
        <a:bodyPr/>
        <a:lstStyle/>
        <a:p>
          <a:endParaRPr lang="en-GB"/>
        </a:p>
      </dgm:t>
    </dgm:pt>
    <dgm:pt modelId="{56A80305-6851-46C0-82B9-BD2684EF8A4E}" type="pres">
      <dgm:prSet presAssocID="{D68A70F1-8378-4B74-BC4B-F8E7C51EC9FA}" presName="parentLin" presStyleCnt="0"/>
      <dgm:spPr/>
    </dgm:pt>
    <dgm:pt modelId="{69D1F754-5076-4020-82CC-962FBA10B27D}" type="pres">
      <dgm:prSet presAssocID="{D68A70F1-8378-4B74-BC4B-F8E7C51EC9FA}" presName="parentLeftMargin" presStyleLbl="node1" presStyleIdx="0" presStyleCnt="3"/>
      <dgm:spPr/>
      <dgm:t>
        <a:bodyPr/>
        <a:lstStyle/>
        <a:p>
          <a:endParaRPr lang="en-GB"/>
        </a:p>
      </dgm:t>
    </dgm:pt>
    <dgm:pt modelId="{8719392E-B855-43A4-B422-D2B9279386B4}" type="pres">
      <dgm:prSet presAssocID="{D68A70F1-8378-4B74-BC4B-F8E7C51EC9FA}" presName="parentText" presStyleLbl="node1" presStyleIdx="0" presStyleCnt="3" custScaleY="125195">
        <dgm:presLayoutVars>
          <dgm:chMax val="0"/>
          <dgm:bulletEnabled val="1"/>
        </dgm:presLayoutVars>
      </dgm:prSet>
      <dgm:spPr/>
      <dgm:t>
        <a:bodyPr/>
        <a:lstStyle/>
        <a:p>
          <a:endParaRPr lang="en-GB"/>
        </a:p>
      </dgm:t>
    </dgm:pt>
    <dgm:pt modelId="{7605A914-7C29-4673-B0E7-760C22E9A1E8}" type="pres">
      <dgm:prSet presAssocID="{D68A70F1-8378-4B74-BC4B-F8E7C51EC9FA}" presName="negativeSpace" presStyleCnt="0"/>
      <dgm:spPr/>
    </dgm:pt>
    <dgm:pt modelId="{E25F2557-7E1B-4ED5-AF6E-B186BA2E7921}" type="pres">
      <dgm:prSet presAssocID="{D68A70F1-8378-4B74-BC4B-F8E7C51EC9FA}" presName="childText" presStyleLbl="conFgAcc1" presStyleIdx="0" presStyleCnt="3">
        <dgm:presLayoutVars>
          <dgm:bulletEnabled val="1"/>
        </dgm:presLayoutVars>
      </dgm:prSet>
      <dgm:spPr/>
      <dgm:t>
        <a:bodyPr/>
        <a:lstStyle/>
        <a:p>
          <a:endParaRPr lang="en-GB"/>
        </a:p>
      </dgm:t>
    </dgm:pt>
    <dgm:pt modelId="{53F5F310-E683-475F-8544-EF0F8811E165}" type="pres">
      <dgm:prSet presAssocID="{29A27E74-7A87-45D5-9B6A-74DF26340EEB}" presName="spaceBetweenRectangles" presStyleCnt="0"/>
      <dgm:spPr/>
    </dgm:pt>
    <dgm:pt modelId="{FA72FBC1-7040-4623-9026-4EB3556B1885}" type="pres">
      <dgm:prSet presAssocID="{FE98C6C7-F769-4D25-8FE5-07853B4FC4D3}" presName="parentLin" presStyleCnt="0"/>
      <dgm:spPr/>
    </dgm:pt>
    <dgm:pt modelId="{46B353A5-BA67-420D-8CA2-BED416A75E92}" type="pres">
      <dgm:prSet presAssocID="{FE98C6C7-F769-4D25-8FE5-07853B4FC4D3}" presName="parentLeftMargin" presStyleLbl="node1" presStyleIdx="0" presStyleCnt="3"/>
      <dgm:spPr/>
      <dgm:t>
        <a:bodyPr/>
        <a:lstStyle/>
        <a:p>
          <a:endParaRPr lang="en-GB"/>
        </a:p>
      </dgm:t>
    </dgm:pt>
    <dgm:pt modelId="{78A3ED02-E188-419F-BCC4-B7C79A683184}" type="pres">
      <dgm:prSet presAssocID="{FE98C6C7-F769-4D25-8FE5-07853B4FC4D3}" presName="parentText" presStyleLbl="node1" presStyleIdx="1" presStyleCnt="3" custScaleY="124667">
        <dgm:presLayoutVars>
          <dgm:chMax val="0"/>
          <dgm:bulletEnabled val="1"/>
        </dgm:presLayoutVars>
      </dgm:prSet>
      <dgm:spPr/>
      <dgm:t>
        <a:bodyPr/>
        <a:lstStyle/>
        <a:p>
          <a:endParaRPr lang="en-GB"/>
        </a:p>
      </dgm:t>
    </dgm:pt>
    <dgm:pt modelId="{7E6B485C-9A19-4853-BB2E-5E5715D58347}" type="pres">
      <dgm:prSet presAssocID="{FE98C6C7-F769-4D25-8FE5-07853B4FC4D3}" presName="negativeSpace" presStyleCnt="0"/>
      <dgm:spPr/>
    </dgm:pt>
    <dgm:pt modelId="{D9E46E61-DE62-4889-A22D-B9F4CBE37283}" type="pres">
      <dgm:prSet presAssocID="{FE98C6C7-F769-4D25-8FE5-07853B4FC4D3}" presName="childText" presStyleLbl="conFgAcc1" presStyleIdx="1" presStyleCnt="3">
        <dgm:presLayoutVars>
          <dgm:bulletEnabled val="1"/>
        </dgm:presLayoutVars>
      </dgm:prSet>
      <dgm:spPr/>
      <dgm:t>
        <a:bodyPr/>
        <a:lstStyle/>
        <a:p>
          <a:endParaRPr lang="en-GB"/>
        </a:p>
      </dgm:t>
    </dgm:pt>
    <dgm:pt modelId="{F2E6EF0F-6E4B-467A-BBF2-536121CD779E}" type="pres">
      <dgm:prSet presAssocID="{431AADAA-1019-4F62-8938-AB8B41642BF2}" presName="spaceBetweenRectangles" presStyleCnt="0"/>
      <dgm:spPr/>
    </dgm:pt>
    <dgm:pt modelId="{38A076C0-2F40-4CA5-BB9E-D662031E3AEF}" type="pres">
      <dgm:prSet presAssocID="{3AD4DAE5-0A90-4165-90CA-A1ECD754B961}" presName="parentLin" presStyleCnt="0"/>
      <dgm:spPr/>
    </dgm:pt>
    <dgm:pt modelId="{830FDC4F-C77A-4AE8-9A39-D8CA33BC8618}" type="pres">
      <dgm:prSet presAssocID="{3AD4DAE5-0A90-4165-90CA-A1ECD754B961}" presName="parentLeftMargin" presStyleLbl="node1" presStyleIdx="1" presStyleCnt="3"/>
      <dgm:spPr/>
      <dgm:t>
        <a:bodyPr/>
        <a:lstStyle/>
        <a:p>
          <a:endParaRPr lang="en-GB"/>
        </a:p>
      </dgm:t>
    </dgm:pt>
    <dgm:pt modelId="{065B09C7-79D2-4AE0-A641-F5439BE2347E}" type="pres">
      <dgm:prSet presAssocID="{3AD4DAE5-0A90-4165-90CA-A1ECD754B961}" presName="parentText" presStyleLbl="node1" presStyleIdx="2" presStyleCnt="3" custScaleY="114784">
        <dgm:presLayoutVars>
          <dgm:chMax val="0"/>
          <dgm:bulletEnabled val="1"/>
        </dgm:presLayoutVars>
      </dgm:prSet>
      <dgm:spPr/>
      <dgm:t>
        <a:bodyPr/>
        <a:lstStyle/>
        <a:p>
          <a:endParaRPr lang="en-GB"/>
        </a:p>
      </dgm:t>
    </dgm:pt>
    <dgm:pt modelId="{E2038BF9-0575-47B1-BB21-7C3B3CD4F9FB}" type="pres">
      <dgm:prSet presAssocID="{3AD4DAE5-0A90-4165-90CA-A1ECD754B961}" presName="negativeSpace" presStyleCnt="0"/>
      <dgm:spPr/>
    </dgm:pt>
    <dgm:pt modelId="{261BB0D7-5D7F-49A9-9C18-498B6C863DBF}" type="pres">
      <dgm:prSet presAssocID="{3AD4DAE5-0A90-4165-90CA-A1ECD754B961}" presName="childText" presStyleLbl="conFgAcc1" presStyleIdx="2" presStyleCnt="3">
        <dgm:presLayoutVars>
          <dgm:bulletEnabled val="1"/>
        </dgm:presLayoutVars>
      </dgm:prSet>
      <dgm:spPr/>
      <dgm:t>
        <a:bodyPr/>
        <a:lstStyle/>
        <a:p>
          <a:endParaRPr lang="en-GB"/>
        </a:p>
      </dgm:t>
    </dgm:pt>
  </dgm:ptLst>
  <dgm:cxnLst>
    <dgm:cxn modelId="{C3B1E871-A82A-408B-92AE-C0D615B582A0}" type="presOf" srcId="{FE98C6C7-F769-4D25-8FE5-07853B4FC4D3}" destId="{46B353A5-BA67-420D-8CA2-BED416A75E92}" srcOrd="0" destOrd="0" presId="urn:microsoft.com/office/officeart/2005/8/layout/list1"/>
    <dgm:cxn modelId="{B1D2D151-93AD-4741-9476-E1542A3F87AE}" type="presOf" srcId="{A5C21E0B-5765-4B3C-8F23-939F8E9D55C3}" destId="{B8935E49-FCF8-4BD7-8A5D-FC3031B4E20C}" srcOrd="0" destOrd="0" presId="urn:microsoft.com/office/officeart/2005/8/layout/list1"/>
    <dgm:cxn modelId="{82A107FA-904A-4B3F-8686-D4CE66A86160}" srcId="{3AD4DAE5-0A90-4165-90CA-A1ECD754B961}" destId="{930EE854-F9A1-4800-A677-06B46CA8D331}" srcOrd="0" destOrd="0" parTransId="{C46EDF89-8E8C-4B3D-9D59-67B5A6DAC57B}" sibTransId="{02E558C3-0505-466E-BED6-C3DA4F666407}"/>
    <dgm:cxn modelId="{C3876E7E-200B-4098-88DC-82DB2C6EAB40}" srcId="{D68A70F1-8378-4B74-BC4B-F8E7C51EC9FA}" destId="{D92F8475-C6E9-4422-9984-4315A3D3358B}" srcOrd="0" destOrd="0" parTransId="{A74D250D-BA9E-41F7-9AA7-24096B7BB777}" sibTransId="{1718D88F-F6A5-4471-B069-5D18595B3DEF}"/>
    <dgm:cxn modelId="{663D6D58-DDB5-4888-A2FB-D1F0D317FFC8}" type="presOf" srcId="{389F872F-EEE5-4D1B-9F9C-B29BED62C5B3}" destId="{261BB0D7-5D7F-49A9-9C18-498B6C863DBF}" srcOrd="0" destOrd="1" presId="urn:microsoft.com/office/officeart/2005/8/layout/list1"/>
    <dgm:cxn modelId="{E33D639D-E4A7-4F7D-A5D0-294BCD4F6534}" type="presOf" srcId="{3AD4DAE5-0A90-4165-90CA-A1ECD754B961}" destId="{065B09C7-79D2-4AE0-A641-F5439BE2347E}" srcOrd="1" destOrd="0" presId="urn:microsoft.com/office/officeart/2005/8/layout/list1"/>
    <dgm:cxn modelId="{DDFB492E-F5A1-4823-80AB-2DBD156A8800}" type="presOf" srcId="{D68A70F1-8378-4B74-BC4B-F8E7C51EC9FA}" destId="{69D1F754-5076-4020-82CC-962FBA10B27D}" srcOrd="0" destOrd="0" presId="urn:microsoft.com/office/officeart/2005/8/layout/list1"/>
    <dgm:cxn modelId="{50D6CC8D-0BB7-461E-9807-18E46EF976A3}" type="presOf" srcId="{D92F8475-C6E9-4422-9984-4315A3D3358B}" destId="{E25F2557-7E1B-4ED5-AF6E-B186BA2E7921}" srcOrd="0" destOrd="0" presId="urn:microsoft.com/office/officeart/2005/8/layout/list1"/>
    <dgm:cxn modelId="{9D616DCA-255C-486B-961A-CB9125ED45EB}" srcId="{A5C21E0B-5765-4B3C-8F23-939F8E9D55C3}" destId="{D68A70F1-8378-4B74-BC4B-F8E7C51EC9FA}" srcOrd="0" destOrd="0" parTransId="{DE594087-1869-4F6B-9E8E-9C7081EE286E}" sibTransId="{29A27E74-7A87-45D5-9B6A-74DF26340EEB}"/>
    <dgm:cxn modelId="{D7866768-5982-40FA-A49B-A99A9E6A1AFC}" type="presOf" srcId="{3445DF12-1F46-456E-B0EA-09F6619344A6}" destId="{D9E46E61-DE62-4889-A22D-B9F4CBE37283}" srcOrd="0" destOrd="0" presId="urn:microsoft.com/office/officeart/2005/8/layout/list1"/>
    <dgm:cxn modelId="{80FD162D-2E89-4E0D-A346-BDBB6E1F685B}" srcId="{A5C21E0B-5765-4B3C-8F23-939F8E9D55C3}" destId="{FE98C6C7-F769-4D25-8FE5-07853B4FC4D3}" srcOrd="1" destOrd="0" parTransId="{B5C8C734-A06F-4EEE-8882-81A03530FABB}" sibTransId="{431AADAA-1019-4F62-8938-AB8B41642BF2}"/>
    <dgm:cxn modelId="{3678AD1E-BF64-450C-9156-F16F24798727}" type="presOf" srcId="{05696CC9-6BD2-4276-9316-ECF7C83B08CF}" destId="{261BB0D7-5D7F-49A9-9C18-498B6C863DBF}" srcOrd="0" destOrd="2" presId="urn:microsoft.com/office/officeart/2005/8/layout/list1"/>
    <dgm:cxn modelId="{4EBE59D5-C282-4FAA-9BB5-3662371ADBFF}" srcId="{FE98C6C7-F769-4D25-8FE5-07853B4FC4D3}" destId="{3445DF12-1F46-456E-B0EA-09F6619344A6}" srcOrd="0" destOrd="0" parTransId="{D9ED4FF7-9FC3-49DE-BD95-99A216990D08}" sibTransId="{7644B2BB-25D9-4359-A14D-B1C23A0F6D0E}"/>
    <dgm:cxn modelId="{A64859BF-740D-43D8-95F4-F27B80302514}" srcId="{3AD4DAE5-0A90-4165-90CA-A1ECD754B961}" destId="{05696CC9-6BD2-4276-9316-ECF7C83B08CF}" srcOrd="2" destOrd="0" parTransId="{E7720A1E-6839-46F2-B9D6-DECDC044D184}" sibTransId="{D3CDF43B-9268-4132-B7AE-DBC11C18D932}"/>
    <dgm:cxn modelId="{6F55DE7C-803B-4A47-A753-27B9F1BF4A7D}" type="presOf" srcId="{930EE854-F9A1-4800-A677-06B46CA8D331}" destId="{261BB0D7-5D7F-49A9-9C18-498B6C863DBF}" srcOrd="0" destOrd="0" presId="urn:microsoft.com/office/officeart/2005/8/layout/list1"/>
    <dgm:cxn modelId="{6A36A518-B38A-4780-9A21-4ED82A473BAA}" srcId="{3AD4DAE5-0A90-4165-90CA-A1ECD754B961}" destId="{389F872F-EEE5-4D1B-9F9C-B29BED62C5B3}" srcOrd="1" destOrd="0" parTransId="{864773E6-C227-4A94-B57B-F67632A812CE}" sibTransId="{E8A9E041-861F-41DE-BA7C-40EB95662B36}"/>
    <dgm:cxn modelId="{15D8F810-AB2E-45DA-B407-ABEA6E96BC5A}" type="presOf" srcId="{3AD4DAE5-0A90-4165-90CA-A1ECD754B961}" destId="{830FDC4F-C77A-4AE8-9A39-D8CA33BC8618}" srcOrd="0" destOrd="0" presId="urn:microsoft.com/office/officeart/2005/8/layout/list1"/>
    <dgm:cxn modelId="{7F6CA28E-55BC-4D0A-8075-2A4C20E1994F}" type="presOf" srcId="{FE98C6C7-F769-4D25-8FE5-07853B4FC4D3}" destId="{78A3ED02-E188-419F-BCC4-B7C79A683184}" srcOrd="1" destOrd="0" presId="urn:microsoft.com/office/officeart/2005/8/layout/list1"/>
    <dgm:cxn modelId="{35FC2E3B-151D-4E73-B0B4-E41D5B84E7A6}" type="presOf" srcId="{D68A70F1-8378-4B74-BC4B-F8E7C51EC9FA}" destId="{8719392E-B855-43A4-B422-D2B9279386B4}" srcOrd="1" destOrd="0" presId="urn:microsoft.com/office/officeart/2005/8/layout/list1"/>
    <dgm:cxn modelId="{2244F980-C6C7-44C4-BD18-FEC7DDF9C3AB}" srcId="{A5C21E0B-5765-4B3C-8F23-939F8E9D55C3}" destId="{3AD4DAE5-0A90-4165-90CA-A1ECD754B961}" srcOrd="2" destOrd="0" parTransId="{F2E7E5B9-7714-4F1C-A503-C7974E42673E}" sibTransId="{AC0AF72C-8A4E-4D59-A7F9-C37DF2B8D0D5}"/>
    <dgm:cxn modelId="{91D67D45-36E7-48CB-A8B5-AF353E65BF11}" type="presParOf" srcId="{B8935E49-FCF8-4BD7-8A5D-FC3031B4E20C}" destId="{56A80305-6851-46C0-82B9-BD2684EF8A4E}" srcOrd="0" destOrd="0" presId="urn:microsoft.com/office/officeart/2005/8/layout/list1"/>
    <dgm:cxn modelId="{E7EC9957-777B-4EE7-BE17-300DA56F707A}" type="presParOf" srcId="{56A80305-6851-46C0-82B9-BD2684EF8A4E}" destId="{69D1F754-5076-4020-82CC-962FBA10B27D}" srcOrd="0" destOrd="0" presId="urn:microsoft.com/office/officeart/2005/8/layout/list1"/>
    <dgm:cxn modelId="{9D59428E-F7B2-40F7-92C1-9C017B314AC6}" type="presParOf" srcId="{56A80305-6851-46C0-82B9-BD2684EF8A4E}" destId="{8719392E-B855-43A4-B422-D2B9279386B4}" srcOrd="1" destOrd="0" presId="urn:microsoft.com/office/officeart/2005/8/layout/list1"/>
    <dgm:cxn modelId="{EDEC9572-5B19-46E9-8E95-525A76CD5E22}" type="presParOf" srcId="{B8935E49-FCF8-4BD7-8A5D-FC3031B4E20C}" destId="{7605A914-7C29-4673-B0E7-760C22E9A1E8}" srcOrd="1" destOrd="0" presId="urn:microsoft.com/office/officeart/2005/8/layout/list1"/>
    <dgm:cxn modelId="{E15375FB-81DC-45C3-86CF-B4FFBC5E5D6F}" type="presParOf" srcId="{B8935E49-FCF8-4BD7-8A5D-FC3031B4E20C}" destId="{E25F2557-7E1B-4ED5-AF6E-B186BA2E7921}" srcOrd="2" destOrd="0" presId="urn:microsoft.com/office/officeart/2005/8/layout/list1"/>
    <dgm:cxn modelId="{88E273C7-1379-4C71-B65B-C3C66E29337E}" type="presParOf" srcId="{B8935E49-FCF8-4BD7-8A5D-FC3031B4E20C}" destId="{53F5F310-E683-475F-8544-EF0F8811E165}" srcOrd="3" destOrd="0" presId="urn:microsoft.com/office/officeart/2005/8/layout/list1"/>
    <dgm:cxn modelId="{F1097A4F-EEF9-4F56-9920-7B79F856FD25}" type="presParOf" srcId="{B8935E49-FCF8-4BD7-8A5D-FC3031B4E20C}" destId="{FA72FBC1-7040-4623-9026-4EB3556B1885}" srcOrd="4" destOrd="0" presId="urn:microsoft.com/office/officeart/2005/8/layout/list1"/>
    <dgm:cxn modelId="{B81589B0-84DD-4520-AD03-F77E2322D601}" type="presParOf" srcId="{FA72FBC1-7040-4623-9026-4EB3556B1885}" destId="{46B353A5-BA67-420D-8CA2-BED416A75E92}" srcOrd="0" destOrd="0" presId="urn:microsoft.com/office/officeart/2005/8/layout/list1"/>
    <dgm:cxn modelId="{EE361E0D-B9E9-4699-B04B-3C2E1A6D69D0}" type="presParOf" srcId="{FA72FBC1-7040-4623-9026-4EB3556B1885}" destId="{78A3ED02-E188-419F-BCC4-B7C79A683184}" srcOrd="1" destOrd="0" presId="urn:microsoft.com/office/officeart/2005/8/layout/list1"/>
    <dgm:cxn modelId="{675E0E09-574A-4669-AA23-37E73FBAB9AA}" type="presParOf" srcId="{B8935E49-FCF8-4BD7-8A5D-FC3031B4E20C}" destId="{7E6B485C-9A19-4853-BB2E-5E5715D58347}" srcOrd="5" destOrd="0" presId="urn:microsoft.com/office/officeart/2005/8/layout/list1"/>
    <dgm:cxn modelId="{8E61731C-722A-4F80-B57C-3D2C9F1464E2}" type="presParOf" srcId="{B8935E49-FCF8-4BD7-8A5D-FC3031B4E20C}" destId="{D9E46E61-DE62-4889-A22D-B9F4CBE37283}" srcOrd="6" destOrd="0" presId="urn:microsoft.com/office/officeart/2005/8/layout/list1"/>
    <dgm:cxn modelId="{4D7DBDA4-40F9-4BE1-93A5-DC0F2F2C621D}" type="presParOf" srcId="{B8935E49-FCF8-4BD7-8A5D-FC3031B4E20C}" destId="{F2E6EF0F-6E4B-467A-BBF2-536121CD779E}" srcOrd="7" destOrd="0" presId="urn:microsoft.com/office/officeart/2005/8/layout/list1"/>
    <dgm:cxn modelId="{DD908452-62AF-4311-87CC-4AF866089B95}" type="presParOf" srcId="{B8935E49-FCF8-4BD7-8A5D-FC3031B4E20C}" destId="{38A076C0-2F40-4CA5-BB9E-D662031E3AEF}" srcOrd="8" destOrd="0" presId="urn:microsoft.com/office/officeart/2005/8/layout/list1"/>
    <dgm:cxn modelId="{F8432DE8-8582-47DA-BFFF-93240D615B68}" type="presParOf" srcId="{38A076C0-2F40-4CA5-BB9E-D662031E3AEF}" destId="{830FDC4F-C77A-4AE8-9A39-D8CA33BC8618}" srcOrd="0" destOrd="0" presId="urn:microsoft.com/office/officeart/2005/8/layout/list1"/>
    <dgm:cxn modelId="{EA3A6549-400D-4556-A878-656C2D9C48A1}" type="presParOf" srcId="{38A076C0-2F40-4CA5-BB9E-D662031E3AEF}" destId="{065B09C7-79D2-4AE0-A641-F5439BE2347E}" srcOrd="1" destOrd="0" presId="urn:microsoft.com/office/officeart/2005/8/layout/list1"/>
    <dgm:cxn modelId="{8560CEBF-B407-487E-AC8D-3C717A8C7E5E}" type="presParOf" srcId="{B8935E49-FCF8-4BD7-8A5D-FC3031B4E20C}" destId="{E2038BF9-0575-47B1-BB21-7C3B3CD4F9FB}" srcOrd="9" destOrd="0" presId="urn:microsoft.com/office/officeart/2005/8/layout/list1"/>
    <dgm:cxn modelId="{6A2D85F4-9C3F-4740-884E-B62D7CBBC05D}" type="presParOf" srcId="{B8935E49-FCF8-4BD7-8A5D-FC3031B4E20C}" destId="{261BB0D7-5D7F-49A9-9C18-498B6C863DBF}"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25F2557-7E1B-4ED5-AF6E-B186BA2E7921}">
      <dsp:nvSpPr>
        <dsp:cNvPr id="0" name=""/>
        <dsp:cNvSpPr/>
      </dsp:nvSpPr>
      <dsp:spPr>
        <a:xfrm>
          <a:off x="0" y="1105039"/>
          <a:ext cx="8076652" cy="52841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38" tIns="229108" rIns="626838"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smtClean="0"/>
            <a:t>expand the pool of potential employees, customers and investors</a:t>
          </a:r>
          <a:endParaRPr lang="en-GB" sz="1100" kern="1200" dirty="0"/>
        </a:p>
      </dsp:txBody>
      <dsp:txXfrm>
        <a:off x="0" y="1105039"/>
        <a:ext cx="8076652" cy="528412"/>
      </dsp:txXfrm>
    </dsp:sp>
    <dsp:sp modelId="{8719392E-B855-43A4-B422-D2B9279386B4}">
      <dsp:nvSpPr>
        <dsp:cNvPr id="0" name=""/>
        <dsp:cNvSpPr/>
      </dsp:nvSpPr>
      <dsp:spPr>
        <a:xfrm>
          <a:off x="403832" y="860866"/>
          <a:ext cx="5653657" cy="406533"/>
        </a:xfrm>
        <a:prstGeom prst="roundRect">
          <a:avLst/>
        </a:prstGeom>
        <a:solidFill>
          <a:srgbClr val="A7DAF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695" tIns="0" rIns="213695" bIns="0" numCol="1" spcCol="1270" anchor="ctr" anchorCtr="0">
          <a:noAutofit/>
        </a:bodyPr>
        <a:lstStyle/>
        <a:p>
          <a:pPr lvl="0" algn="l" defTabSz="488950">
            <a:lnSpc>
              <a:spcPct val="90000"/>
            </a:lnSpc>
            <a:spcBef>
              <a:spcPct val="0"/>
            </a:spcBef>
            <a:spcAft>
              <a:spcPct val="35000"/>
            </a:spcAft>
          </a:pPr>
          <a:r>
            <a:rPr lang="en-GB" sz="1100" kern="1200" dirty="0" smtClean="0">
              <a:solidFill>
                <a:schemeClr val="tx1"/>
              </a:solidFill>
            </a:rPr>
            <a:t>Online platforms reduce the effects of geographic barriers</a:t>
          </a:r>
          <a:endParaRPr lang="en-GB" sz="1100" kern="1200" dirty="0">
            <a:solidFill>
              <a:schemeClr val="tx1"/>
            </a:solidFill>
          </a:endParaRPr>
        </a:p>
      </dsp:txBody>
      <dsp:txXfrm>
        <a:off x="403832" y="860866"/>
        <a:ext cx="5653657" cy="406533"/>
      </dsp:txXfrm>
    </dsp:sp>
    <dsp:sp modelId="{D9E46E61-DE62-4889-A22D-B9F4CBE37283}">
      <dsp:nvSpPr>
        <dsp:cNvPr id="0" name=""/>
        <dsp:cNvSpPr/>
      </dsp:nvSpPr>
      <dsp:spPr>
        <a:xfrm>
          <a:off x="0" y="1935310"/>
          <a:ext cx="8076652" cy="52841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38" tIns="229108" rIns="626838"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smtClean="0"/>
            <a:t>this could include funding a project or widening the market to support niche products </a:t>
          </a:r>
          <a:endParaRPr lang="en-GB" sz="1100" kern="1200" dirty="0"/>
        </a:p>
      </dsp:txBody>
      <dsp:txXfrm>
        <a:off x="0" y="1935310"/>
        <a:ext cx="8076652" cy="528412"/>
      </dsp:txXfrm>
    </dsp:sp>
    <dsp:sp modelId="{78A3ED02-E188-419F-BCC4-B7C79A683184}">
      <dsp:nvSpPr>
        <dsp:cNvPr id="0" name=""/>
        <dsp:cNvSpPr/>
      </dsp:nvSpPr>
      <dsp:spPr>
        <a:xfrm>
          <a:off x="403832" y="1692851"/>
          <a:ext cx="5653657" cy="404818"/>
        </a:xfrm>
        <a:prstGeom prst="roundRect">
          <a:avLst/>
        </a:prstGeom>
        <a:solidFill>
          <a:schemeClr val="tx2">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695" tIns="0" rIns="213695" bIns="0" numCol="1" spcCol="1270" anchor="ctr" anchorCtr="0">
          <a:noAutofit/>
        </a:bodyPr>
        <a:lstStyle/>
        <a:p>
          <a:pPr lvl="0" algn="l" defTabSz="488950">
            <a:lnSpc>
              <a:spcPct val="90000"/>
            </a:lnSpc>
            <a:spcBef>
              <a:spcPct val="0"/>
            </a:spcBef>
            <a:spcAft>
              <a:spcPct val="35000"/>
            </a:spcAft>
          </a:pPr>
          <a:r>
            <a:rPr lang="en-GB" sz="1100" kern="1200" dirty="0" smtClean="0"/>
            <a:t>Online platforms can support new and different types of businesses or products</a:t>
          </a:r>
          <a:endParaRPr lang="en-GB" sz="1100" kern="1200" dirty="0"/>
        </a:p>
      </dsp:txBody>
      <dsp:txXfrm>
        <a:off x="403832" y="1692851"/>
        <a:ext cx="5653657" cy="404818"/>
      </dsp:txXfrm>
    </dsp:sp>
    <dsp:sp modelId="{261BB0D7-5D7F-49A9-9C18-498B6C863DBF}">
      <dsp:nvSpPr>
        <dsp:cNvPr id="0" name=""/>
        <dsp:cNvSpPr/>
      </dsp:nvSpPr>
      <dsp:spPr>
        <a:xfrm>
          <a:off x="0" y="2733489"/>
          <a:ext cx="8076652" cy="1039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38" tIns="229108" rIns="626838"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smtClean="0"/>
            <a:t>lower staff search costs; reduce costs of posting vacancies </a:t>
          </a:r>
          <a:endParaRPr lang="en-GB" sz="1100" kern="1200" dirty="0"/>
        </a:p>
        <a:p>
          <a:pPr marL="57150" lvl="1" indent="-57150" algn="l" defTabSz="488950">
            <a:lnSpc>
              <a:spcPct val="90000"/>
            </a:lnSpc>
            <a:spcBef>
              <a:spcPct val="0"/>
            </a:spcBef>
            <a:spcAft>
              <a:spcPct val="15000"/>
            </a:spcAft>
            <a:buChar char="••"/>
          </a:pPr>
          <a:r>
            <a:rPr lang="en-GB" sz="1100" kern="1200" dirty="0" smtClean="0"/>
            <a:t>lower cost of gathering customer feedback and engaging with customers</a:t>
          </a:r>
          <a:endParaRPr lang="en-GB" sz="1100" kern="1200" dirty="0"/>
        </a:p>
        <a:p>
          <a:pPr marL="57150" lvl="1" indent="-57150" algn="l" defTabSz="488950">
            <a:lnSpc>
              <a:spcPct val="90000"/>
            </a:lnSpc>
            <a:spcBef>
              <a:spcPct val="0"/>
            </a:spcBef>
            <a:spcAft>
              <a:spcPct val="15000"/>
            </a:spcAft>
            <a:buChar char="••"/>
          </a:pPr>
          <a:r>
            <a:rPr lang="en-GB" sz="1100" kern="1200" dirty="0" smtClean="0"/>
            <a:t>more targeted, effective marketing; reducing the cost of acquiring customers </a:t>
          </a:r>
          <a:endParaRPr lang="en-GB" sz="1100" kern="1200" dirty="0"/>
        </a:p>
      </dsp:txBody>
      <dsp:txXfrm>
        <a:off x="0" y="2733489"/>
        <a:ext cx="8076652" cy="1039500"/>
      </dsp:txXfrm>
    </dsp:sp>
    <dsp:sp modelId="{065B09C7-79D2-4AE0-A641-F5439BE2347E}">
      <dsp:nvSpPr>
        <dsp:cNvPr id="0" name=""/>
        <dsp:cNvSpPr/>
      </dsp:nvSpPr>
      <dsp:spPr>
        <a:xfrm>
          <a:off x="403832" y="2523123"/>
          <a:ext cx="5653657" cy="3727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695" tIns="0" rIns="213695" bIns="0" numCol="1" spcCol="1270" anchor="ctr" anchorCtr="0">
          <a:noAutofit/>
        </a:bodyPr>
        <a:lstStyle/>
        <a:p>
          <a:pPr lvl="0" algn="l" defTabSz="488950">
            <a:lnSpc>
              <a:spcPct val="90000"/>
            </a:lnSpc>
            <a:spcBef>
              <a:spcPct val="0"/>
            </a:spcBef>
            <a:spcAft>
              <a:spcPct val="35000"/>
            </a:spcAft>
          </a:pPr>
          <a:r>
            <a:rPr lang="en-GB" sz="1100" kern="1200" dirty="0" smtClean="0"/>
            <a:t>Online platforms change the cost structures of businesses</a:t>
          </a:r>
          <a:endParaRPr lang="en-GB" sz="1100" kern="1200" dirty="0"/>
        </a:p>
      </dsp:txBody>
      <dsp:txXfrm>
        <a:off x="403832" y="2523123"/>
        <a:ext cx="5653657" cy="37272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CD42F2-53CC-48CD-A03E-652BCBC84189}" type="datetimeFigureOut">
              <a:rPr lang="ko-KR" altLang="en-US" smtClean="0"/>
              <a:t>2016-05-24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16703-B4EA-44B2-9911-9EF441BCF9BA}"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 xmlns:p14="http://schemas.microsoft.com/office/powerpoint/2010/main" val="224119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55109" y="8720272"/>
            <a:ext cx="3025731" cy="459039"/>
          </a:xfrm>
          <a:prstGeom prst="rect">
            <a:avLst/>
          </a:prstGeom>
          <a:ln/>
        </p:spPr>
        <p:txBody>
          <a:bodyPr/>
          <a:lstStyle/>
          <a:p>
            <a:fld id="{AEB7AE86-2E39-4ECB-B6BE-F0ED2CB50B66}" type="slidenum">
              <a:rPr lang="de-DE"/>
              <a:pPr/>
              <a:t>2</a:t>
            </a:fld>
            <a:endParaRPr lang="de-DE"/>
          </a:p>
        </p:txBody>
      </p:sp>
      <p:sp>
        <p:nvSpPr>
          <p:cNvPr id="1530882" name="Rectangle 2"/>
          <p:cNvSpPr>
            <a:spLocks noGrp="1" noRot="1" noChangeAspect="1" noChangeArrowheads="1" noTextEdit="1"/>
          </p:cNvSpPr>
          <p:nvPr>
            <p:ph type="sldImg"/>
          </p:nvPr>
        </p:nvSpPr>
        <p:spPr>
          <a:xfrm>
            <a:off x="869950" y="374650"/>
            <a:ext cx="5318125" cy="3987800"/>
          </a:xfrm>
          <a:ln/>
        </p:spPr>
      </p:sp>
      <p:sp>
        <p:nvSpPr>
          <p:cNvPr id="1530883" name="Rectangle 3"/>
          <p:cNvSpPr>
            <a:spLocks noGrp="1" noChangeArrowheads="1"/>
          </p:cNvSpPr>
          <p:nvPr>
            <p:ph type="body" idx="1"/>
          </p:nvPr>
        </p:nvSpPr>
        <p:spPr>
          <a:xfrm>
            <a:off x="517219" y="4513885"/>
            <a:ext cx="5585964" cy="226577"/>
          </a:xfrm>
        </p:spPr>
        <p:txBody>
          <a:bodyPr>
            <a:normAutofit fontScale="92500" lnSpcReduction="10000"/>
          </a:bodyPr>
          <a:lstStyle/>
          <a:p>
            <a:pPr defTabSz="895350">
              <a:tabLst/>
            </a:pPr>
            <a:endParaRPr lang="en-US"/>
          </a:p>
        </p:txBody>
      </p:sp>
    </p:spTree>
    <p:extLst>
      <p:ext uri="{BB962C8B-B14F-4D97-AF65-F5344CB8AC3E}">
        <p14:creationId xmlns="" xmlns:p14="http://schemas.microsoft.com/office/powerpoint/2010/main" val="306040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 xmlns:p14="http://schemas.microsoft.com/office/powerpoint/2010/main" val="1766212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 xmlns:p14="http://schemas.microsoft.com/office/powerpoint/2010/main" val="371737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 xmlns:p14="http://schemas.microsoft.com/office/powerpoint/2010/main" val="1333727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44B9E31A-5763-4F6F-A579-788AA84075A7}" type="datetimeFigureOut">
              <a:rPr lang="ko-KR" altLang="en-US" smtClean="0"/>
              <a:t>2016-05-24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11C6812-3720-4C65-BC11-B1CE1080BA98}"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4B9E31A-5763-4F6F-A579-788AA84075A7}" type="datetimeFigureOut">
              <a:rPr lang="ko-KR" altLang="en-US" smtClean="0"/>
              <a:t>2016-05-24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11C6812-3720-4C65-BC11-B1CE1080BA98}"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4B9E31A-5763-4F6F-A579-788AA84075A7}" type="datetimeFigureOut">
              <a:rPr lang="ko-KR" altLang="en-US" smtClean="0"/>
              <a:t>2016-05-24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11C6812-3720-4C65-BC11-B1CE1080BA98}" type="slidenum">
              <a:rPr lang="ko-KR" altLang="en-US" smtClean="0"/>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Footer Placeholder 5"/>
          <p:cNvSpPr>
            <a:spLocks noGrp="1"/>
          </p:cNvSpPr>
          <p:nvPr>
            <p:ph type="ftr" sz="quarter" idx="11"/>
          </p:nvPr>
        </p:nvSpPr>
        <p:spPr>
          <a:xfrm>
            <a:off x="1800225" y="6404518"/>
            <a:ext cx="1331913" cy="152400"/>
          </a:xfrm>
        </p:spPr>
        <p:txBody>
          <a:bodyPr/>
          <a:lstStyle>
            <a:lvl1pPr>
              <a:defRPr/>
            </a:lvl1pPr>
          </a:lstStyle>
          <a:p>
            <a:r>
              <a:rPr lang="en-GB" dirty="0"/>
              <a:t>Strictly confidential</a:t>
            </a:r>
          </a:p>
        </p:txBody>
      </p:sp>
      <p:sp>
        <p:nvSpPr>
          <p:cNvPr id="7" name="Slide Number Placeholder 6"/>
          <p:cNvSpPr>
            <a:spLocks noGrp="1"/>
          </p:cNvSpPr>
          <p:nvPr>
            <p:ph type="sldNum" sz="quarter" idx="12"/>
          </p:nvPr>
        </p:nvSpPr>
        <p:spPr>
          <a:xfrm>
            <a:off x="7993063" y="6356393"/>
            <a:ext cx="792162" cy="212725"/>
          </a:xfrm>
          <a:prstGeom prst="rect">
            <a:avLst/>
          </a:prstGeom>
        </p:spPr>
        <p:txBody>
          <a:bodyPr/>
          <a:lstStyle>
            <a:lvl1pPr>
              <a:defRPr/>
            </a:lvl1pPr>
          </a:lstStyle>
          <a:p>
            <a:fld id="{01C510E4-16EE-4C42-92D5-7B28061915C2}" type="slidenum">
              <a:rPr lang="en-GB"/>
              <a:pPr/>
              <a:t>‹#›</a:t>
            </a:fld>
            <a:endParaRPr lang="en-GB" dirty="0"/>
          </a:p>
        </p:txBody>
      </p:sp>
      <p:sp>
        <p:nvSpPr>
          <p:cNvPr id="10" name="Date Placeholder 3"/>
          <p:cNvSpPr>
            <a:spLocks noGrp="1"/>
          </p:cNvSpPr>
          <p:nvPr>
            <p:ph type="dt" sz="half" idx="10"/>
          </p:nvPr>
        </p:nvSpPr>
        <p:spPr>
          <a:xfrm>
            <a:off x="3311525" y="6404518"/>
            <a:ext cx="1625605" cy="153888"/>
          </a:xfrm>
        </p:spPr>
        <p:txBody>
          <a:bodyPr/>
          <a:lstStyle>
            <a:lvl1pPr>
              <a:defRPr/>
            </a:lvl1pPr>
          </a:lstStyle>
          <a:p>
            <a:r>
              <a:rPr lang="en-US" smtClean="0"/>
              <a:t>10 November 2015</a:t>
            </a:r>
            <a:endParaRPr lang="en-GB" dirty="0"/>
          </a:p>
        </p:txBody>
      </p:sp>
      <p:sp>
        <p:nvSpPr>
          <p:cNvPr id="8" name="Content Placeholder 2"/>
          <p:cNvSpPr>
            <a:spLocks noGrp="1"/>
          </p:cNvSpPr>
          <p:nvPr>
            <p:ph sz="half" idx="1"/>
          </p:nvPr>
        </p:nvSpPr>
        <p:spPr>
          <a:xfrm>
            <a:off x="358775" y="1808163"/>
            <a:ext cx="4046538" cy="4033837"/>
          </a:xfrm>
        </p:spPr>
        <p:txBody>
          <a:bodyPr/>
          <a:lstStyle>
            <a:lvl1pPr>
              <a:spcAft>
                <a:spcPts val="600"/>
              </a:spcAft>
              <a:buFontTx/>
              <a:buNone/>
              <a:defRPr sz="2000" b="0">
                <a:solidFill>
                  <a:schemeClr val="tx1"/>
                </a:solidFill>
              </a:defRPr>
            </a:lvl1pPr>
            <a:lvl2pPr marL="182563" indent="-182563">
              <a:spcAft>
                <a:spcPts val="600"/>
              </a:spcAft>
              <a:defRPr sz="2000" b="0">
                <a:solidFill>
                  <a:schemeClr val="tx1"/>
                </a:solidFill>
              </a:defRPr>
            </a:lvl2pPr>
            <a:lvl3pPr marL="355600" indent="-182563">
              <a:spcAft>
                <a:spcPts val="600"/>
              </a:spcAft>
              <a:defRPr sz="2000" b="0">
                <a:solidFill>
                  <a:srgbClr val="0066B3"/>
                </a:solidFill>
              </a:defRPr>
            </a:lvl3pPr>
            <a:lvl4pPr marL="539750" indent="-204788">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p:txBody>
      </p:sp>
      <p:sp>
        <p:nvSpPr>
          <p:cNvPr id="9" name="Content Placeholder 2"/>
          <p:cNvSpPr>
            <a:spLocks noGrp="1"/>
          </p:cNvSpPr>
          <p:nvPr>
            <p:ph sz="half" idx="13"/>
          </p:nvPr>
        </p:nvSpPr>
        <p:spPr>
          <a:xfrm>
            <a:off x="4572000" y="1824055"/>
            <a:ext cx="4046538" cy="4033837"/>
          </a:xfrm>
        </p:spPr>
        <p:txBody>
          <a:bodyPr/>
          <a:lstStyle>
            <a:lvl1pPr>
              <a:spcAft>
                <a:spcPts val="600"/>
              </a:spcAft>
              <a:buFontTx/>
              <a:buNone/>
              <a:defRPr sz="2000" b="0">
                <a:solidFill>
                  <a:schemeClr val="tx1"/>
                </a:solidFill>
              </a:defRPr>
            </a:lvl1pPr>
            <a:lvl2pPr marL="182563" indent="-182563">
              <a:spcAft>
                <a:spcPts val="600"/>
              </a:spcAft>
              <a:defRPr sz="2000" b="0">
                <a:solidFill>
                  <a:schemeClr val="tx1"/>
                </a:solidFill>
              </a:defRPr>
            </a:lvl2pPr>
            <a:lvl3pPr marL="355600" indent="-182563">
              <a:spcAft>
                <a:spcPts val="600"/>
              </a:spcAft>
              <a:defRPr sz="2000" b="0">
                <a:solidFill>
                  <a:srgbClr val="0066B3"/>
                </a:solidFill>
              </a:defRPr>
            </a:lvl3pPr>
            <a:lvl4pPr marL="539750" indent="-204788">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p:txBody>
      </p:sp>
      <p:sp>
        <p:nvSpPr>
          <p:cNvPr id="11" name="Line 14"/>
          <p:cNvSpPr>
            <a:spLocks noChangeShapeType="1"/>
          </p:cNvSpPr>
          <p:nvPr userDrawn="1"/>
        </p:nvSpPr>
        <p:spPr bwMode="auto">
          <a:xfrm>
            <a:off x="373063" y="1341438"/>
            <a:ext cx="8245475" cy="0"/>
          </a:xfrm>
          <a:prstGeom prst="line">
            <a:avLst/>
          </a:prstGeom>
          <a:noFill/>
          <a:ln w="9525">
            <a:solidFill>
              <a:schemeClr val="tx1"/>
            </a:solidFill>
            <a:round/>
            <a:headEnd/>
            <a:tailEnd/>
          </a:ln>
          <a:effectLst/>
        </p:spPr>
        <p:txBody>
          <a:bodyPr/>
          <a:lstStyle/>
          <a:p>
            <a:endParaRPr lang="en-GB"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lstStyle>
            <a:lvl1pPr algn="l">
              <a:defRPr sz="4000" b="1" cap="none" baseline="0"/>
            </a:lvl1pPr>
          </a:lstStyle>
          <a:p>
            <a:r>
              <a:rPr lang="en-US" dirty="0" smtClean="0"/>
              <a:t>Divider slide heading</a:t>
            </a:r>
            <a:endParaRPr lang="en-GB" dirty="0"/>
          </a:p>
        </p:txBody>
      </p:sp>
      <p:sp>
        <p:nvSpPr>
          <p:cNvPr id="4" name="Date Placeholder 3"/>
          <p:cNvSpPr>
            <a:spLocks noGrp="1"/>
          </p:cNvSpPr>
          <p:nvPr>
            <p:ph type="dt" sz="half" idx="10"/>
          </p:nvPr>
        </p:nvSpPr>
        <p:spPr>
          <a:xfrm>
            <a:off x="3311525" y="6404518"/>
            <a:ext cx="1625605" cy="153888"/>
          </a:xfrm>
        </p:spPr>
        <p:txBody>
          <a:bodyPr/>
          <a:lstStyle>
            <a:lvl1pPr>
              <a:defRPr/>
            </a:lvl1pPr>
          </a:lstStyle>
          <a:p>
            <a:r>
              <a:rPr lang="en-US" smtClean="0"/>
              <a:t>10 November 2015</a:t>
            </a:r>
            <a:endParaRPr lang="en-GB" dirty="0"/>
          </a:p>
        </p:txBody>
      </p:sp>
      <p:sp>
        <p:nvSpPr>
          <p:cNvPr id="5" name="Footer Placeholder 4"/>
          <p:cNvSpPr>
            <a:spLocks noGrp="1"/>
          </p:cNvSpPr>
          <p:nvPr>
            <p:ph type="ftr" sz="quarter" idx="11"/>
          </p:nvPr>
        </p:nvSpPr>
        <p:spPr>
          <a:xfrm>
            <a:off x="1800225" y="6404518"/>
            <a:ext cx="1331913" cy="152400"/>
          </a:xfrm>
        </p:spPr>
        <p:txBody>
          <a:bodyPr/>
          <a:lstStyle>
            <a:lvl1pPr>
              <a:defRPr/>
            </a:lvl1pPr>
          </a:lstStyle>
          <a:p>
            <a:r>
              <a:rPr lang="en-GB" dirty="0"/>
              <a:t>Strictly confidential</a:t>
            </a:r>
          </a:p>
        </p:txBody>
      </p:sp>
      <p:sp>
        <p:nvSpPr>
          <p:cNvPr id="6" name="Slide Number Placeholder 5"/>
          <p:cNvSpPr>
            <a:spLocks noGrp="1"/>
          </p:cNvSpPr>
          <p:nvPr>
            <p:ph type="sldNum" sz="quarter" idx="12"/>
          </p:nvPr>
        </p:nvSpPr>
        <p:spPr>
          <a:xfrm>
            <a:off x="7993063" y="6356393"/>
            <a:ext cx="792162" cy="212725"/>
          </a:xfrm>
          <a:prstGeom prst="rect">
            <a:avLst/>
          </a:prstGeom>
        </p:spPr>
        <p:txBody>
          <a:bodyPr/>
          <a:lstStyle>
            <a:lvl1pPr>
              <a:defRPr/>
            </a:lvl1pPr>
          </a:lstStyle>
          <a:p>
            <a:fld id="{0A285843-6255-4B3A-827D-10B12090752B}" type="slidenum">
              <a:rPr lang="en-GB"/>
              <a:pPr/>
              <a:t>‹#›</a:t>
            </a:fld>
            <a:endParaRPr lang="en-GB"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4B9E31A-5763-4F6F-A579-788AA84075A7}" type="datetimeFigureOut">
              <a:rPr lang="ko-KR" altLang="en-US" smtClean="0"/>
              <a:t>2016-05-24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11C6812-3720-4C65-BC11-B1CE1080BA98}"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44B9E31A-5763-4F6F-A579-788AA84075A7}" type="datetimeFigureOut">
              <a:rPr lang="ko-KR" altLang="en-US" smtClean="0"/>
              <a:t>2016-05-24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11C6812-3720-4C65-BC11-B1CE1080BA98}"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44B9E31A-5763-4F6F-A579-788AA84075A7}" type="datetimeFigureOut">
              <a:rPr lang="ko-KR" altLang="en-US" smtClean="0"/>
              <a:t>2016-05-24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11C6812-3720-4C65-BC11-B1CE1080BA98}"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44B9E31A-5763-4F6F-A579-788AA84075A7}" type="datetimeFigureOut">
              <a:rPr lang="ko-KR" altLang="en-US" smtClean="0"/>
              <a:t>2016-05-24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11C6812-3720-4C65-BC11-B1CE1080BA98}"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44B9E31A-5763-4F6F-A579-788AA84075A7}" type="datetimeFigureOut">
              <a:rPr lang="ko-KR" altLang="en-US" smtClean="0"/>
              <a:t>2016-05-24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11C6812-3720-4C65-BC11-B1CE1080BA98}"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4B9E31A-5763-4F6F-A579-788AA84075A7}" type="datetimeFigureOut">
              <a:rPr lang="ko-KR" altLang="en-US" smtClean="0"/>
              <a:t>2016-05-24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11C6812-3720-4C65-BC11-B1CE1080BA98}"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4B9E31A-5763-4F6F-A579-788AA84075A7}" type="datetimeFigureOut">
              <a:rPr lang="ko-KR" altLang="en-US" smtClean="0"/>
              <a:t>2016-05-24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11C6812-3720-4C65-BC11-B1CE1080BA98}"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4B9E31A-5763-4F6F-A579-788AA84075A7}" type="datetimeFigureOut">
              <a:rPr lang="ko-KR" altLang="en-US" smtClean="0"/>
              <a:t>2016-05-24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11C6812-3720-4C65-BC11-B1CE1080BA98}"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9E31A-5763-4F6F-A579-788AA84075A7}" type="datetimeFigureOut">
              <a:rPr lang="ko-KR" altLang="en-US" smtClean="0"/>
              <a:t>2016-05-24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C6812-3720-4C65-BC11-B1CE1080BA98}"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ftr" sz="quarter" idx="4294967295"/>
          </p:nvPr>
        </p:nvSpPr>
        <p:spPr>
          <a:xfrm>
            <a:off x="5759450" y="5552976"/>
            <a:ext cx="1331913" cy="122237"/>
          </a:xfrm>
          <a:prstGeom prst="rect">
            <a:avLst/>
          </a:prstGeom>
        </p:spPr>
        <p:txBody>
          <a:bodyPr/>
          <a:lstStyle/>
          <a:p>
            <a:r>
              <a:rPr lang="en-GB" dirty="0">
                <a:latin typeface="+mn-lt"/>
              </a:rPr>
              <a:t>Strictly confidential</a:t>
            </a:r>
          </a:p>
        </p:txBody>
      </p:sp>
      <p:sp>
        <p:nvSpPr>
          <p:cNvPr id="19460" name="Rectangle 4"/>
          <p:cNvSpPr>
            <a:spLocks noGrp="1" noChangeArrowheads="1"/>
          </p:cNvSpPr>
          <p:nvPr>
            <p:ph type="ctrTitle"/>
          </p:nvPr>
        </p:nvSpPr>
        <p:spPr/>
        <p:txBody>
          <a:bodyPr>
            <a:normAutofit fontScale="90000"/>
          </a:bodyPr>
          <a:lstStyle/>
          <a:p>
            <a:r>
              <a:rPr lang="en-GB" sz="2400" dirty="0" smtClean="0"/>
              <a:t>Benefits</a:t>
            </a:r>
            <a:br>
              <a:rPr lang="en-GB" sz="2400" dirty="0" smtClean="0"/>
            </a:br>
            <a:r>
              <a:rPr lang="en-GB" sz="2400" dirty="0" smtClean="0"/>
              <a:t>of online platforms</a:t>
            </a:r>
            <a:br>
              <a:rPr lang="en-GB" sz="2400" dirty="0" smtClean="0"/>
            </a:br>
            <a:r>
              <a:rPr lang="en-GB" sz="2400" dirty="0" smtClean="0"/>
              <a:t>to consumers</a:t>
            </a:r>
            <a:br>
              <a:rPr lang="en-GB" sz="2400" dirty="0" smtClean="0"/>
            </a:br>
            <a:r>
              <a:rPr lang="en-GB" sz="2400" dirty="0" smtClean="0"/>
              <a:t>and businesses</a:t>
            </a:r>
            <a:br>
              <a:rPr lang="en-GB" sz="2400" dirty="0" smtClean="0"/>
            </a:br>
            <a:endParaRPr lang="en-GB" sz="2400" dirty="0">
              <a:latin typeface="+mn-lt"/>
            </a:endParaRPr>
          </a:p>
        </p:txBody>
      </p:sp>
      <p:sp>
        <p:nvSpPr>
          <p:cNvPr id="19461" name="Rectangle 5"/>
          <p:cNvSpPr>
            <a:spLocks noGrp="1" noChangeArrowheads="1"/>
          </p:cNvSpPr>
          <p:nvPr>
            <p:ph type="subTitle" idx="1"/>
          </p:nvPr>
        </p:nvSpPr>
        <p:spPr>
          <a:xfrm>
            <a:off x="5759450" y="2565400"/>
            <a:ext cx="3017838" cy="2519363"/>
          </a:xfrm>
        </p:spPr>
        <p:txBody>
          <a:bodyPr>
            <a:normAutofit fontScale="92500" lnSpcReduction="20000"/>
          </a:bodyPr>
          <a:lstStyle/>
          <a:p>
            <a:r>
              <a:rPr lang="en-GB" sz="1600" dirty="0" smtClean="0">
                <a:latin typeface="+mn-lt"/>
              </a:rPr>
              <a:t>Session: Internet services role in spurring job creation and growth</a:t>
            </a:r>
          </a:p>
          <a:p>
            <a:endParaRPr lang="en-GB" sz="1600" dirty="0" smtClean="0">
              <a:latin typeface="+mn-lt"/>
            </a:endParaRPr>
          </a:p>
          <a:p>
            <a:r>
              <a:rPr lang="en-GB" sz="1600" dirty="0" smtClean="0">
                <a:latin typeface="+mn-lt"/>
              </a:rPr>
              <a:t>Sean Thomas</a:t>
            </a:r>
          </a:p>
          <a:p>
            <a:r>
              <a:rPr lang="en-GB" sz="1600" dirty="0" smtClean="0">
                <a:latin typeface="+mn-lt"/>
              </a:rPr>
              <a:t>Senior Consultant</a:t>
            </a:r>
          </a:p>
          <a:p>
            <a:endParaRPr lang="en-GB" sz="1600" dirty="0">
              <a:latin typeface="+mn-lt"/>
            </a:endParaRPr>
          </a:p>
          <a:p>
            <a:r>
              <a:rPr lang="en-GB" sz="1600" dirty="0" smtClean="0">
                <a:latin typeface="+mn-lt"/>
              </a:rPr>
              <a:t>Aline Blankertz</a:t>
            </a:r>
          </a:p>
          <a:p>
            <a:r>
              <a:rPr lang="en-GB" sz="1600" dirty="0" smtClean="0">
                <a:latin typeface="+mn-lt"/>
              </a:rPr>
              <a:t>Consultant</a:t>
            </a:r>
          </a:p>
          <a:p>
            <a:endParaRPr lang="en-GB" sz="1600" dirty="0" smtClean="0">
              <a:latin typeface="+mn-lt"/>
            </a:endParaRPr>
          </a:p>
          <a:p>
            <a:r>
              <a:rPr lang="en-GB" sz="1600" dirty="0" smtClean="0">
                <a:latin typeface="+mn-lt"/>
              </a:rPr>
              <a:t>10 November 2015</a:t>
            </a:r>
          </a:p>
        </p:txBody>
      </p:sp>
    </p:spTree>
    <p:extLst>
      <p:ext uri="{BB962C8B-B14F-4D97-AF65-F5344CB8AC3E}">
        <p14:creationId xmlns="" xmlns:p14="http://schemas.microsoft.com/office/powerpoint/2010/main" val="858567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smtClean="0"/>
              <a:t>Benefits to business are diverse (I)</a:t>
            </a:r>
            <a:br>
              <a:rPr lang="en-GB" sz="2400" dirty="0" smtClean="0"/>
            </a:br>
            <a:r>
              <a:rPr lang="en-GB" sz="2400" b="0" dirty="0" smtClean="0"/>
              <a:t>Different business models use platforms in different ways</a:t>
            </a:r>
            <a:endParaRPr lang="en-GB" sz="2400" b="0" dirty="0"/>
          </a:p>
        </p:txBody>
      </p:sp>
      <p:sp>
        <p:nvSpPr>
          <p:cNvPr id="4" name="Date Placeholder 3"/>
          <p:cNvSpPr>
            <a:spLocks noGrp="1"/>
          </p:cNvSpPr>
          <p:nvPr>
            <p:ph type="dt" sz="half" idx="10"/>
          </p:nvPr>
        </p:nvSpPr>
        <p:spPr/>
        <p:txBody>
          <a:bodyPr/>
          <a:lstStyle/>
          <a:p>
            <a:r>
              <a:rPr lang="en-US" smtClean="0"/>
              <a:t>10 November 2015</a:t>
            </a:r>
            <a:endParaRPr lang="en-GB" dirty="0"/>
          </a:p>
        </p:txBody>
      </p:sp>
      <p:sp>
        <p:nvSpPr>
          <p:cNvPr id="5" name="Footer Placeholder 4"/>
          <p:cNvSpPr>
            <a:spLocks noGrp="1"/>
          </p:cNvSpPr>
          <p:nvPr>
            <p:ph type="ftr" sz="quarter" idx="11"/>
          </p:nvPr>
        </p:nvSpPr>
        <p:spPr/>
        <p:txBody>
          <a:bodyPr/>
          <a:lstStyle/>
          <a:p>
            <a:r>
              <a:rPr lang="en-GB" dirty="0" smtClean="0"/>
              <a:t>Strictly confidential</a:t>
            </a:r>
            <a:endParaRPr lang="en-GB" dirty="0"/>
          </a:p>
        </p:txBody>
      </p:sp>
      <p:sp>
        <p:nvSpPr>
          <p:cNvPr id="6" name="Slide Number Placeholder 5"/>
          <p:cNvSpPr>
            <a:spLocks noGrp="1"/>
          </p:cNvSpPr>
          <p:nvPr>
            <p:ph type="sldNum" sz="quarter" idx="12"/>
          </p:nvPr>
        </p:nvSpPr>
        <p:spPr/>
        <p:txBody>
          <a:bodyPr/>
          <a:lstStyle/>
          <a:p>
            <a:fld id="{C9D05E43-48E8-4592-8BB6-D73E5BFC2A1E}" type="slidenum">
              <a:rPr lang="en-GB" smtClean="0"/>
              <a:pPr/>
              <a:t>10</a:t>
            </a:fld>
            <a:endParaRPr lang="en-GB" dirty="0"/>
          </a:p>
        </p:txBody>
      </p:sp>
      <p:sp>
        <p:nvSpPr>
          <p:cNvPr id="7" name="Rectangle 32"/>
          <p:cNvSpPr>
            <a:spLocks noChangeArrowheads="1"/>
          </p:cNvSpPr>
          <p:nvPr/>
        </p:nvSpPr>
        <p:spPr bwMode="gray">
          <a:xfrm>
            <a:off x="358776" y="1943413"/>
            <a:ext cx="1836960" cy="3853466"/>
          </a:xfrm>
          <a:prstGeom prst="rect">
            <a:avLst/>
          </a:prstGeom>
          <a:solidFill>
            <a:schemeClr val="accent3"/>
          </a:solidFill>
          <a:ln w="9525" algn="ctr">
            <a:solidFill>
              <a:schemeClr val="bg2"/>
            </a:solidFill>
            <a:miter lim="800000"/>
            <a:headEnd/>
            <a:tailEnd/>
          </a:ln>
          <a:effectLst/>
        </p:spPr>
        <p:txBody>
          <a:bodyPr rIns="252000"/>
          <a:lstStyle/>
          <a:p>
            <a:pPr marL="269875" lvl="1" indent="-179388">
              <a:spcBef>
                <a:spcPts val="0"/>
              </a:spcBef>
              <a:spcAft>
                <a:spcPts val="300"/>
              </a:spcAft>
              <a:buFont typeface="Arial" pitchFamily="34" charset="0"/>
              <a:buChar char="•"/>
            </a:pPr>
            <a:r>
              <a:rPr lang="en-GB" sz="1500" kern="0" dirty="0">
                <a:solidFill>
                  <a:srgbClr val="001E41"/>
                </a:solidFill>
                <a:latin typeface="Arial"/>
              </a:rPr>
              <a:t>reaching a wider audience</a:t>
            </a:r>
          </a:p>
          <a:p>
            <a:pPr marL="269875" lvl="1" indent="-179388">
              <a:spcBef>
                <a:spcPts val="0"/>
              </a:spcBef>
              <a:spcAft>
                <a:spcPts val="300"/>
              </a:spcAft>
              <a:buFont typeface="Arial" pitchFamily="34" charset="0"/>
              <a:buChar char="•"/>
            </a:pPr>
            <a:r>
              <a:rPr lang="en-GB" sz="1500" kern="0" dirty="0">
                <a:solidFill>
                  <a:srgbClr val="001E41"/>
                </a:solidFill>
                <a:latin typeface="Arial"/>
              </a:rPr>
              <a:t>advertising is more targeted, more successful</a:t>
            </a:r>
          </a:p>
          <a:p>
            <a:pPr marL="269875" lvl="1" indent="-179388">
              <a:spcBef>
                <a:spcPts val="0"/>
              </a:spcBef>
              <a:spcAft>
                <a:spcPts val="300"/>
              </a:spcAft>
              <a:buFont typeface="Arial" pitchFamily="34" charset="0"/>
              <a:buChar char="•"/>
            </a:pPr>
            <a:r>
              <a:rPr lang="en-GB" sz="1500" kern="0" dirty="0">
                <a:solidFill>
                  <a:srgbClr val="001E41"/>
                </a:solidFill>
                <a:latin typeface="Arial"/>
              </a:rPr>
              <a:t>social media </a:t>
            </a:r>
            <a:r>
              <a:rPr lang="en-GB" sz="1500" kern="0" dirty="0" smtClean="0">
                <a:solidFill>
                  <a:srgbClr val="001E41"/>
                </a:solidFill>
                <a:latin typeface="Arial"/>
              </a:rPr>
              <a:t>can increase sales (1% increase in ‘likes’ leads to 0.15% more sales)</a:t>
            </a:r>
            <a:endParaRPr lang="en-GB" sz="1500" kern="0" dirty="0">
              <a:solidFill>
                <a:srgbClr val="001E41"/>
              </a:solidFill>
              <a:latin typeface="Arial"/>
            </a:endParaRPr>
          </a:p>
        </p:txBody>
      </p:sp>
      <p:sp>
        <p:nvSpPr>
          <p:cNvPr id="8" name="Rectangle 33"/>
          <p:cNvSpPr>
            <a:spLocks noChangeArrowheads="1"/>
          </p:cNvSpPr>
          <p:nvPr/>
        </p:nvSpPr>
        <p:spPr bwMode="gray">
          <a:xfrm>
            <a:off x="358776" y="1578081"/>
            <a:ext cx="1836960" cy="360363"/>
          </a:xfrm>
          <a:prstGeom prst="rect">
            <a:avLst/>
          </a:prstGeom>
          <a:solidFill>
            <a:schemeClr val="bg2"/>
          </a:solidFill>
          <a:ln w="9525" algn="ctr">
            <a:solidFill>
              <a:schemeClr val="bg2"/>
            </a:solidFill>
            <a:miter lim="800000"/>
            <a:headEnd/>
            <a:tailEnd/>
          </a:ln>
          <a:effectLst/>
        </p:spPr>
        <p:txBody>
          <a:bodyPr wrap="none" anchor="ctr"/>
          <a:lstStyle/>
          <a:p>
            <a:pPr algn="l" eaLnBrk="1" hangingPunct="1">
              <a:spcBef>
                <a:spcPct val="50000"/>
              </a:spcBef>
              <a:spcAft>
                <a:spcPct val="0"/>
              </a:spcAft>
              <a:buClrTx/>
              <a:buFontTx/>
              <a:buNone/>
            </a:pPr>
            <a:r>
              <a:rPr lang="en-US" sz="1600" b="1" dirty="0" smtClean="0">
                <a:solidFill>
                  <a:srgbClr val="FFFFFF"/>
                </a:solidFill>
              </a:rPr>
              <a:t>Marketing</a:t>
            </a:r>
            <a:endParaRPr lang="en-US" sz="1600" b="1" dirty="0">
              <a:solidFill>
                <a:srgbClr val="FFFFFF"/>
              </a:solidFill>
              <a:latin typeface="Arial" pitchFamily="34" charset="0"/>
            </a:endParaRPr>
          </a:p>
        </p:txBody>
      </p:sp>
      <p:sp>
        <p:nvSpPr>
          <p:cNvPr id="9" name="Rectangle 32"/>
          <p:cNvSpPr>
            <a:spLocks noChangeArrowheads="1"/>
          </p:cNvSpPr>
          <p:nvPr/>
        </p:nvSpPr>
        <p:spPr bwMode="gray">
          <a:xfrm>
            <a:off x="2483768" y="1943413"/>
            <a:ext cx="1836960" cy="3853466"/>
          </a:xfrm>
          <a:prstGeom prst="rect">
            <a:avLst/>
          </a:prstGeom>
          <a:solidFill>
            <a:schemeClr val="accent3"/>
          </a:solidFill>
          <a:ln w="9525" algn="ctr">
            <a:solidFill>
              <a:schemeClr val="bg2"/>
            </a:solidFill>
            <a:miter lim="800000"/>
            <a:headEnd/>
            <a:tailEnd/>
          </a:ln>
          <a:effectLst/>
        </p:spPr>
        <p:txBody>
          <a:bodyPr rIns="252000"/>
          <a:lstStyle/>
          <a:p>
            <a:pPr marL="269875" lvl="1" indent="-179388">
              <a:spcBef>
                <a:spcPts val="0"/>
              </a:spcBef>
              <a:spcAft>
                <a:spcPts val="300"/>
              </a:spcAft>
              <a:buFont typeface="Arial" pitchFamily="34" charset="0"/>
              <a:buChar char="•"/>
            </a:pPr>
            <a:r>
              <a:rPr lang="en-GB" sz="1500" kern="0" dirty="0">
                <a:solidFill>
                  <a:srgbClr val="001E41"/>
                </a:solidFill>
                <a:latin typeface="Arial"/>
              </a:rPr>
              <a:t>enabling businesses to reach a wider market</a:t>
            </a:r>
          </a:p>
          <a:p>
            <a:pPr marL="269875" lvl="1" indent="-179388">
              <a:spcBef>
                <a:spcPts val="0"/>
              </a:spcBef>
              <a:spcAft>
                <a:spcPts val="300"/>
              </a:spcAft>
              <a:buFont typeface="Arial" pitchFamily="34" charset="0"/>
              <a:buChar char="•"/>
            </a:pPr>
            <a:r>
              <a:rPr lang="en-GB" sz="1500" kern="0" dirty="0">
                <a:solidFill>
                  <a:srgbClr val="001E41"/>
                </a:solidFill>
                <a:latin typeface="Arial"/>
              </a:rPr>
              <a:t>benefits vary (5–10% of sales in some cases; crucial to existence in others</a:t>
            </a:r>
          </a:p>
          <a:p>
            <a:pPr marL="269875" lvl="1" indent="-179388">
              <a:spcBef>
                <a:spcPts val="0"/>
              </a:spcBef>
              <a:spcAft>
                <a:spcPts val="300"/>
              </a:spcAft>
              <a:buFont typeface="Arial" pitchFamily="34" charset="0"/>
              <a:buChar char="•"/>
            </a:pPr>
            <a:r>
              <a:rPr lang="en-GB" sz="1500" kern="0" dirty="0">
                <a:solidFill>
                  <a:srgbClr val="001E41"/>
                </a:solidFill>
                <a:latin typeface="Arial"/>
              </a:rPr>
              <a:t>reduces costs (compared to brick-and-mortar, adds to cost for others)</a:t>
            </a:r>
          </a:p>
        </p:txBody>
      </p:sp>
      <p:sp>
        <p:nvSpPr>
          <p:cNvPr id="10" name="Rectangle 33"/>
          <p:cNvSpPr>
            <a:spLocks noChangeArrowheads="1"/>
          </p:cNvSpPr>
          <p:nvPr/>
        </p:nvSpPr>
        <p:spPr bwMode="gray">
          <a:xfrm>
            <a:off x="2483768" y="1578081"/>
            <a:ext cx="1836960" cy="360363"/>
          </a:xfrm>
          <a:prstGeom prst="rect">
            <a:avLst/>
          </a:prstGeom>
          <a:solidFill>
            <a:schemeClr val="bg2"/>
          </a:solidFill>
          <a:ln w="9525" algn="ctr">
            <a:solidFill>
              <a:schemeClr val="bg2"/>
            </a:solidFill>
            <a:miter lim="800000"/>
            <a:headEnd/>
            <a:tailEnd/>
          </a:ln>
          <a:effectLst/>
        </p:spPr>
        <p:txBody>
          <a:bodyPr wrap="none" anchor="ctr"/>
          <a:lstStyle/>
          <a:p>
            <a:r>
              <a:rPr lang="en-US" sz="1600" b="1" dirty="0" smtClean="0">
                <a:solidFill>
                  <a:srgbClr val="FFFFFF"/>
                </a:solidFill>
              </a:rPr>
              <a:t>E-commerce</a:t>
            </a:r>
            <a:endParaRPr lang="en-US" sz="1600" b="1" dirty="0">
              <a:solidFill>
                <a:srgbClr val="FFFFFF"/>
              </a:solidFill>
            </a:endParaRPr>
          </a:p>
        </p:txBody>
      </p:sp>
      <p:sp>
        <p:nvSpPr>
          <p:cNvPr id="11" name="Rectangle 32"/>
          <p:cNvSpPr>
            <a:spLocks noChangeArrowheads="1"/>
          </p:cNvSpPr>
          <p:nvPr/>
        </p:nvSpPr>
        <p:spPr bwMode="gray">
          <a:xfrm>
            <a:off x="4594101" y="1943412"/>
            <a:ext cx="1836960" cy="3853466"/>
          </a:xfrm>
          <a:prstGeom prst="rect">
            <a:avLst/>
          </a:prstGeom>
          <a:solidFill>
            <a:schemeClr val="accent3"/>
          </a:solidFill>
          <a:ln w="9525" algn="ctr">
            <a:solidFill>
              <a:schemeClr val="bg2"/>
            </a:solidFill>
            <a:miter lim="800000"/>
            <a:headEnd/>
            <a:tailEnd/>
          </a:ln>
          <a:effectLst/>
        </p:spPr>
        <p:txBody>
          <a:bodyPr rIns="252000"/>
          <a:lstStyle/>
          <a:p>
            <a:pPr marL="269875" lvl="1" indent="-179388">
              <a:spcBef>
                <a:spcPts val="0"/>
              </a:spcBef>
              <a:spcAft>
                <a:spcPts val="300"/>
              </a:spcAft>
              <a:buFont typeface="Arial" pitchFamily="34" charset="0"/>
              <a:buChar char="•"/>
            </a:pPr>
            <a:r>
              <a:rPr lang="en-GB" sz="1500" kern="0" dirty="0">
                <a:solidFill>
                  <a:srgbClr val="001E41"/>
                </a:solidFill>
                <a:latin typeface="Arial"/>
              </a:rPr>
              <a:t>wider range of projects able to obtain funding </a:t>
            </a:r>
            <a:r>
              <a:rPr lang="en-GB" sz="1500" kern="0" dirty="0" smtClean="0">
                <a:solidFill>
                  <a:srgbClr val="001E41"/>
                </a:solidFill>
                <a:latin typeface="Arial"/>
              </a:rPr>
              <a:t>(23% of projects give no return)</a:t>
            </a:r>
            <a:endParaRPr lang="en-GB" sz="1500" kern="0" dirty="0">
              <a:solidFill>
                <a:srgbClr val="001E41"/>
              </a:solidFill>
              <a:latin typeface="Arial"/>
            </a:endParaRPr>
          </a:p>
          <a:p>
            <a:pPr marL="269875" lvl="1" indent="-179388">
              <a:spcBef>
                <a:spcPts val="0"/>
              </a:spcBef>
              <a:spcAft>
                <a:spcPts val="300"/>
              </a:spcAft>
              <a:buFont typeface="Arial" pitchFamily="34" charset="0"/>
              <a:buChar char="•"/>
            </a:pPr>
            <a:r>
              <a:rPr lang="en-GB" sz="1500" kern="0" dirty="0">
                <a:solidFill>
                  <a:srgbClr val="001E41"/>
                </a:solidFill>
                <a:latin typeface="Arial"/>
              </a:rPr>
              <a:t>financial and non-financial returns</a:t>
            </a:r>
          </a:p>
          <a:p>
            <a:pPr marL="269875" lvl="1" indent="-179388">
              <a:spcBef>
                <a:spcPts val="0"/>
              </a:spcBef>
              <a:spcAft>
                <a:spcPts val="300"/>
              </a:spcAft>
              <a:buFont typeface="Arial" pitchFamily="34" charset="0"/>
              <a:buChar char="•"/>
            </a:pPr>
            <a:r>
              <a:rPr lang="en-GB" sz="1500" kern="0" dirty="0">
                <a:solidFill>
                  <a:srgbClr val="001E41"/>
                </a:solidFill>
                <a:latin typeface="Arial"/>
              </a:rPr>
              <a:t>link between funding campaign and other outreach</a:t>
            </a:r>
          </a:p>
        </p:txBody>
      </p:sp>
      <p:sp>
        <p:nvSpPr>
          <p:cNvPr id="12" name="Rectangle 33"/>
          <p:cNvSpPr>
            <a:spLocks noChangeArrowheads="1"/>
          </p:cNvSpPr>
          <p:nvPr/>
        </p:nvSpPr>
        <p:spPr bwMode="gray">
          <a:xfrm>
            <a:off x="4594101" y="1578080"/>
            <a:ext cx="1836960" cy="360363"/>
          </a:xfrm>
          <a:prstGeom prst="rect">
            <a:avLst/>
          </a:prstGeom>
          <a:solidFill>
            <a:schemeClr val="bg2"/>
          </a:solidFill>
          <a:ln w="9525" algn="ctr">
            <a:solidFill>
              <a:schemeClr val="bg2"/>
            </a:solidFill>
            <a:miter lim="800000"/>
            <a:headEnd/>
            <a:tailEnd/>
          </a:ln>
          <a:effectLst/>
        </p:spPr>
        <p:txBody>
          <a:bodyPr wrap="none" anchor="ctr"/>
          <a:lstStyle/>
          <a:p>
            <a:pPr algn="l" eaLnBrk="1" hangingPunct="1">
              <a:spcBef>
                <a:spcPct val="50000"/>
              </a:spcBef>
              <a:spcAft>
                <a:spcPct val="0"/>
              </a:spcAft>
              <a:buClrTx/>
              <a:buFontTx/>
              <a:buNone/>
            </a:pPr>
            <a:r>
              <a:rPr lang="en-US" sz="1600" b="1" dirty="0" smtClean="0">
                <a:solidFill>
                  <a:srgbClr val="FFFFFF"/>
                </a:solidFill>
              </a:rPr>
              <a:t>Funding</a:t>
            </a:r>
            <a:endParaRPr lang="en-US" sz="1600" b="1" dirty="0">
              <a:solidFill>
                <a:srgbClr val="FFFFFF"/>
              </a:solidFill>
              <a:latin typeface="Arial" pitchFamily="34" charset="0"/>
            </a:endParaRPr>
          </a:p>
        </p:txBody>
      </p:sp>
      <p:sp>
        <p:nvSpPr>
          <p:cNvPr id="13" name="Rectangle 32"/>
          <p:cNvSpPr>
            <a:spLocks noChangeArrowheads="1"/>
          </p:cNvSpPr>
          <p:nvPr/>
        </p:nvSpPr>
        <p:spPr bwMode="gray">
          <a:xfrm>
            <a:off x="6719093" y="1943412"/>
            <a:ext cx="1836960" cy="3853466"/>
          </a:xfrm>
          <a:prstGeom prst="rect">
            <a:avLst/>
          </a:prstGeom>
          <a:solidFill>
            <a:schemeClr val="accent3"/>
          </a:solidFill>
          <a:ln w="9525" algn="ctr">
            <a:solidFill>
              <a:schemeClr val="bg2"/>
            </a:solidFill>
            <a:miter lim="800000"/>
            <a:headEnd/>
            <a:tailEnd/>
          </a:ln>
          <a:effectLst/>
        </p:spPr>
        <p:txBody>
          <a:bodyPr rIns="252000"/>
          <a:lstStyle/>
          <a:p>
            <a:pPr marL="269875" lvl="1" indent="-179388">
              <a:spcBef>
                <a:spcPts val="0"/>
              </a:spcBef>
              <a:spcAft>
                <a:spcPts val="300"/>
              </a:spcAft>
              <a:buFont typeface="Arial" pitchFamily="34" charset="0"/>
              <a:buChar char="•"/>
            </a:pPr>
            <a:r>
              <a:rPr lang="en-GB" sz="1500" kern="0" dirty="0">
                <a:solidFill>
                  <a:srgbClr val="001E41"/>
                </a:solidFill>
                <a:latin typeface="Arial"/>
              </a:rPr>
              <a:t>platforms increase the pool of candidates</a:t>
            </a:r>
          </a:p>
          <a:p>
            <a:pPr marL="269875" lvl="1" indent="-179388">
              <a:spcBef>
                <a:spcPts val="0"/>
              </a:spcBef>
              <a:spcAft>
                <a:spcPts val="300"/>
              </a:spcAft>
              <a:buFont typeface="Arial" pitchFamily="34" charset="0"/>
              <a:buChar char="•"/>
            </a:pPr>
            <a:r>
              <a:rPr lang="en-GB" sz="1500" kern="0" dirty="0" smtClean="0">
                <a:solidFill>
                  <a:srgbClr val="001E41"/>
                </a:solidFill>
                <a:latin typeface="Arial"/>
              </a:rPr>
              <a:t>reduces </a:t>
            </a:r>
            <a:r>
              <a:rPr lang="en-GB" sz="1500" kern="0" dirty="0">
                <a:solidFill>
                  <a:srgbClr val="001E41"/>
                </a:solidFill>
                <a:latin typeface="Arial"/>
              </a:rPr>
              <a:t>costs; advertising </a:t>
            </a:r>
            <a:r>
              <a:rPr lang="en-GB" sz="1500" kern="0" dirty="0" smtClean="0">
                <a:solidFill>
                  <a:srgbClr val="001E41"/>
                </a:solidFill>
                <a:latin typeface="Arial"/>
              </a:rPr>
              <a:t>vacancies on platform costs 20% (or less) of print advert</a:t>
            </a:r>
          </a:p>
          <a:p>
            <a:pPr marL="269875" lvl="1" indent="-179388">
              <a:spcBef>
                <a:spcPts val="0"/>
              </a:spcBef>
              <a:spcAft>
                <a:spcPts val="300"/>
              </a:spcAft>
              <a:buFont typeface="Arial" pitchFamily="34" charset="0"/>
              <a:buChar char="•"/>
            </a:pPr>
            <a:endParaRPr lang="en-GB" sz="1500" kern="0" dirty="0">
              <a:solidFill>
                <a:srgbClr val="001E41"/>
              </a:solidFill>
              <a:latin typeface="Arial"/>
            </a:endParaRPr>
          </a:p>
        </p:txBody>
      </p:sp>
      <p:sp>
        <p:nvSpPr>
          <p:cNvPr id="14" name="Rectangle 33"/>
          <p:cNvSpPr>
            <a:spLocks noChangeArrowheads="1"/>
          </p:cNvSpPr>
          <p:nvPr/>
        </p:nvSpPr>
        <p:spPr bwMode="gray">
          <a:xfrm>
            <a:off x="6719093" y="1578080"/>
            <a:ext cx="1836960" cy="360363"/>
          </a:xfrm>
          <a:prstGeom prst="rect">
            <a:avLst/>
          </a:prstGeom>
          <a:solidFill>
            <a:schemeClr val="bg2"/>
          </a:solidFill>
          <a:ln w="9525" algn="ctr">
            <a:solidFill>
              <a:schemeClr val="bg2"/>
            </a:solidFill>
            <a:miter lim="800000"/>
            <a:headEnd/>
            <a:tailEnd/>
          </a:ln>
          <a:effectLst/>
        </p:spPr>
        <p:txBody>
          <a:bodyPr wrap="none" anchor="ctr"/>
          <a:lstStyle/>
          <a:p>
            <a:r>
              <a:rPr lang="en-US" sz="1600" b="1" dirty="0" smtClean="0">
                <a:solidFill>
                  <a:srgbClr val="FFFFFF"/>
                </a:solidFill>
              </a:rPr>
              <a:t>Recruiting</a:t>
            </a:r>
            <a:endParaRPr lang="en-US" sz="1600" b="1" dirty="0">
              <a:solidFill>
                <a:srgbClr val="FFFFFF"/>
              </a:solidFill>
            </a:endParaRPr>
          </a:p>
        </p:txBody>
      </p:sp>
    </p:spTree>
    <p:extLst>
      <p:ext uri="{BB962C8B-B14F-4D97-AF65-F5344CB8AC3E}">
        <p14:creationId xmlns="" xmlns:p14="http://schemas.microsoft.com/office/powerpoint/2010/main" val="2779661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smtClean="0"/>
              <a:t>Benefits to business are diverse (II)</a:t>
            </a:r>
            <a:br>
              <a:rPr lang="en-GB" sz="2400" dirty="0" smtClean="0"/>
            </a:br>
            <a:r>
              <a:rPr lang="en-GB" sz="2400" b="0" dirty="0" smtClean="0"/>
              <a:t>Different business models use platforms in different ways</a:t>
            </a:r>
            <a:endParaRPr lang="en-GB" sz="2400" b="0" dirty="0"/>
          </a:p>
        </p:txBody>
      </p:sp>
      <p:sp>
        <p:nvSpPr>
          <p:cNvPr id="4" name="Date Placeholder 3"/>
          <p:cNvSpPr>
            <a:spLocks noGrp="1"/>
          </p:cNvSpPr>
          <p:nvPr>
            <p:ph type="dt" sz="half" idx="10"/>
          </p:nvPr>
        </p:nvSpPr>
        <p:spPr/>
        <p:txBody>
          <a:bodyPr/>
          <a:lstStyle/>
          <a:p>
            <a:r>
              <a:rPr lang="en-US" smtClean="0"/>
              <a:t>10 November 2015</a:t>
            </a:r>
            <a:endParaRPr lang="en-GB" dirty="0"/>
          </a:p>
        </p:txBody>
      </p:sp>
      <p:sp>
        <p:nvSpPr>
          <p:cNvPr id="5" name="Footer Placeholder 4"/>
          <p:cNvSpPr>
            <a:spLocks noGrp="1"/>
          </p:cNvSpPr>
          <p:nvPr>
            <p:ph type="ftr" sz="quarter" idx="11"/>
          </p:nvPr>
        </p:nvSpPr>
        <p:spPr/>
        <p:txBody>
          <a:bodyPr/>
          <a:lstStyle/>
          <a:p>
            <a:r>
              <a:rPr lang="en-GB" dirty="0" smtClean="0"/>
              <a:t>Strictly confidential</a:t>
            </a:r>
            <a:endParaRPr lang="en-GB" dirty="0"/>
          </a:p>
        </p:txBody>
      </p:sp>
      <p:sp>
        <p:nvSpPr>
          <p:cNvPr id="6" name="Slide Number Placeholder 5"/>
          <p:cNvSpPr>
            <a:spLocks noGrp="1"/>
          </p:cNvSpPr>
          <p:nvPr>
            <p:ph type="sldNum" sz="quarter" idx="12"/>
          </p:nvPr>
        </p:nvSpPr>
        <p:spPr/>
        <p:txBody>
          <a:bodyPr/>
          <a:lstStyle/>
          <a:p>
            <a:fld id="{C9D05E43-48E8-4592-8BB6-D73E5BFC2A1E}" type="slidenum">
              <a:rPr lang="en-GB" smtClean="0"/>
              <a:pPr/>
              <a:t>11</a:t>
            </a:fld>
            <a:endParaRPr lang="en-GB" dirty="0"/>
          </a:p>
        </p:txBody>
      </p:sp>
      <p:graphicFrame>
        <p:nvGraphicFramePr>
          <p:cNvPr id="7" name="Diagram 6"/>
          <p:cNvGraphicFramePr/>
          <p:nvPr>
            <p:extLst>
              <p:ext uri="{D42A27DB-BD31-4B8C-83A1-F6EECF244321}">
                <p14:modId xmlns="" xmlns:p14="http://schemas.microsoft.com/office/powerpoint/2010/main" val="1016394298"/>
              </p:ext>
            </p:extLst>
          </p:nvPr>
        </p:nvGraphicFramePr>
        <p:xfrm>
          <a:off x="455787" y="1484784"/>
          <a:ext cx="8076653" cy="4633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838499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ctrTitle"/>
          </p:nvPr>
        </p:nvSpPr>
        <p:spPr>
          <a:xfrm>
            <a:off x="5759450" y="690525"/>
            <a:ext cx="3055938" cy="1470025"/>
          </a:xfrm>
        </p:spPr>
        <p:txBody>
          <a:bodyPr lIns="90000" rIns="90000"/>
          <a:lstStyle/>
          <a:p>
            <a:pPr>
              <a:lnSpc>
                <a:spcPct val="100000"/>
              </a:lnSpc>
              <a:spcBef>
                <a:spcPts val="600"/>
              </a:spcBef>
            </a:pPr>
            <a:r>
              <a:rPr lang="en-GB" sz="1400" dirty="0" smtClean="0">
                <a:solidFill>
                  <a:schemeClr val="tx1"/>
                </a:solidFill>
              </a:rPr>
              <a:t>Contact:</a:t>
            </a:r>
            <a:br>
              <a:rPr lang="en-GB" sz="1400" dirty="0" smtClean="0">
                <a:solidFill>
                  <a:schemeClr val="tx1"/>
                </a:solidFill>
              </a:rPr>
            </a:br>
            <a:r>
              <a:rPr lang="en-GB" sz="1400" dirty="0" smtClean="0">
                <a:solidFill>
                  <a:schemeClr val="tx1"/>
                </a:solidFill>
              </a:rPr>
              <a:t>Sean Thomas</a:t>
            </a:r>
            <a:br>
              <a:rPr lang="en-GB" sz="1400" dirty="0" smtClean="0">
                <a:solidFill>
                  <a:schemeClr val="tx1"/>
                </a:solidFill>
              </a:rPr>
            </a:br>
            <a:r>
              <a:rPr lang="en-GB" sz="1400" dirty="0">
                <a:solidFill>
                  <a:srgbClr val="0066B3"/>
                </a:solidFill>
              </a:rPr>
              <a:t>s</a:t>
            </a:r>
            <a:r>
              <a:rPr lang="en-GB" sz="1400" dirty="0" smtClean="0">
                <a:solidFill>
                  <a:srgbClr val="0066B3"/>
                </a:solidFill>
              </a:rPr>
              <a:t>ean.thomas@oxera.com</a:t>
            </a:r>
            <a:br>
              <a:rPr lang="en-GB" sz="1400" dirty="0" smtClean="0">
                <a:solidFill>
                  <a:srgbClr val="0066B3"/>
                </a:solidFill>
              </a:rPr>
            </a:br>
            <a:r>
              <a:rPr lang="en-GB" sz="1400" dirty="0" smtClean="0">
                <a:solidFill>
                  <a:schemeClr val="tx1"/>
                </a:solidFill>
              </a:rPr>
              <a:t>Aline Blankertz</a:t>
            </a:r>
            <a:r>
              <a:rPr lang="en-GB" sz="1400" dirty="0">
                <a:solidFill>
                  <a:schemeClr val="tx1"/>
                </a:solidFill>
              </a:rPr>
              <a:t/>
            </a:r>
            <a:br>
              <a:rPr lang="en-GB" sz="1400" dirty="0">
                <a:solidFill>
                  <a:schemeClr val="tx1"/>
                </a:solidFill>
              </a:rPr>
            </a:br>
            <a:r>
              <a:rPr lang="en-GB" sz="1400" dirty="0" smtClean="0">
                <a:solidFill>
                  <a:srgbClr val="0066B3"/>
                </a:solidFill>
              </a:rPr>
              <a:t>aline.blankertz@oxera.com</a:t>
            </a:r>
            <a:endParaRPr lang="en-GB" sz="1400" dirty="0">
              <a:solidFill>
                <a:srgbClr val="0066B3"/>
              </a:solidFill>
            </a:endParaRPr>
          </a:p>
        </p:txBody>
      </p:sp>
      <p:sp>
        <p:nvSpPr>
          <p:cNvPr id="8" name="Rectangle 4"/>
          <p:cNvSpPr>
            <a:spLocks noChangeArrowheads="1"/>
          </p:cNvSpPr>
          <p:nvPr/>
        </p:nvSpPr>
        <p:spPr bwMode="auto">
          <a:xfrm>
            <a:off x="5759450" y="2565400"/>
            <a:ext cx="3143272" cy="2905401"/>
          </a:xfrm>
          <a:prstGeom prst="rect">
            <a:avLst/>
          </a:prstGeom>
          <a:noFill/>
          <a:ln w="9525">
            <a:noFill/>
            <a:miter lim="800000"/>
            <a:headEnd/>
            <a:tailEnd/>
          </a:ln>
        </p:spPr>
        <p:txBody>
          <a:bodyPr wrap="square" lIns="91428" tIns="45715" rIns="91428" bIns="45715">
            <a:spAutoFit/>
          </a:bodyPr>
          <a:lstStyle/>
          <a:p>
            <a:pPr>
              <a:lnSpc>
                <a:spcPct val="90000"/>
              </a:lnSpc>
            </a:pPr>
            <a:r>
              <a:rPr lang="en-GB" sz="1400" dirty="0" smtClean="0">
                <a:solidFill>
                  <a:srgbClr val="0066B3"/>
                </a:solidFill>
              </a:rPr>
              <a:t>www.oxera.com</a:t>
            </a:r>
            <a:r>
              <a:rPr lang="en-GB" sz="1400" dirty="0" smtClean="0"/>
              <a:t/>
            </a:r>
            <a:br>
              <a:rPr lang="en-GB" sz="1400" dirty="0" smtClean="0"/>
            </a:br>
            <a:r>
              <a:rPr lang="en-GB" sz="1400" dirty="0" smtClean="0"/>
              <a:t>Follow us on Twitter </a:t>
            </a:r>
            <a:r>
              <a:rPr lang="en-GB" sz="1400" dirty="0" smtClean="0">
                <a:solidFill>
                  <a:srgbClr val="0066B3"/>
                </a:solidFill>
              </a:rPr>
              <a:t>@OxeraConsulting</a:t>
            </a:r>
            <a:endParaRPr lang="en-GB" sz="1400" dirty="0" smtClean="0">
              <a:solidFill>
                <a:srgbClr val="3CAF46"/>
              </a:solidFill>
            </a:endParaRPr>
          </a:p>
          <a:p>
            <a:r>
              <a:rPr lang="en-GB" sz="700" dirty="0" smtClean="0"/>
              <a:t>Oxera Consulting LLP is a limited liability partnership registered in England No. OC392464, registered office: Park Central, 40/41 Park End Street, Oxford, OX1 1JD, UK. The Brussels office, trading as Oxera Brussels, is registered in Belgium, SETR Oxera Consulting Limited 0883 432 547, registered office: Stephanie Square Centre, Avenue Louise 65, Box 11, 1050 Brussels, Belgium. Oxera Consulting GmbH is registered in Germany, no. HRB 148781 B (Local Court of Charlottenburg), registered office: Torstraße 138, Berlin 10119, Germany. </a:t>
            </a:r>
          </a:p>
          <a:p>
            <a:r>
              <a:rPr lang="en-GB" sz="700" dirty="0" smtClean="0"/>
              <a:t>Although every effort has been made to ensure the accuracy of the material and the integrity of the analysis presented herein, the Company accepts no liability for any actions taken on the basis of its contents. No Oxera entity is either authorised or regulated by the Financial Conduct Authority or the Prudential Regulation Authority. Anyone considering a specific investment should consult their own broker or other investment adviser. We accept no liability for any specific investment decision, which must be at the investor’s own risk. </a:t>
            </a:r>
          </a:p>
          <a:p>
            <a:r>
              <a:rPr lang="en-GB" sz="700" dirty="0" smtClean="0"/>
              <a:t>© Oxera, 2015. All rights reserved. Except for the quotation of short passages for the purposes of criticism or review, no part may be used or reproduced without permission.</a:t>
            </a:r>
            <a:endParaRPr lang="en-GB" sz="700" dirty="0"/>
          </a:p>
        </p:txBody>
      </p:sp>
      <p:sp>
        <p:nvSpPr>
          <p:cNvPr id="3" name="Footer Placeholder 2"/>
          <p:cNvSpPr>
            <a:spLocks noGrp="1"/>
          </p:cNvSpPr>
          <p:nvPr>
            <p:ph type="ftr" sz="quarter" idx="4294967295"/>
          </p:nvPr>
        </p:nvSpPr>
        <p:spPr>
          <a:xfrm>
            <a:off x="5759450" y="5552976"/>
            <a:ext cx="1331913" cy="122237"/>
          </a:xfrm>
          <a:prstGeom prst="rect">
            <a:avLst/>
          </a:prstGeom>
        </p:spPr>
        <p:txBody>
          <a:bodyPr/>
          <a:lstStyle/>
          <a:p>
            <a:r>
              <a:rPr lang="en-GB" dirty="0" smtClean="0"/>
              <a:t>Strictly confidential</a:t>
            </a:r>
            <a:endParaRPr lang="en-GB" dirty="0"/>
          </a:p>
        </p:txBody>
      </p:sp>
    </p:spTree>
    <p:extLst>
      <p:ext uri="{BB962C8B-B14F-4D97-AF65-F5344CB8AC3E}">
        <p14:creationId xmlns="" xmlns:p14="http://schemas.microsoft.com/office/powerpoint/2010/main" val="248428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half" idx="10"/>
          </p:nvPr>
        </p:nvSpPr>
        <p:spPr>
          <a:xfrm>
            <a:off x="3311525" y="6404518"/>
            <a:ext cx="1625605" cy="153888"/>
          </a:xfrm>
        </p:spPr>
        <p:txBody>
          <a:bodyPr/>
          <a:lstStyle/>
          <a:p>
            <a:r>
              <a:rPr lang="en-US" smtClean="0"/>
              <a:t>10 November 2015</a:t>
            </a:r>
            <a:endParaRPr lang="en-US" dirty="0"/>
          </a:p>
        </p:txBody>
      </p:sp>
      <p:sp>
        <p:nvSpPr>
          <p:cNvPr id="14" name="Slide Number Placeholder 3"/>
          <p:cNvSpPr>
            <a:spLocks noGrp="1"/>
          </p:cNvSpPr>
          <p:nvPr>
            <p:ph type="sldNum" sz="quarter" idx="11"/>
          </p:nvPr>
        </p:nvSpPr>
        <p:spPr/>
        <p:txBody>
          <a:bodyPr/>
          <a:lstStyle/>
          <a:p>
            <a:endParaRPr lang="en-US"/>
          </a:p>
          <a:p>
            <a:endParaRPr lang="en-US"/>
          </a:p>
        </p:txBody>
      </p:sp>
      <p:sp>
        <p:nvSpPr>
          <p:cNvPr id="1529858" name="Rectangle 2"/>
          <p:cNvSpPr>
            <a:spLocks noGrp="1" noChangeArrowheads="1"/>
          </p:cNvSpPr>
          <p:nvPr>
            <p:ph type="title"/>
          </p:nvPr>
        </p:nvSpPr>
        <p:spPr/>
        <p:txBody>
          <a:bodyPr/>
          <a:lstStyle/>
          <a:p>
            <a:r>
              <a:rPr lang="en-US" sz="2400" dirty="0" smtClean="0"/>
              <a:t>Overview</a:t>
            </a:r>
            <a:endParaRPr lang="en-US" sz="2400" dirty="0"/>
          </a:p>
        </p:txBody>
      </p:sp>
      <p:sp>
        <p:nvSpPr>
          <p:cNvPr id="1529863" name="Freeform 7"/>
          <p:cNvSpPr>
            <a:spLocks/>
          </p:cNvSpPr>
          <p:nvPr/>
        </p:nvSpPr>
        <p:spPr bwMode="auto">
          <a:xfrm>
            <a:off x="2026022" y="3595688"/>
            <a:ext cx="5642321" cy="1540018"/>
          </a:xfrm>
          <a:custGeom>
            <a:avLst/>
            <a:gdLst/>
            <a:ahLst/>
            <a:cxnLst>
              <a:cxn ang="0">
                <a:pos x="0" y="0"/>
              </a:cxn>
              <a:cxn ang="0">
                <a:pos x="540" y="930"/>
              </a:cxn>
              <a:cxn ang="0">
                <a:pos x="3359" y="930"/>
              </a:cxn>
            </a:cxnLst>
            <a:rect l="0" t="0" r="r" b="b"/>
            <a:pathLst>
              <a:path w="3359" h="930">
                <a:moveTo>
                  <a:pt x="0" y="0"/>
                </a:moveTo>
                <a:lnTo>
                  <a:pt x="540" y="930"/>
                </a:lnTo>
                <a:lnTo>
                  <a:pt x="3359" y="930"/>
                </a:lnTo>
              </a:path>
            </a:pathLst>
          </a:custGeom>
          <a:noFill/>
          <a:ln w="12700" cap="rnd" cmpd="sng">
            <a:solidFill>
              <a:schemeClr val="accent1"/>
            </a:solidFill>
            <a:prstDash val="solid"/>
            <a:round/>
            <a:headEnd/>
            <a:tailEnd/>
          </a:ln>
        </p:spPr>
        <p:txBody>
          <a:bodyPr/>
          <a:lstStyle/>
          <a:p>
            <a:endParaRPr lang="en-GB"/>
          </a:p>
        </p:txBody>
      </p:sp>
      <p:sp>
        <p:nvSpPr>
          <p:cNvPr id="1529864" name="Freeform 8"/>
          <p:cNvSpPr>
            <a:spLocks/>
          </p:cNvSpPr>
          <p:nvPr/>
        </p:nvSpPr>
        <p:spPr bwMode="auto">
          <a:xfrm>
            <a:off x="2224460" y="3441699"/>
            <a:ext cx="5432351" cy="675621"/>
          </a:xfrm>
          <a:custGeom>
            <a:avLst/>
            <a:gdLst/>
            <a:ahLst/>
            <a:cxnLst>
              <a:cxn ang="0">
                <a:pos x="0" y="0"/>
              </a:cxn>
              <a:cxn ang="0">
                <a:pos x="415" y="408"/>
              </a:cxn>
              <a:cxn ang="0">
                <a:pos x="3234" y="408"/>
              </a:cxn>
            </a:cxnLst>
            <a:rect l="0" t="0" r="r" b="b"/>
            <a:pathLst>
              <a:path w="3234" h="408">
                <a:moveTo>
                  <a:pt x="0" y="0"/>
                </a:moveTo>
                <a:lnTo>
                  <a:pt x="415" y="408"/>
                </a:lnTo>
                <a:lnTo>
                  <a:pt x="3234" y="408"/>
                </a:lnTo>
              </a:path>
            </a:pathLst>
          </a:custGeom>
          <a:noFill/>
          <a:ln w="12700" cap="rnd" cmpd="sng">
            <a:solidFill>
              <a:schemeClr val="accent1"/>
            </a:solidFill>
            <a:prstDash val="solid"/>
            <a:round/>
            <a:headEnd/>
            <a:tailEnd/>
          </a:ln>
        </p:spPr>
        <p:txBody>
          <a:bodyPr/>
          <a:lstStyle/>
          <a:p>
            <a:endParaRPr lang="en-GB"/>
          </a:p>
        </p:txBody>
      </p:sp>
      <p:sp>
        <p:nvSpPr>
          <p:cNvPr id="1529865" name="Freeform 9"/>
          <p:cNvSpPr>
            <a:spLocks/>
          </p:cNvSpPr>
          <p:nvPr/>
        </p:nvSpPr>
        <p:spPr bwMode="auto">
          <a:xfrm>
            <a:off x="2354634" y="3271838"/>
            <a:ext cx="5294611" cy="337810"/>
          </a:xfrm>
          <a:custGeom>
            <a:avLst/>
            <a:gdLst/>
            <a:ahLst/>
            <a:cxnLst>
              <a:cxn ang="0">
                <a:pos x="3152" y="204"/>
              </a:cxn>
              <a:cxn ang="0">
                <a:pos x="333" y="204"/>
              </a:cxn>
              <a:cxn ang="0">
                <a:pos x="0" y="0"/>
              </a:cxn>
            </a:cxnLst>
            <a:rect l="0" t="0" r="r" b="b"/>
            <a:pathLst>
              <a:path w="3152" h="204">
                <a:moveTo>
                  <a:pt x="3152" y="204"/>
                </a:moveTo>
                <a:lnTo>
                  <a:pt x="333" y="204"/>
                </a:lnTo>
                <a:lnTo>
                  <a:pt x="0" y="0"/>
                </a:lnTo>
              </a:path>
            </a:pathLst>
          </a:custGeom>
          <a:noFill/>
          <a:ln w="12700" cap="rnd" cmpd="sng">
            <a:solidFill>
              <a:schemeClr val="accent1"/>
            </a:solidFill>
            <a:prstDash val="solid"/>
            <a:round/>
            <a:headEnd/>
            <a:tailEnd/>
          </a:ln>
        </p:spPr>
        <p:txBody>
          <a:bodyPr/>
          <a:lstStyle/>
          <a:p>
            <a:endParaRPr lang="en-GB"/>
          </a:p>
        </p:txBody>
      </p:sp>
      <p:sp>
        <p:nvSpPr>
          <p:cNvPr id="1529866" name="Freeform 10"/>
          <p:cNvSpPr>
            <a:spLocks/>
          </p:cNvSpPr>
          <p:nvPr/>
        </p:nvSpPr>
        <p:spPr bwMode="auto">
          <a:xfrm>
            <a:off x="2111748" y="3538538"/>
            <a:ext cx="5551614" cy="1087948"/>
          </a:xfrm>
          <a:custGeom>
            <a:avLst/>
            <a:gdLst/>
            <a:ahLst/>
            <a:cxnLst>
              <a:cxn ang="0">
                <a:pos x="0" y="0"/>
              </a:cxn>
              <a:cxn ang="0">
                <a:pos x="486" y="657"/>
              </a:cxn>
              <a:cxn ang="0">
                <a:pos x="3305" y="657"/>
              </a:cxn>
            </a:cxnLst>
            <a:rect l="0" t="0" r="r" b="b"/>
            <a:pathLst>
              <a:path w="3305" h="657">
                <a:moveTo>
                  <a:pt x="0" y="0"/>
                </a:moveTo>
                <a:lnTo>
                  <a:pt x="486" y="657"/>
                </a:lnTo>
                <a:lnTo>
                  <a:pt x="3305" y="657"/>
                </a:lnTo>
              </a:path>
            </a:pathLst>
          </a:custGeom>
          <a:noFill/>
          <a:ln w="12700" cap="rnd" cmpd="sng">
            <a:solidFill>
              <a:schemeClr val="accent1"/>
            </a:solidFill>
            <a:prstDash val="solid"/>
            <a:round/>
            <a:headEnd/>
            <a:tailEnd/>
          </a:ln>
        </p:spPr>
        <p:txBody>
          <a:bodyPr/>
          <a:lstStyle/>
          <a:p>
            <a:endParaRPr lang="en-GB"/>
          </a:p>
        </p:txBody>
      </p:sp>
      <p:sp>
        <p:nvSpPr>
          <p:cNvPr id="1529867" name="Freeform 11"/>
          <p:cNvSpPr>
            <a:spLocks/>
          </p:cNvSpPr>
          <p:nvPr/>
        </p:nvSpPr>
        <p:spPr bwMode="auto">
          <a:xfrm>
            <a:off x="611560" y="1839913"/>
            <a:ext cx="1882775" cy="1882775"/>
          </a:xfrm>
          <a:custGeom>
            <a:avLst/>
            <a:gdLst/>
            <a:ahLst/>
            <a:cxnLst>
              <a:cxn ang="0">
                <a:pos x="251" y="0"/>
              </a:cxn>
              <a:cxn ang="0">
                <a:pos x="0" y="251"/>
              </a:cxn>
              <a:cxn ang="0">
                <a:pos x="251" y="502"/>
              </a:cxn>
              <a:cxn ang="0">
                <a:pos x="345" y="483"/>
              </a:cxn>
              <a:cxn ang="0">
                <a:pos x="359" y="477"/>
              </a:cxn>
              <a:cxn ang="0">
                <a:pos x="377" y="468"/>
              </a:cxn>
              <a:cxn ang="0">
                <a:pos x="400" y="453"/>
              </a:cxn>
              <a:cxn ang="0">
                <a:pos x="430" y="427"/>
              </a:cxn>
              <a:cxn ang="0">
                <a:pos x="465" y="382"/>
              </a:cxn>
              <a:cxn ang="0">
                <a:pos x="502" y="251"/>
              </a:cxn>
              <a:cxn ang="0">
                <a:pos x="251" y="0"/>
              </a:cxn>
            </a:cxnLst>
            <a:rect l="0" t="0" r="r" b="b"/>
            <a:pathLst>
              <a:path w="502" h="502">
                <a:moveTo>
                  <a:pt x="251" y="0"/>
                </a:moveTo>
                <a:cubicBezTo>
                  <a:pt x="112" y="0"/>
                  <a:pt x="0" y="112"/>
                  <a:pt x="0" y="251"/>
                </a:cubicBezTo>
                <a:cubicBezTo>
                  <a:pt x="0" y="389"/>
                  <a:pt x="112" y="502"/>
                  <a:pt x="251" y="502"/>
                </a:cubicBezTo>
                <a:cubicBezTo>
                  <a:pt x="284" y="502"/>
                  <a:pt x="316" y="495"/>
                  <a:pt x="345" y="483"/>
                </a:cubicBezTo>
                <a:cubicBezTo>
                  <a:pt x="350" y="482"/>
                  <a:pt x="355" y="480"/>
                  <a:pt x="359" y="477"/>
                </a:cubicBezTo>
                <a:cubicBezTo>
                  <a:pt x="365" y="475"/>
                  <a:pt x="371" y="471"/>
                  <a:pt x="377" y="468"/>
                </a:cubicBezTo>
                <a:cubicBezTo>
                  <a:pt x="385" y="463"/>
                  <a:pt x="393" y="458"/>
                  <a:pt x="400" y="453"/>
                </a:cubicBezTo>
                <a:cubicBezTo>
                  <a:pt x="411" y="445"/>
                  <a:pt x="421" y="436"/>
                  <a:pt x="430" y="427"/>
                </a:cubicBezTo>
                <a:cubicBezTo>
                  <a:pt x="443" y="413"/>
                  <a:pt x="455" y="398"/>
                  <a:pt x="465" y="382"/>
                </a:cubicBezTo>
                <a:cubicBezTo>
                  <a:pt x="488" y="344"/>
                  <a:pt x="502" y="299"/>
                  <a:pt x="502" y="251"/>
                </a:cubicBezTo>
                <a:cubicBezTo>
                  <a:pt x="502" y="112"/>
                  <a:pt x="389" y="0"/>
                  <a:pt x="251" y="0"/>
                </a:cubicBezTo>
                <a:close/>
              </a:path>
            </a:pathLst>
          </a:custGeom>
          <a:solidFill>
            <a:schemeClr val="tx2"/>
          </a:solidFill>
          <a:ln w="12700" cap="rnd" cmpd="sng">
            <a:solidFill>
              <a:schemeClr val="bg1"/>
            </a:solidFill>
            <a:prstDash val="solid"/>
            <a:round/>
            <a:headEnd/>
            <a:tailEnd/>
          </a:ln>
        </p:spPr>
        <p:txBody>
          <a:bodyPr/>
          <a:lstStyle/>
          <a:p>
            <a:endParaRPr lang="en-GB"/>
          </a:p>
        </p:txBody>
      </p:sp>
      <p:sp>
        <p:nvSpPr>
          <p:cNvPr id="1529868" name="Text Box 12"/>
          <p:cNvSpPr txBox="1">
            <a:spLocks noChangeArrowheads="1"/>
          </p:cNvSpPr>
          <p:nvPr/>
        </p:nvSpPr>
        <p:spPr bwMode="auto">
          <a:xfrm>
            <a:off x="2906466" y="3250585"/>
            <a:ext cx="3753766" cy="338554"/>
          </a:xfrm>
          <a:prstGeom prst="rect">
            <a:avLst/>
          </a:prstGeom>
          <a:noFill/>
          <a:ln w="9525" algn="ctr">
            <a:noFill/>
            <a:miter lim="800000"/>
            <a:headEnd/>
            <a:tailEnd/>
          </a:ln>
          <a:effectLst/>
        </p:spPr>
        <p:txBody>
          <a:bodyPr wrap="square">
            <a:spAutoFit/>
          </a:bodyPr>
          <a:lstStyle/>
          <a:p>
            <a:pPr algn="l" defTabSz="895350">
              <a:spcBef>
                <a:spcPct val="50000"/>
              </a:spcBef>
            </a:pPr>
            <a:r>
              <a:rPr lang="en-US" sz="1600" dirty="0" smtClean="0"/>
              <a:t>What is an online platform?</a:t>
            </a:r>
            <a:endParaRPr lang="en-US" sz="1600" dirty="0"/>
          </a:p>
        </p:txBody>
      </p:sp>
      <p:sp>
        <p:nvSpPr>
          <p:cNvPr id="1529869" name="Text Box 13"/>
          <p:cNvSpPr txBox="1">
            <a:spLocks noChangeArrowheads="1"/>
          </p:cNvSpPr>
          <p:nvPr/>
        </p:nvSpPr>
        <p:spPr bwMode="auto">
          <a:xfrm>
            <a:off x="2915816" y="3789040"/>
            <a:ext cx="5403229" cy="338554"/>
          </a:xfrm>
          <a:prstGeom prst="rect">
            <a:avLst/>
          </a:prstGeom>
          <a:noFill/>
          <a:ln w="9525" algn="ctr">
            <a:noFill/>
            <a:miter lim="800000"/>
            <a:headEnd/>
            <a:tailEnd/>
          </a:ln>
          <a:effectLst/>
        </p:spPr>
        <p:txBody>
          <a:bodyPr wrap="square">
            <a:spAutoFit/>
          </a:bodyPr>
          <a:lstStyle/>
          <a:p>
            <a:pPr algn="l" defTabSz="895350">
              <a:spcBef>
                <a:spcPct val="50000"/>
              </a:spcBef>
            </a:pPr>
            <a:r>
              <a:rPr lang="en-US" sz="1600" dirty="0" smtClean="0"/>
              <a:t>How do consumers and businesses use platforms?</a:t>
            </a:r>
            <a:endParaRPr lang="en-US" sz="1600" dirty="0"/>
          </a:p>
        </p:txBody>
      </p:sp>
      <p:sp>
        <p:nvSpPr>
          <p:cNvPr id="1529870" name="Text Box 14"/>
          <p:cNvSpPr txBox="1">
            <a:spLocks noChangeArrowheads="1"/>
          </p:cNvSpPr>
          <p:nvPr/>
        </p:nvSpPr>
        <p:spPr bwMode="auto">
          <a:xfrm>
            <a:off x="2906466" y="4290164"/>
            <a:ext cx="4761878" cy="338554"/>
          </a:xfrm>
          <a:prstGeom prst="rect">
            <a:avLst/>
          </a:prstGeom>
          <a:noFill/>
          <a:ln w="9525" algn="ctr">
            <a:noFill/>
            <a:miter lim="800000"/>
            <a:headEnd/>
            <a:tailEnd/>
          </a:ln>
          <a:effectLst/>
        </p:spPr>
        <p:txBody>
          <a:bodyPr wrap="square">
            <a:spAutoFit/>
          </a:bodyPr>
          <a:lstStyle/>
          <a:p>
            <a:pPr defTabSz="895350"/>
            <a:r>
              <a:rPr lang="en-US" sz="1600" dirty="0"/>
              <a:t>What effects do platforms have on consumers?</a:t>
            </a:r>
          </a:p>
        </p:txBody>
      </p:sp>
      <p:sp>
        <p:nvSpPr>
          <p:cNvPr id="1529871" name="Text Box 15"/>
          <p:cNvSpPr txBox="1">
            <a:spLocks noChangeArrowheads="1"/>
          </p:cNvSpPr>
          <p:nvPr/>
        </p:nvSpPr>
        <p:spPr bwMode="auto">
          <a:xfrm>
            <a:off x="2906466" y="4797152"/>
            <a:ext cx="4761878" cy="338554"/>
          </a:xfrm>
          <a:prstGeom prst="rect">
            <a:avLst/>
          </a:prstGeom>
          <a:noFill/>
          <a:ln w="9525" algn="ctr">
            <a:noFill/>
            <a:miter lim="800000"/>
            <a:headEnd/>
            <a:tailEnd/>
          </a:ln>
          <a:effectLst/>
        </p:spPr>
        <p:txBody>
          <a:bodyPr wrap="square">
            <a:spAutoFit/>
          </a:bodyPr>
          <a:lstStyle/>
          <a:p>
            <a:pPr algn="l" defTabSz="895350">
              <a:spcBef>
                <a:spcPct val="50000"/>
              </a:spcBef>
            </a:pPr>
            <a:r>
              <a:rPr lang="en-US" sz="1600" dirty="0" smtClean="0"/>
              <a:t>What effects do platforms have on businesses?</a:t>
            </a:r>
            <a:endParaRPr lang="en-US" sz="1600" dirty="0"/>
          </a:p>
        </p:txBody>
      </p:sp>
      <p:sp>
        <p:nvSpPr>
          <p:cNvPr id="1529872" name="Text Box 16"/>
          <p:cNvSpPr txBox="1">
            <a:spLocks noChangeArrowheads="1"/>
          </p:cNvSpPr>
          <p:nvPr/>
        </p:nvSpPr>
        <p:spPr bwMode="auto">
          <a:xfrm>
            <a:off x="962249" y="2420938"/>
            <a:ext cx="1262211" cy="646331"/>
          </a:xfrm>
          <a:prstGeom prst="rect">
            <a:avLst/>
          </a:prstGeom>
          <a:noFill/>
          <a:ln w="9525" algn="ctr">
            <a:noFill/>
            <a:miter lim="800000"/>
            <a:headEnd/>
            <a:tailEnd/>
          </a:ln>
          <a:effectLst/>
        </p:spPr>
        <p:txBody>
          <a:bodyPr wrap="square">
            <a:spAutoFit/>
          </a:bodyPr>
          <a:lstStyle/>
          <a:p>
            <a:pPr defTabSz="895350"/>
            <a:r>
              <a:rPr lang="en-US" b="1" dirty="0" smtClean="0">
                <a:solidFill>
                  <a:schemeClr val="bg1"/>
                </a:solidFill>
              </a:rPr>
              <a:t>Online </a:t>
            </a:r>
            <a:endParaRPr lang="en-US" b="1" dirty="0" smtClean="0">
              <a:solidFill>
                <a:schemeClr val="bg1"/>
              </a:solidFill>
            </a:endParaRPr>
          </a:p>
          <a:p>
            <a:pPr defTabSz="895350"/>
            <a:r>
              <a:rPr lang="en-US" b="1" dirty="0" smtClean="0">
                <a:solidFill>
                  <a:schemeClr val="bg1"/>
                </a:solidFill>
              </a:rPr>
              <a:t>platforms</a:t>
            </a:r>
            <a:endParaRPr lang="en-US" b="1" dirty="0">
              <a:solidFill>
                <a:schemeClr val="bg1"/>
              </a:solidFill>
            </a:endParaRPr>
          </a:p>
        </p:txBody>
      </p:sp>
      <p:sp>
        <p:nvSpPr>
          <p:cNvPr id="2" name="Footer Placeholder 1"/>
          <p:cNvSpPr>
            <a:spLocks noGrp="1"/>
          </p:cNvSpPr>
          <p:nvPr>
            <p:ph type="ftr" sz="quarter" idx="11"/>
          </p:nvPr>
        </p:nvSpPr>
        <p:spPr/>
        <p:txBody>
          <a:bodyPr/>
          <a:lstStyle/>
          <a:p>
            <a:r>
              <a:rPr lang="en-GB" smtClean="0"/>
              <a:t>Strictly confidential</a:t>
            </a:r>
            <a:endParaRPr lang="en-GB" dirty="0"/>
          </a:p>
        </p:txBody>
      </p:sp>
      <p:sp>
        <p:nvSpPr>
          <p:cNvPr id="16" name="Slide Number Placeholder 5"/>
          <p:cNvSpPr>
            <a:spLocks noGrp="1"/>
          </p:cNvSpPr>
          <p:nvPr>
            <p:ph type="sldNum" sz="quarter" idx="12"/>
          </p:nvPr>
        </p:nvSpPr>
        <p:spPr>
          <a:xfrm>
            <a:off x="7993063" y="6356393"/>
            <a:ext cx="792162" cy="215444"/>
          </a:xfrm>
        </p:spPr>
        <p:txBody>
          <a:bodyPr/>
          <a:lstStyle/>
          <a:p>
            <a:r>
              <a:rPr lang="en-US" dirty="0" smtClean="0"/>
              <a:t>2</a:t>
            </a:r>
            <a:endParaRPr lang="en-US" dirty="0"/>
          </a:p>
        </p:txBody>
      </p:sp>
    </p:spTree>
    <p:extLst>
      <p:ext uri="{BB962C8B-B14F-4D97-AF65-F5344CB8AC3E}">
        <p14:creationId xmlns="" xmlns:p14="http://schemas.microsoft.com/office/powerpoint/2010/main" val="3045656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is an online platform?</a:t>
            </a:r>
            <a:br>
              <a:rPr lang="en-US" sz="2400" dirty="0" smtClean="0"/>
            </a:br>
            <a:r>
              <a:rPr lang="en-US" sz="2400" b="0" dirty="0" smtClean="0"/>
              <a:t>The definition of online platforms </a:t>
            </a:r>
            <a:r>
              <a:rPr lang="en-US" sz="2400" b="0" smtClean="0"/>
              <a:t>is fuzzy</a:t>
            </a:r>
            <a:endParaRPr lang="en-US" sz="1800" b="0" dirty="0"/>
          </a:p>
        </p:txBody>
      </p:sp>
      <p:sp>
        <p:nvSpPr>
          <p:cNvPr id="5" name="Footer Placeholder 4"/>
          <p:cNvSpPr>
            <a:spLocks noGrp="1"/>
          </p:cNvSpPr>
          <p:nvPr>
            <p:ph type="ftr" sz="quarter" idx="11"/>
          </p:nvPr>
        </p:nvSpPr>
        <p:spPr/>
        <p:txBody>
          <a:bodyPr/>
          <a:lstStyle/>
          <a:p>
            <a:r>
              <a:rPr lang="en-US" dirty="0" smtClean="0"/>
              <a:t>Strictly confidential</a:t>
            </a:r>
            <a:endParaRPr lang="en-US" dirty="0"/>
          </a:p>
        </p:txBody>
      </p:sp>
      <p:sp>
        <p:nvSpPr>
          <p:cNvPr id="6" name="Slide Number Placeholder 5"/>
          <p:cNvSpPr>
            <a:spLocks noGrp="1"/>
          </p:cNvSpPr>
          <p:nvPr>
            <p:ph type="sldNum" sz="quarter" idx="12"/>
          </p:nvPr>
        </p:nvSpPr>
        <p:spPr/>
        <p:txBody>
          <a:bodyPr/>
          <a:lstStyle/>
          <a:p>
            <a:fld id="{C9D05E43-48E8-4592-8BB6-D73E5BFC2A1E}" type="slidenum">
              <a:rPr lang="en-US" smtClean="0"/>
              <a:pPr/>
              <a:t>3</a:t>
            </a:fld>
            <a:endParaRPr lang="en-US" dirty="0"/>
          </a:p>
        </p:txBody>
      </p:sp>
      <p:sp>
        <p:nvSpPr>
          <p:cNvPr id="4" name="Date Placeholder 3"/>
          <p:cNvSpPr>
            <a:spLocks noGrp="1"/>
          </p:cNvSpPr>
          <p:nvPr>
            <p:ph type="dt" sz="half" idx="10"/>
          </p:nvPr>
        </p:nvSpPr>
        <p:spPr/>
        <p:txBody>
          <a:bodyPr/>
          <a:lstStyle/>
          <a:p>
            <a:r>
              <a:rPr lang="en-US" smtClean="0"/>
              <a:t>10 November 2015</a:t>
            </a:r>
            <a:endParaRPr lang="en-US" dirty="0"/>
          </a:p>
        </p:txBody>
      </p:sp>
      <p:sp>
        <p:nvSpPr>
          <p:cNvPr id="9" name="Rectangle 32"/>
          <p:cNvSpPr>
            <a:spLocks noChangeArrowheads="1"/>
          </p:cNvSpPr>
          <p:nvPr/>
        </p:nvSpPr>
        <p:spPr bwMode="gray">
          <a:xfrm>
            <a:off x="4644008" y="1965328"/>
            <a:ext cx="3960440" cy="2173120"/>
          </a:xfrm>
          <a:prstGeom prst="rect">
            <a:avLst/>
          </a:prstGeom>
          <a:solidFill>
            <a:schemeClr val="accent3"/>
          </a:solidFill>
          <a:ln w="9525" algn="ctr">
            <a:solidFill>
              <a:schemeClr val="bg2"/>
            </a:solidFill>
            <a:miter lim="800000"/>
            <a:headEnd/>
            <a:tailEnd/>
          </a:ln>
          <a:effectLst/>
        </p:spPr>
        <p:txBody>
          <a:bodyPr tIns="144000" rIns="252000"/>
          <a:lstStyle/>
          <a:p>
            <a:pPr marL="269875" lvl="1" indent="-179388">
              <a:spcBef>
                <a:spcPts val="0"/>
              </a:spcBef>
              <a:spcAft>
                <a:spcPts val="300"/>
              </a:spcAft>
              <a:buFont typeface="Arial" pitchFamily="34" charset="0"/>
              <a:buChar char="•"/>
            </a:pPr>
            <a:r>
              <a:rPr lang="en-US" sz="1400" kern="0" dirty="0">
                <a:solidFill>
                  <a:srgbClr val="001E41"/>
                </a:solidFill>
                <a:latin typeface="Arial"/>
              </a:rPr>
              <a:t>multi-sided platforms</a:t>
            </a:r>
          </a:p>
          <a:p>
            <a:pPr marL="450850" lvl="2" indent="-180975">
              <a:spcBef>
                <a:spcPts val="0"/>
              </a:spcBef>
              <a:spcAft>
                <a:spcPts val="300"/>
              </a:spcAft>
              <a:buFont typeface="Arial" pitchFamily="34" charset="0"/>
              <a:buChar char="•"/>
            </a:pPr>
            <a:r>
              <a:rPr lang="en-US" sz="1400" kern="0" dirty="0">
                <a:solidFill>
                  <a:srgbClr val="001E41"/>
                </a:solidFill>
                <a:latin typeface="Arial"/>
              </a:rPr>
              <a:t>but what is a multi-sided platform?</a:t>
            </a:r>
          </a:p>
          <a:p>
            <a:pPr marL="639763" lvl="2" indent="-182563">
              <a:spcBef>
                <a:spcPts val="0"/>
              </a:spcBef>
              <a:spcAft>
                <a:spcPts val="300"/>
              </a:spcAft>
              <a:buFont typeface="Arial" pitchFamily="34" charset="0"/>
              <a:buChar char="•"/>
            </a:pPr>
            <a:r>
              <a:rPr lang="en-US" sz="1400" kern="0" dirty="0">
                <a:solidFill>
                  <a:srgbClr val="001E41"/>
                </a:solidFill>
                <a:latin typeface="Arial"/>
              </a:rPr>
              <a:t>(pure) intermediary: how much ‘control’ is allowed?</a:t>
            </a:r>
          </a:p>
          <a:p>
            <a:pPr marL="639763" lvl="2" indent="-182563">
              <a:spcBef>
                <a:spcPts val="0"/>
              </a:spcBef>
              <a:spcAft>
                <a:spcPts val="300"/>
              </a:spcAft>
              <a:buFont typeface="Arial" pitchFamily="34" charset="0"/>
              <a:buChar char="•"/>
            </a:pPr>
            <a:r>
              <a:rPr lang="en-US" sz="1400" kern="0" dirty="0">
                <a:solidFill>
                  <a:srgbClr val="001E41"/>
                </a:solidFill>
                <a:latin typeface="Arial"/>
              </a:rPr>
              <a:t>matching function: </a:t>
            </a:r>
            <a:r>
              <a:rPr lang="en-US" sz="1400" kern="0" dirty="0" err="1">
                <a:solidFill>
                  <a:srgbClr val="001E41"/>
                </a:solidFill>
                <a:latin typeface="Arial"/>
              </a:rPr>
              <a:t>centralised</a:t>
            </a:r>
            <a:r>
              <a:rPr lang="en-US" sz="1400" kern="0" dirty="0">
                <a:solidFill>
                  <a:srgbClr val="001E41"/>
                </a:solidFill>
                <a:latin typeface="Arial"/>
              </a:rPr>
              <a:t> or </a:t>
            </a:r>
            <a:r>
              <a:rPr lang="en-US" sz="1400" kern="0" dirty="0" err="1">
                <a:solidFill>
                  <a:srgbClr val="001E41"/>
                </a:solidFill>
                <a:latin typeface="Arial"/>
              </a:rPr>
              <a:t>decentralised</a:t>
            </a:r>
            <a:r>
              <a:rPr lang="en-US" sz="1400" kern="0" dirty="0">
                <a:solidFill>
                  <a:srgbClr val="001E41"/>
                </a:solidFill>
                <a:latin typeface="Arial"/>
              </a:rPr>
              <a:t>?</a:t>
            </a:r>
          </a:p>
          <a:p>
            <a:pPr marL="639763" lvl="2" indent="-182563">
              <a:spcBef>
                <a:spcPts val="0"/>
              </a:spcBef>
              <a:spcAft>
                <a:spcPts val="300"/>
              </a:spcAft>
              <a:buFont typeface="Arial" pitchFamily="34" charset="0"/>
              <a:buChar char="•"/>
            </a:pPr>
            <a:r>
              <a:rPr lang="en-US" sz="1400" kern="0" dirty="0">
                <a:solidFill>
                  <a:srgbClr val="001E41"/>
                </a:solidFill>
                <a:latin typeface="Arial"/>
              </a:rPr>
              <a:t>does there have to be an exchange (financial or otherwise)?</a:t>
            </a:r>
          </a:p>
        </p:txBody>
      </p:sp>
      <p:sp>
        <p:nvSpPr>
          <p:cNvPr id="10" name="Rectangle 33"/>
          <p:cNvSpPr>
            <a:spLocks noChangeArrowheads="1"/>
          </p:cNvSpPr>
          <p:nvPr/>
        </p:nvSpPr>
        <p:spPr bwMode="gray">
          <a:xfrm>
            <a:off x="4644008" y="1599996"/>
            <a:ext cx="3960440" cy="360363"/>
          </a:xfrm>
          <a:prstGeom prst="rect">
            <a:avLst/>
          </a:prstGeom>
          <a:solidFill>
            <a:schemeClr val="bg2"/>
          </a:solidFill>
          <a:ln w="9525" algn="ctr">
            <a:solidFill>
              <a:schemeClr val="bg2"/>
            </a:solidFill>
            <a:miter lim="800000"/>
            <a:headEnd/>
            <a:tailEnd/>
          </a:ln>
          <a:effectLst/>
        </p:spPr>
        <p:txBody>
          <a:bodyPr wrap="none" anchor="ctr"/>
          <a:lstStyle/>
          <a:p>
            <a:pPr algn="l" eaLnBrk="1" hangingPunct="1">
              <a:spcBef>
                <a:spcPct val="50000"/>
              </a:spcBef>
              <a:spcAft>
                <a:spcPct val="0"/>
              </a:spcAft>
              <a:buClrTx/>
              <a:buFontTx/>
              <a:buNone/>
            </a:pPr>
            <a:r>
              <a:rPr lang="en-US" sz="1600" b="1" dirty="0" smtClean="0">
                <a:solidFill>
                  <a:srgbClr val="FFFFFF"/>
                </a:solidFill>
              </a:rPr>
              <a:t>Platforms</a:t>
            </a:r>
            <a:endParaRPr lang="en-US" sz="1600" b="1" dirty="0">
              <a:solidFill>
                <a:srgbClr val="FFFFFF"/>
              </a:solidFill>
              <a:latin typeface="Arial" pitchFamily="34" charset="0"/>
            </a:endParaRPr>
          </a:p>
        </p:txBody>
      </p:sp>
      <p:sp>
        <p:nvSpPr>
          <p:cNvPr id="11" name="Rectangle 32"/>
          <p:cNvSpPr>
            <a:spLocks noChangeArrowheads="1"/>
          </p:cNvSpPr>
          <p:nvPr/>
        </p:nvSpPr>
        <p:spPr bwMode="gray">
          <a:xfrm>
            <a:off x="358776" y="1943413"/>
            <a:ext cx="3960440" cy="2186043"/>
          </a:xfrm>
          <a:prstGeom prst="rect">
            <a:avLst/>
          </a:prstGeom>
          <a:solidFill>
            <a:schemeClr val="accent3"/>
          </a:solidFill>
          <a:ln w="9525" algn="ctr">
            <a:solidFill>
              <a:schemeClr val="bg2"/>
            </a:solidFill>
            <a:miter lim="800000"/>
            <a:headEnd/>
            <a:tailEnd/>
          </a:ln>
          <a:effectLst/>
        </p:spPr>
        <p:txBody>
          <a:bodyPr tIns="144000" rIns="252000"/>
          <a:lstStyle/>
          <a:p>
            <a:pPr marL="269875" lvl="1" indent="-179388">
              <a:spcBef>
                <a:spcPts val="0"/>
              </a:spcBef>
              <a:spcAft>
                <a:spcPts val="300"/>
              </a:spcAft>
              <a:buFont typeface="Arial" pitchFamily="34" charset="0"/>
              <a:buChar char="•"/>
            </a:pPr>
            <a:r>
              <a:rPr lang="en-US" sz="1400" kern="0" dirty="0" smtClean="0">
                <a:solidFill>
                  <a:srgbClr val="001E41"/>
                </a:solidFill>
                <a:latin typeface="Arial"/>
              </a:rPr>
              <a:t>websites and apps</a:t>
            </a:r>
          </a:p>
          <a:p>
            <a:pPr marL="450850" lvl="2" indent="-180975">
              <a:spcBef>
                <a:spcPts val="0"/>
              </a:spcBef>
              <a:spcAft>
                <a:spcPts val="300"/>
              </a:spcAft>
              <a:buFont typeface="Arial" pitchFamily="34" charset="0"/>
              <a:buChar char="•"/>
            </a:pPr>
            <a:r>
              <a:rPr lang="en-US" sz="1400" kern="0" dirty="0" smtClean="0">
                <a:solidFill>
                  <a:srgbClr val="001E41"/>
                </a:solidFill>
                <a:latin typeface="Arial"/>
              </a:rPr>
              <a:t>available on the Internet</a:t>
            </a:r>
          </a:p>
          <a:p>
            <a:pPr marL="450850" lvl="2" indent="-180975">
              <a:spcBef>
                <a:spcPts val="0"/>
              </a:spcBef>
              <a:spcAft>
                <a:spcPts val="300"/>
              </a:spcAft>
              <a:buFont typeface="Arial" pitchFamily="34" charset="0"/>
              <a:buChar char="•"/>
            </a:pPr>
            <a:r>
              <a:rPr lang="en-US" sz="1400" kern="0" dirty="0" smtClean="0">
                <a:solidFill>
                  <a:srgbClr val="001E41"/>
                </a:solidFill>
                <a:latin typeface="Arial"/>
              </a:rPr>
              <a:t>brick-and-mortar businesses with Internet presence?</a:t>
            </a:r>
          </a:p>
          <a:p>
            <a:pPr marL="450850" lvl="2" indent="-180975">
              <a:spcBef>
                <a:spcPts val="0"/>
              </a:spcBef>
              <a:spcAft>
                <a:spcPts val="300"/>
              </a:spcAft>
              <a:buFont typeface="Arial" pitchFamily="34" charset="0"/>
              <a:buChar char="•"/>
            </a:pPr>
            <a:r>
              <a:rPr lang="en-US" sz="1400" kern="0" dirty="0" smtClean="0">
                <a:solidFill>
                  <a:srgbClr val="001E41"/>
                </a:solidFill>
                <a:latin typeface="Arial"/>
              </a:rPr>
              <a:t>blurry line between mobile Internet and classic mobile services?</a:t>
            </a:r>
          </a:p>
          <a:p>
            <a:pPr marL="639763" lvl="2" indent="-182563">
              <a:spcBef>
                <a:spcPts val="0"/>
              </a:spcBef>
              <a:spcAft>
                <a:spcPts val="300"/>
              </a:spcAft>
              <a:buFont typeface="Arial" pitchFamily="34" charset="0"/>
              <a:buChar char="•"/>
            </a:pPr>
            <a:endParaRPr lang="en-US" sz="1400" kern="0" dirty="0" smtClean="0">
              <a:solidFill>
                <a:srgbClr val="001E41"/>
              </a:solidFill>
              <a:latin typeface="Arial"/>
            </a:endParaRPr>
          </a:p>
        </p:txBody>
      </p:sp>
      <p:sp>
        <p:nvSpPr>
          <p:cNvPr id="12" name="Rectangle 33"/>
          <p:cNvSpPr>
            <a:spLocks noChangeArrowheads="1"/>
          </p:cNvSpPr>
          <p:nvPr/>
        </p:nvSpPr>
        <p:spPr bwMode="gray">
          <a:xfrm>
            <a:off x="358776" y="1578081"/>
            <a:ext cx="3960440" cy="360363"/>
          </a:xfrm>
          <a:prstGeom prst="rect">
            <a:avLst/>
          </a:prstGeom>
          <a:solidFill>
            <a:schemeClr val="bg2"/>
          </a:solidFill>
          <a:ln w="9525" algn="ctr">
            <a:solidFill>
              <a:schemeClr val="bg2"/>
            </a:solidFill>
            <a:miter lim="800000"/>
            <a:headEnd/>
            <a:tailEnd/>
          </a:ln>
          <a:effectLst/>
        </p:spPr>
        <p:txBody>
          <a:bodyPr wrap="none" anchor="ctr"/>
          <a:lstStyle/>
          <a:p>
            <a:pPr algn="l" eaLnBrk="1" hangingPunct="1">
              <a:spcBef>
                <a:spcPct val="50000"/>
              </a:spcBef>
              <a:spcAft>
                <a:spcPct val="0"/>
              </a:spcAft>
              <a:buClrTx/>
              <a:buFontTx/>
              <a:buNone/>
            </a:pPr>
            <a:r>
              <a:rPr lang="en-US" sz="1600" b="1" dirty="0" smtClean="0">
                <a:solidFill>
                  <a:srgbClr val="FFFFFF"/>
                </a:solidFill>
              </a:rPr>
              <a:t>Online</a:t>
            </a:r>
            <a:endParaRPr lang="en-US" sz="1600" b="1" dirty="0">
              <a:solidFill>
                <a:srgbClr val="FFFFFF"/>
              </a:solidFill>
              <a:latin typeface="Arial" pitchFamily="34" charset="0"/>
            </a:endParaRPr>
          </a:p>
        </p:txBody>
      </p:sp>
      <p:sp>
        <p:nvSpPr>
          <p:cNvPr id="13" name="TextBox 12"/>
          <p:cNvSpPr txBox="1"/>
          <p:nvPr/>
        </p:nvSpPr>
        <p:spPr>
          <a:xfrm>
            <a:off x="358775" y="4437112"/>
            <a:ext cx="8136904" cy="1370400"/>
          </a:xfrm>
          <a:prstGeom prst="rect">
            <a:avLst/>
          </a:prstGeom>
          <a:solidFill>
            <a:schemeClr val="accent3">
              <a:lumMod val="85000"/>
            </a:schemeClr>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defPPr>
              <a:defRPr lang="en-GB"/>
            </a:defPPr>
            <a:lvl1pPr marL="171450" marR="0" indent="-171450" defTabSz="914400" eaLnBrk="1" latinLnBrk="0" hangingPunct="1">
              <a:lnSpc>
                <a:spcPct val="100000"/>
              </a:lnSpc>
              <a:buClrTx/>
              <a:buSzTx/>
              <a:buFont typeface="Arial" panose="020B0604020202020204" pitchFamily="34" charset="0"/>
              <a:buChar char="•"/>
              <a:tabLst/>
            </a:lvl1pPr>
          </a:lstStyle>
          <a:p>
            <a:pPr marL="0" indent="0">
              <a:spcBef>
                <a:spcPts val="200"/>
              </a:spcBef>
              <a:buNone/>
            </a:pPr>
            <a:r>
              <a:rPr lang="en-GB" sz="1400" dirty="0" smtClean="0"/>
              <a:t>According to a ‘common-sense’ definition, examples of online platforms include</a:t>
            </a:r>
          </a:p>
          <a:p>
            <a:pPr>
              <a:spcBef>
                <a:spcPts val="200"/>
              </a:spcBef>
            </a:pPr>
            <a:r>
              <a:rPr lang="en-GB" sz="1400" dirty="0" smtClean="0"/>
              <a:t>communication services such as Facebook, Google+, Skype, </a:t>
            </a:r>
            <a:r>
              <a:rPr lang="en-GB" sz="1400" dirty="0" err="1" smtClean="0"/>
              <a:t>Viber</a:t>
            </a:r>
            <a:r>
              <a:rPr lang="en-GB" sz="1400" dirty="0" smtClean="0"/>
              <a:t>;</a:t>
            </a:r>
          </a:p>
          <a:p>
            <a:pPr>
              <a:spcBef>
                <a:spcPts val="200"/>
              </a:spcBef>
            </a:pPr>
            <a:r>
              <a:rPr lang="en-GB" sz="1400" dirty="0" smtClean="0"/>
              <a:t>entertainment services such as </a:t>
            </a:r>
            <a:r>
              <a:rPr lang="en-GB" sz="1400" dirty="0" err="1" smtClean="0"/>
              <a:t>Youtube</a:t>
            </a:r>
            <a:r>
              <a:rPr lang="en-GB" sz="1400" dirty="0" smtClean="0"/>
              <a:t>, </a:t>
            </a:r>
            <a:r>
              <a:rPr lang="en-GB" sz="1400" dirty="0" err="1" smtClean="0"/>
              <a:t>Dailymotion</a:t>
            </a:r>
            <a:r>
              <a:rPr lang="en-GB" sz="1400" dirty="0" smtClean="0"/>
              <a:t>, Instagram;</a:t>
            </a:r>
          </a:p>
          <a:p>
            <a:pPr>
              <a:spcBef>
                <a:spcPts val="200"/>
              </a:spcBef>
            </a:pPr>
            <a:r>
              <a:rPr lang="en-GB" sz="1400" dirty="0" smtClean="0"/>
              <a:t>online marketplaces and comparison services such as eBay, </a:t>
            </a:r>
            <a:r>
              <a:rPr lang="en-GB" sz="1400" dirty="0" err="1" smtClean="0"/>
              <a:t>TripAdvisor</a:t>
            </a:r>
            <a:r>
              <a:rPr lang="en-GB" sz="1400" smtClean="0"/>
              <a:t>, Kayak;</a:t>
            </a:r>
            <a:endParaRPr lang="en-GB" sz="1400" dirty="0" smtClean="0"/>
          </a:p>
          <a:p>
            <a:pPr>
              <a:spcBef>
                <a:spcPts val="200"/>
              </a:spcBef>
            </a:pPr>
            <a:r>
              <a:rPr lang="en-GB" sz="1400" dirty="0" smtClean="0"/>
              <a:t>information services such as Google, Wikipedia, Yellow pages and many others.</a:t>
            </a:r>
          </a:p>
        </p:txBody>
      </p:sp>
    </p:spTree>
    <p:extLst>
      <p:ext uri="{BB962C8B-B14F-4D97-AF65-F5344CB8AC3E}">
        <p14:creationId xmlns="" xmlns:p14="http://schemas.microsoft.com/office/powerpoint/2010/main" val="1068579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defTabSz="895350">
              <a:spcBef>
                <a:spcPct val="50000"/>
              </a:spcBef>
            </a:pPr>
            <a:r>
              <a:rPr lang="en-US" dirty="0"/>
              <a:t>How do consumers and businesses use platforms?</a:t>
            </a:r>
          </a:p>
        </p:txBody>
      </p:sp>
      <p:sp>
        <p:nvSpPr>
          <p:cNvPr id="4" name="Date Placeholder 3"/>
          <p:cNvSpPr>
            <a:spLocks noGrp="1"/>
          </p:cNvSpPr>
          <p:nvPr>
            <p:ph type="dt" sz="half" idx="10"/>
          </p:nvPr>
        </p:nvSpPr>
        <p:spPr/>
        <p:txBody>
          <a:bodyPr/>
          <a:lstStyle/>
          <a:p>
            <a:r>
              <a:rPr lang="en-US" smtClean="0"/>
              <a:t>10 November 2015</a:t>
            </a:r>
            <a:endParaRPr lang="en-GB" dirty="0"/>
          </a:p>
        </p:txBody>
      </p:sp>
      <p:sp>
        <p:nvSpPr>
          <p:cNvPr id="5" name="Footer Placeholder 4"/>
          <p:cNvSpPr>
            <a:spLocks noGrp="1"/>
          </p:cNvSpPr>
          <p:nvPr>
            <p:ph type="ftr" sz="quarter" idx="11"/>
          </p:nvPr>
        </p:nvSpPr>
        <p:spPr/>
        <p:txBody>
          <a:bodyPr/>
          <a:lstStyle/>
          <a:p>
            <a:r>
              <a:rPr lang="en-GB" dirty="0" smtClean="0"/>
              <a:t>Strictly confidential</a:t>
            </a:r>
            <a:endParaRPr lang="en-GB" dirty="0"/>
          </a:p>
        </p:txBody>
      </p:sp>
      <p:sp>
        <p:nvSpPr>
          <p:cNvPr id="6" name="Slide Number Placeholder 5"/>
          <p:cNvSpPr>
            <a:spLocks noGrp="1"/>
          </p:cNvSpPr>
          <p:nvPr>
            <p:ph type="sldNum" sz="quarter" idx="12"/>
          </p:nvPr>
        </p:nvSpPr>
        <p:spPr/>
        <p:txBody>
          <a:bodyPr/>
          <a:lstStyle/>
          <a:p>
            <a:fld id="{C9D05E43-48E8-4592-8BB6-D73E5BFC2A1E}" type="slidenum">
              <a:rPr lang="en-GB" smtClean="0"/>
              <a:pPr/>
              <a:t>4</a:t>
            </a:fld>
            <a:endParaRPr lang="en-GB" dirty="0"/>
          </a:p>
        </p:txBody>
      </p:sp>
    </p:spTree>
    <p:extLst>
      <p:ext uri="{BB962C8B-B14F-4D97-AF65-F5344CB8AC3E}">
        <p14:creationId xmlns="" xmlns:p14="http://schemas.microsoft.com/office/powerpoint/2010/main" val="253301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75" y="512763"/>
            <a:ext cx="8317681" cy="828675"/>
          </a:xfrm>
        </p:spPr>
        <p:txBody>
          <a:bodyPr>
            <a:noAutofit/>
          </a:bodyPr>
          <a:lstStyle/>
          <a:p>
            <a:r>
              <a:rPr lang="en-US" sz="2400" dirty="0" smtClean="0"/>
              <a:t>Platforms are widely used</a:t>
            </a:r>
            <a:br>
              <a:rPr lang="en-US" sz="2400" dirty="0" smtClean="0"/>
            </a:br>
            <a:r>
              <a:rPr lang="en-US" sz="2400" b="0" dirty="0" smtClean="0"/>
              <a:t>by businesses and consumers for a variety of purposes</a:t>
            </a:r>
            <a:r>
              <a:rPr lang="en-US" sz="1050" b="0" dirty="0" smtClean="0"/>
              <a:t/>
            </a:r>
            <a:br>
              <a:rPr lang="en-US" sz="1050" b="0" dirty="0" smtClean="0"/>
            </a:br>
            <a:endParaRPr lang="en-US" sz="1050" b="0" dirty="0"/>
          </a:p>
        </p:txBody>
      </p:sp>
      <p:sp>
        <p:nvSpPr>
          <p:cNvPr id="4" name="Date Placeholder 3"/>
          <p:cNvSpPr>
            <a:spLocks noGrp="1"/>
          </p:cNvSpPr>
          <p:nvPr>
            <p:ph type="dt" sz="half" idx="10"/>
          </p:nvPr>
        </p:nvSpPr>
        <p:spPr/>
        <p:txBody>
          <a:bodyPr/>
          <a:lstStyle/>
          <a:p>
            <a:r>
              <a:rPr lang="en-US" smtClean="0"/>
              <a:t>10 November 2015</a:t>
            </a:r>
            <a:endParaRPr lang="en-GB" dirty="0"/>
          </a:p>
        </p:txBody>
      </p:sp>
      <p:sp>
        <p:nvSpPr>
          <p:cNvPr id="5" name="Footer Placeholder 4"/>
          <p:cNvSpPr>
            <a:spLocks noGrp="1"/>
          </p:cNvSpPr>
          <p:nvPr>
            <p:ph type="ftr" sz="quarter" idx="11"/>
          </p:nvPr>
        </p:nvSpPr>
        <p:spPr/>
        <p:txBody>
          <a:bodyPr/>
          <a:lstStyle/>
          <a:p>
            <a:r>
              <a:rPr lang="en-GB" dirty="0" smtClean="0"/>
              <a:t>Strictly confidential</a:t>
            </a:r>
            <a:endParaRPr lang="en-GB" dirty="0"/>
          </a:p>
        </p:txBody>
      </p:sp>
      <p:sp>
        <p:nvSpPr>
          <p:cNvPr id="6" name="Slide Number Placeholder 5"/>
          <p:cNvSpPr>
            <a:spLocks noGrp="1"/>
          </p:cNvSpPr>
          <p:nvPr>
            <p:ph type="sldNum" sz="quarter" idx="12"/>
          </p:nvPr>
        </p:nvSpPr>
        <p:spPr/>
        <p:txBody>
          <a:bodyPr/>
          <a:lstStyle/>
          <a:p>
            <a:fld id="{C9D05E43-48E8-4592-8BB6-D73E5BFC2A1E}" type="slidenum">
              <a:rPr lang="en-GB" smtClean="0"/>
              <a:pPr/>
              <a:t>5</a:t>
            </a:fld>
            <a:endParaRPr lang="en-GB" dirty="0"/>
          </a:p>
        </p:txBody>
      </p:sp>
      <p:sp>
        <p:nvSpPr>
          <p:cNvPr id="14" name="Rectangle 13"/>
          <p:cNvSpPr/>
          <p:nvPr/>
        </p:nvSpPr>
        <p:spPr bwMode="auto">
          <a:xfrm>
            <a:off x="358775" y="1656846"/>
            <a:ext cx="8245475" cy="1944216"/>
          </a:xfrm>
          <a:prstGeom prst="rect">
            <a:avLst/>
          </a:prstGeom>
          <a:solidFill>
            <a:schemeClr val="accent3">
              <a:lumMod val="85000"/>
            </a:schemeClr>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171450" marR="0" indent="-17145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pPr>
            <a:r>
              <a:rPr kumimoji="0" lang="en-GB" b="0" i="0" u="none" strike="noStrike" cap="none" normalizeH="0" baseline="0" dirty="0" smtClean="0">
                <a:ln>
                  <a:noFill/>
                </a:ln>
                <a:solidFill>
                  <a:schemeClr val="tx1"/>
                </a:solidFill>
                <a:effectLst/>
              </a:rPr>
              <a:t>survey of 1,500</a:t>
            </a:r>
            <a:r>
              <a:rPr kumimoji="0" lang="en-GB" b="0" i="0" u="none" strike="noStrike" cap="none" normalizeH="0" dirty="0" smtClean="0">
                <a:ln>
                  <a:noFill/>
                </a:ln>
                <a:solidFill>
                  <a:schemeClr val="tx1"/>
                </a:solidFill>
                <a:effectLst/>
              </a:rPr>
              <a:t> Internet users per country </a:t>
            </a:r>
          </a:p>
          <a:p>
            <a:pPr marL="171450" marR="0" indent="-17145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pPr>
            <a:r>
              <a:rPr lang="en-GB" dirty="0"/>
              <a:t>t</a:t>
            </a:r>
            <a:r>
              <a:rPr kumimoji="0" lang="en-GB" b="0" i="0" u="none" strike="noStrike" cap="none" normalizeH="0" dirty="0" smtClean="0">
                <a:ln>
                  <a:noFill/>
                </a:ln>
                <a:solidFill>
                  <a:schemeClr val="tx1"/>
                </a:solidFill>
                <a:effectLst/>
              </a:rPr>
              <a:t>o understand usage behaviour and</a:t>
            </a:r>
            <a:br>
              <a:rPr kumimoji="0" lang="en-GB" b="0" i="0" u="none" strike="noStrike" cap="none" normalizeH="0" dirty="0" smtClean="0">
                <a:ln>
                  <a:noFill/>
                </a:ln>
                <a:solidFill>
                  <a:schemeClr val="tx1"/>
                </a:solidFill>
                <a:effectLst/>
              </a:rPr>
            </a:br>
            <a:r>
              <a:rPr kumimoji="0" lang="en-GB" b="0" i="0" u="none" strike="noStrike" cap="none" normalizeH="0" dirty="0" smtClean="0">
                <a:ln>
                  <a:noFill/>
                </a:ln>
                <a:solidFill>
                  <a:schemeClr val="tx1"/>
                </a:solidFill>
                <a:effectLst/>
              </a:rPr>
              <a:t>perceptions of five types of online platform</a:t>
            </a:r>
          </a:p>
          <a:p>
            <a:pPr marL="171450" marR="0" indent="-17145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pPr>
            <a:r>
              <a:rPr lang="en-GB" baseline="0" dirty="0" smtClean="0"/>
              <a:t>most</a:t>
            </a:r>
            <a:r>
              <a:rPr lang="en-GB" dirty="0" smtClean="0"/>
              <a:t> consumers use a wide range of</a:t>
            </a:r>
            <a:br>
              <a:rPr lang="en-GB" dirty="0" smtClean="0"/>
            </a:br>
            <a:r>
              <a:rPr lang="en-GB" dirty="0" smtClean="0"/>
              <a:t>platforms</a:t>
            </a:r>
          </a:p>
          <a:p>
            <a:pPr marL="171450" marR="0" indent="-17145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pPr>
            <a:r>
              <a:rPr lang="en-GB" dirty="0"/>
              <a:t>c</a:t>
            </a:r>
            <a:r>
              <a:rPr kumimoji="0" lang="en-GB" b="0" i="0" u="none" strike="noStrike" cap="none" normalizeH="0" baseline="0" dirty="0" smtClean="0">
                <a:ln>
                  <a:noFill/>
                </a:ln>
                <a:solidFill>
                  <a:schemeClr val="tx1"/>
                </a:solidFill>
                <a:effectLst/>
              </a:rPr>
              <a:t>onsistent across countries</a:t>
            </a:r>
          </a:p>
        </p:txBody>
      </p:sp>
      <p:sp>
        <p:nvSpPr>
          <p:cNvPr id="15" name="Rectangle 14"/>
          <p:cNvSpPr/>
          <p:nvPr/>
        </p:nvSpPr>
        <p:spPr bwMode="auto">
          <a:xfrm>
            <a:off x="3635896" y="1800862"/>
            <a:ext cx="4824536" cy="1672817"/>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2000" tIns="72000" rIns="72000" bIns="720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200" b="0" i="0" u="none" strike="noStrike" cap="none" normalizeH="0" baseline="0" dirty="0" smtClean="0">
              <a:ln>
                <a:noFill/>
              </a:ln>
              <a:solidFill>
                <a:schemeClr val="tx1"/>
              </a:solidFill>
              <a:effectLst/>
              <a:latin typeface="Arial" pitchFamily="34" charset="0"/>
            </a:endParaRPr>
          </a:p>
        </p:txBody>
      </p:sp>
      <p:pic>
        <p:nvPicPr>
          <p:cNvPr id="18" name="Picture 17"/>
          <p:cNvPicPr>
            <a:picLocks noChangeAspect="1"/>
          </p:cNvPicPr>
          <p:nvPr/>
        </p:nvPicPr>
        <p:blipFill>
          <a:blip r:embed="rId2" cstate="print"/>
          <a:stretch>
            <a:fillRect/>
          </a:stretch>
        </p:blipFill>
        <p:spPr>
          <a:xfrm>
            <a:off x="3721309" y="1849142"/>
            <a:ext cx="4653709" cy="1576538"/>
          </a:xfrm>
          <a:prstGeom prst="rect">
            <a:avLst/>
          </a:prstGeom>
        </p:spPr>
      </p:pic>
      <p:sp>
        <p:nvSpPr>
          <p:cNvPr id="9" name="TextBox 8"/>
          <p:cNvSpPr txBox="1"/>
          <p:nvPr/>
        </p:nvSpPr>
        <p:spPr>
          <a:xfrm>
            <a:off x="334814" y="3755564"/>
            <a:ext cx="3384376" cy="2215991"/>
          </a:xfrm>
          <a:prstGeom prst="rect">
            <a:avLst/>
          </a:prstGeom>
          <a:noFill/>
        </p:spPr>
        <p:txBody>
          <a:bodyPr wrap="square" rtlCol="0">
            <a:spAutoFit/>
          </a:bodyPr>
          <a:lstStyle/>
          <a:p>
            <a:pPr marL="171450" indent="-171450">
              <a:buFont typeface="Arial" panose="020B0604020202020204" pitchFamily="34" charset="0"/>
              <a:buChar char="•"/>
            </a:pPr>
            <a:r>
              <a:rPr lang="en-GB" dirty="0" smtClean="0"/>
              <a:t>four business processes considered </a:t>
            </a:r>
          </a:p>
          <a:p>
            <a:pPr marL="171450" indent="-171450">
              <a:buFont typeface="Arial" panose="020B0604020202020204" pitchFamily="34" charset="0"/>
              <a:buChar char="•"/>
            </a:pPr>
            <a:r>
              <a:rPr lang="en-GB" dirty="0" smtClean="0"/>
              <a:t>interviews with businesses in six countries</a:t>
            </a:r>
          </a:p>
          <a:p>
            <a:pPr marL="171450" indent="-171450">
              <a:buFont typeface="Arial" panose="020B0604020202020204" pitchFamily="34" charset="0"/>
              <a:buChar char="•"/>
            </a:pPr>
            <a:r>
              <a:rPr lang="en-GB" dirty="0" smtClean="0"/>
              <a:t>Marketing—social media, paid advertising (e.g. </a:t>
            </a:r>
            <a:r>
              <a:rPr lang="en-GB" dirty="0" err="1" smtClean="0"/>
              <a:t>Adwords</a:t>
            </a:r>
            <a:r>
              <a:rPr lang="en-GB" dirty="0" smtClean="0"/>
              <a:t>)</a:t>
            </a:r>
          </a:p>
          <a:p>
            <a:pPr marL="171450" indent="-171450">
              <a:buFont typeface="Arial" panose="020B0604020202020204" pitchFamily="34" charset="0"/>
              <a:buChar char="•"/>
            </a:pPr>
            <a:r>
              <a:rPr lang="en-GB" dirty="0" smtClean="0"/>
              <a:t>E-commerce—online marketplaces, payment services</a:t>
            </a:r>
          </a:p>
          <a:p>
            <a:pPr marL="171450" indent="-171450">
              <a:buFont typeface="Arial" panose="020B0604020202020204" pitchFamily="34" charset="0"/>
              <a:buChar char="•"/>
            </a:pPr>
            <a:r>
              <a:rPr lang="en-GB" dirty="0" smtClean="0"/>
              <a:t>Funding—crowdfunding (with and without financial return), social media</a:t>
            </a:r>
          </a:p>
          <a:p>
            <a:pPr marL="171450" indent="-171450">
              <a:buFont typeface="Arial" panose="020B0604020202020204" pitchFamily="34" charset="0"/>
              <a:buChar char="•"/>
            </a:pPr>
            <a:r>
              <a:rPr lang="en-GB" dirty="0" smtClean="0"/>
              <a:t>Recruitment—professional networks</a:t>
            </a:r>
            <a:endParaRPr lang="en-GB" dirty="0"/>
          </a:p>
        </p:txBody>
      </p:sp>
      <p:pic>
        <p:nvPicPr>
          <p:cNvPr id="3" name="Picture 2"/>
          <p:cNvPicPr>
            <a:picLocks noChangeAspect="1"/>
          </p:cNvPicPr>
          <p:nvPr/>
        </p:nvPicPr>
        <p:blipFill>
          <a:blip r:embed="rId3" cstate="print"/>
          <a:stretch>
            <a:fillRect/>
          </a:stretch>
        </p:blipFill>
        <p:spPr>
          <a:xfrm>
            <a:off x="3539386" y="3322601"/>
            <a:ext cx="5097631" cy="2445368"/>
          </a:xfrm>
          <a:prstGeom prst="rect">
            <a:avLst/>
          </a:prstGeom>
        </p:spPr>
      </p:pic>
    </p:spTree>
    <p:extLst>
      <p:ext uri="{BB962C8B-B14F-4D97-AF65-F5344CB8AC3E}">
        <p14:creationId xmlns="" xmlns:p14="http://schemas.microsoft.com/office/powerpoint/2010/main" val="3998110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Most consumers ‘multi-home’</a:t>
            </a:r>
            <a:br>
              <a:rPr lang="en-US" sz="2400" dirty="0" smtClean="0"/>
            </a:br>
            <a:r>
              <a:rPr lang="en-US" sz="2400" b="0" dirty="0" smtClean="0"/>
              <a:t>Appears to be feasible for most and desirable for many</a:t>
            </a:r>
            <a:r>
              <a:rPr lang="en-US" sz="1050" b="0" dirty="0" smtClean="0"/>
              <a:t/>
            </a:r>
            <a:br>
              <a:rPr lang="en-US" sz="1050" b="0" dirty="0" smtClean="0"/>
            </a:br>
            <a:endParaRPr lang="en-US" sz="1050" b="0" dirty="0"/>
          </a:p>
        </p:txBody>
      </p:sp>
      <p:sp>
        <p:nvSpPr>
          <p:cNvPr id="4" name="Date Placeholder 3"/>
          <p:cNvSpPr>
            <a:spLocks noGrp="1"/>
          </p:cNvSpPr>
          <p:nvPr>
            <p:ph type="dt" sz="half" idx="10"/>
          </p:nvPr>
        </p:nvSpPr>
        <p:spPr/>
        <p:txBody>
          <a:bodyPr/>
          <a:lstStyle/>
          <a:p>
            <a:r>
              <a:rPr lang="en-US" smtClean="0"/>
              <a:t>10 November 2015</a:t>
            </a:r>
            <a:endParaRPr lang="en-GB" dirty="0"/>
          </a:p>
        </p:txBody>
      </p:sp>
      <p:sp>
        <p:nvSpPr>
          <p:cNvPr id="5" name="Footer Placeholder 4"/>
          <p:cNvSpPr>
            <a:spLocks noGrp="1"/>
          </p:cNvSpPr>
          <p:nvPr>
            <p:ph type="ftr" sz="quarter" idx="11"/>
          </p:nvPr>
        </p:nvSpPr>
        <p:spPr/>
        <p:txBody>
          <a:bodyPr/>
          <a:lstStyle/>
          <a:p>
            <a:r>
              <a:rPr lang="en-GB" dirty="0" smtClean="0"/>
              <a:t>Strictly confidential</a:t>
            </a:r>
            <a:endParaRPr lang="en-GB" dirty="0"/>
          </a:p>
        </p:txBody>
      </p:sp>
      <p:sp>
        <p:nvSpPr>
          <p:cNvPr id="6" name="Slide Number Placeholder 5"/>
          <p:cNvSpPr>
            <a:spLocks noGrp="1"/>
          </p:cNvSpPr>
          <p:nvPr>
            <p:ph type="sldNum" sz="quarter" idx="12"/>
          </p:nvPr>
        </p:nvSpPr>
        <p:spPr/>
        <p:txBody>
          <a:bodyPr/>
          <a:lstStyle/>
          <a:p>
            <a:fld id="{C9D05E43-48E8-4592-8BB6-D73E5BFC2A1E}" type="slidenum">
              <a:rPr lang="en-GB" smtClean="0"/>
              <a:pPr/>
              <a:t>6</a:t>
            </a:fld>
            <a:endParaRPr lang="en-GB" dirty="0"/>
          </a:p>
        </p:txBody>
      </p:sp>
      <p:sp>
        <p:nvSpPr>
          <p:cNvPr id="14" name="Rectangle 13"/>
          <p:cNvSpPr/>
          <p:nvPr/>
        </p:nvSpPr>
        <p:spPr bwMode="auto">
          <a:xfrm>
            <a:off x="346075" y="1658938"/>
            <a:ext cx="8245475" cy="1944216"/>
          </a:xfrm>
          <a:prstGeom prst="rect">
            <a:avLst/>
          </a:prstGeom>
          <a:solidFill>
            <a:schemeClr val="accent3">
              <a:lumMod val="85000"/>
            </a:schemeClr>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171450" marR="0" indent="-17145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pPr>
            <a:r>
              <a:rPr lang="en-GB" dirty="0"/>
              <a:t>b</a:t>
            </a:r>
            <a:r>
              <a:rPr kumimoji="0" lang="en-GB" b="0" i="0" u="none" strike="noStrike" cap="none" normalizeH="0" baseline="0" dirty="0" smtClean="0">
                <a:ln>
                  <a:noFill/>
                </a:ln>
                <a:solidFill>
                  <a:schemeClr val="tx1"/>
                </a:solidFill>
                <a:effectLst/>
              </a:rPr>
              <a:t>etween 60% and 70% of consumers</a:t>
            </a:r>
            <a:br>
              <a:rPr kumimoji="0" lang="en-GB" b="0" i="0" u="none" strike="noStrike" cap="none" normalizeH="0" baseline="0" dirty="0" smtClean="0">
                <a:ln>
                  <a:noFill/>
                </a:ln>
                <a:solidFill>
                  <a:schemeClr val="tx1"/>
                </a:solidFill>
                <a:effectLst/>
              </a:rPr>
            </a:br>
            <a:r>
              <a:rPr kumimoji="0" lang="en-GB" b="0" i="0" u="none" strike="noStrike" cap="none" normalizeH="0" baseline="0" dirty="0" smtClean="0">
                <a:ln>
                  <a:noFill/>
                </a:ln>
                <a:solidFill>
                  <a:schemeClr val="tx1"/>
                </a:solidFill>
                <a:effectLst/>
              </a:rPr>
              <a:t>use multiple websites</a:t>
            </a:r>
            <a:r>
              <a:rPr kumimoji="0" lang="en-GB" b="0" i="0" u="none" strike="noStrike" cap="none" normalizeH="0" dirty="0" smtClean="0">
                <a:ln>
                  <a:noFill/>
                </a:ln>
                <a:solidFill>
                  <a:schemeClr val="tx1"/>
                </a:solidFill>
                <a:effectLst/>
              </a:rPr>
              <a:t> or apps for</a:t>
            </a:r>
            <a:br>
              <a:rPr kumimoji="0" lang="en-GB" b="0" i="0" u="none" strike="noStrike" cap="none" normalizeH="0" dirty="0" smtClean="0">
                <a:ln>
                  <a:noFill/>
                </a:ln>
                <a:solidFill>
                  <a:schemeClr val="tx1"/>
                </a:solidFill>
                <a:effectLst/>
              </a:rPr>
            </a:br>
            <a:r>
              <a:rPr kumimoji="0" lang="en-GB" b="0" i="0" u="none" strike="noStrike" cap="none" normalizeH="0" dirty="0" smtClean="0">
                <a:ln>
                  <a:noFill/>
                </a:ln>
                <a:solidFill>
                  <a:schemeClr val="tx1"/>
                </a:solidFill>
                <a:effectLst/>
              </a:rPr>
              <a:t>specific tasks</a:t>
            </a:r>
          </a:p>
          <a:p>
            <a:pPr marL="171450" marR="0" indent="-17145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pPr>
            <a:r>
              <a:rPr lang="en-GB" dirty="0"/>
              <a:t>a</a:t>
            </a:r>
            <a:r>
              <a:rPr lang="en-GB" baseline="0" dirty="0" smtClean="0"/>
              <a:t>bout</a:t>
            </a:r>
            <a:r>
              <a:rPr lang="en-GB" dirty="0" smtClean="0"/>
              <a:t> 25% use three or more </a:t>
            </a:r>
            <a:br>
              <a:rPr lang="en-GB" dirty="0" smtClean="0"/>
            </a:br>
            <a:r>
              <a:rPr lang="en-GB" dirty="0" smtClean="0"/>
              <a:t>websites or apps</a:t>
            </a:r>
          </a:p>
          <a:p>
            <a:pPr marL="171450" marR="0" indent="-17145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pPr>
            <a:r>
              <a:rPr lang="en-GB" dirty="0"/>
              <a:t>t</a:t>
            </a:r>
            <a:r>
              <a:rPr kumimoji="0" lang="en-GB" b="0" i="0" u="none" strike="noStrike" cap="none" normalizeH="0" baseline="0" dirty="0" smtClean="0">
                <a:ln>
                  <a:noFill/>
                </a:ln>
                <a:solidFill>
                  <a:schemeClr val="tx1"/>
                </a:solidFill>
                <a:effectLst/>
              </a:rPr>
              <a:t>his</a:t>
            </a:r>
            <a:r>
              <a:rPr kumimoji="0" lang="en-GB" b="0" i="0" u="none" strike="noStrike" cap="none" normalizeH="0" dirty="0" smtClean="0">
                <a:ln>
                  <a:noFill/>
                </a:ln>
                <a:solidFill>
                  <a:schemeClr val="tx1"/>
                </a:solidFill>
                <a:effectLst/>
              </a:rPr>
              <a:t> suggests limited potential for</a:t>
            </a:r>
            <a:br>
              <a:rPr kumimoji="0" lang="en-GB" b="0" i="0" u="none" strike="noStrike" cap="none" normalizeH="0" dirty="0" smtClean="0">
                <a:ln>
                  <a:noFill/>
                </a:ln>
                <a:solidFill>
                  <a:schemeClr val="tx1"/>
                </a:solidFill>
                <a:effectLst/>
              </a:rPr>
            </a:br>
            <a:r>
              <a:rPr kumimoji="0" lang="en-GB" b="0" i="0" u="none" strike="noStrike" cap="none" normalizeH="0" dirty="0" smtClean="0">
                <a:ln>
                  <a:noFill/>
                </a:ln>
                <a:solidFill>
                  <a:schemeClr val="tx1"/>
                </a:solidFill>
                <a:effectLst/>
              </a:rPr>
              <a:t>lock-in on the consumer side</a:t>
            </a:r>
            <a:endParaRPr kumimoji="0" lang="en-GB" b="0" i="0" u="none" strike="noStrike" cap="none" normalizeH="0" baseline="0" dirty="0" smtClean="0">
              <a:ln>
                <a:noFill/>
              </a:ln>
              <a:solidFill>
                <a:schemeClr val="tx1"/>
              </a:solidFill>
              <a:effectLst/>
            </a:endParaRPr>
          </a:p>
        </p:txBody>
      </p:sp>
      <p:sp>
        <p:nvSpPr>
          <p:cNvPr id="15" name="Rectangle 14"/>
          <p:cNvSpPr/>
          <p:nvPr/>
        </p:nvSpPr>
        <p:spPr bwMode="auto">
          <a:xfrm>
            <a:off x="3623196" y="1802954"/>
            <a:ext cx="4824536" cy="1672817"/>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2000" tIns="72000" rIns="72000" bIns="720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200" b="0" i="0" u="none" strike="noStrike" cap="none" normalizeH="0" baseline="0" dirty="0" smtClean="0">
              <a:ln>
                <a:noFill/>
              </a:ln>
              <a:solidFill>
                <a:schemeClr val="tx1"/>
              </a:solidFill>
              <a:effectLst/>
              <a:latin typeface="Arial" pitchFamily="34" charset="0"/>
            </a:endParaRPr>
          </a:p>
        </p:txBody>
      </p:sp>
      <p:pic>
        <p:nvPicPr>
          <p:cNvPr id="12" name="Picture 11"/>
          <p:cNvPicPr>
            <a:picLocks noChangeAspect="1"/>
          </p:cNvPicPr>
          <p:nvPr/>
        </p:nvPicPr>
        <p:blipFill>
          <a:blip r:embed="rId3" cstate="print"/>
          <a:stretch>
            <a:fillRect/>
          </a:stretch>
        </p:blipFill>
        <p:spPr>
          <a:xfrm>
            <a:off x="3623196" y="1791967"/>
            <a:ext cx="4824536" cy="1653082"/>
          </a:xfrm>
          <a:prstGeom prst="rect">
            <a:avLst/>
          </a:prstGeom>
        </p:spPr>
      </p:pic>
      <p:sp>
        <p:nvSpPr>
          <p:cNvPr id="17" name="Rectangle 16"/>
          <p:cNvSpPr/>
          <p:nvPr/>
        </p:nvSpPr>
        <p:spPr bwMode="auto">
          <a:xfrm>
            <a:off x="335803" y="3891186"/>
            <a:ext cx="8245475" cy="2058094"/>
          </a:xfrm>
          <a:prstGeom prst="rect">
            <a:avLst/>
          </a:prstGeom>
          <a:solidFill>
            <a:schemeClr val="accent3">
              <a:lumMod val="85000"/>
            </a:schemeClr>
          </a:solidFill>
          <a:ln w="9525" cap="flat" cmpd="sng" algn="ctr">
            <a:noFill/>
            <a:prstDash val="solid"/>
            <a:round/>
            <a:headEnd type="none" w="med" len="med"/>
            <a:tailEnd type="none" w="med" len="med"/>
          </a:ln>
          <a:effectLst/>
        </p:spPr>
        <p:txBody>
          <a:bodyPr vert="horz" wrap="square" lIns="5148000" tIns="72000" rIns="72000" bIns="72000" numCol="1" rtlCol="0" anchor="ctr" anchorCtr="0" compatLnSpc="1">
            <a:prstTxWarp prst="textNoShape">
              <a:avLst/>
            </a:prstTxWarp>
            <a:noAutofit/>
          </a:bodyPr>
          <a:lstStyle/>
          <a:p>
            <a:pPr marL="171450" marR="0" indent="-17145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pPr>
            <a:r>
              <a:rPr lang="en-GB" dirty="0"/>
              <a:t>o</a:t>
            </a:r>
            <a:r>
              <a:rPr lang="en-GB" dirty="0" smtClean="0"/>
              <a:t>f consumers who use just one platform for a task, very few cite barriers as a reason for ‘single-homing’</a:t>
            </a:r>
            <a:endParaRPr kumimoji="0" lang="en-GB" b="0" i="0" u="none" strike="noStrike" cap="none" normalizeH="0" dirty="0" smtClean="0">
              <a:ln>
                <a:noFill/>
              </a:ln>
              <a:solidFill>
                <a:schemeClr val="tx1"/>
              </a:solidFill>
              <a:effectLst/>
            </a:endParaRPr>
          </a:p>
          <a:p>
            <a:pPr marL="171450" marR="0" indent="-17145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pPr>
            <a:r>
              <a:rPr lang="en-GB" dirty="0"/>
              <a:t>m</a:t>
            </a:r>
            <a:r>
              <a:rPr lang="en-GB" baseline="0" dirty="0" smtClean="0"/>
              <a:t>any express</a:t>
            </a:r>
            <a:r>
              <a:rPr lang="en-GB" dirty="0" smtClean="0"/>
              <a:t> an explicit preference for the platform they use</a:t>
            </a:r>
          </a:p>
          <a:p>
            <a:pPr marL="171450" marR="0" indent="-17145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pPr>
            <a:r>
              <a:rPr lang="en-GB" dirty="0"/>
              <a:t>n</a:t>
            </a:r>
            <a:r>
              <a:rPr lang="en-GB" dirty="0" smtClean="0"/>
              <a:t>etwork effects also play an important role</a:t>
            </a:r>
          </a:p>
        </p:txBody>
      </p:sp>
      <p:sp>
        <p:nvSpPr>
          <p:cNvPr id="20" name="Rectangle 19"/>
          <p:cNvSpPr/>
          <p:nvPr/>
        </p:nvSpPr>
        <p:spPr bwMode="auto">
          <a:xfrm>
            <a:off x="454844" y="4077072"/>
            <a:ext cx="4824536" cy="1672817"/>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2000" tIns="72000" rIns="72000" bIns="720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200" b="0" i="0" u="none" strike="noStrike" cap="none" normalizeH="0" baseline="0" dirty="0" smtClean="0">
              <a:ln>
                <a:noFill/>
              </a:ln>
              <a:solidFill>
                <a:schemeClr val="tx1"/>
              </a:solidFill>
              <a:effectLst/>
              <a:latin typeface="Arial" pitchFamily="34" charset="0"/>
            </a:endParaRPr>
          </a:p>
        </p:txBody>
      </p:sp>
      <p:pic>
        <p:nvPicPr>
          <p:cNvPr id="22" name="Picture 21"/>
          <p:cNvPicPr>
            <a:picLocks noChangeAspect="1"/>
          </p:cNvPicPr>
          <p:nvPr/>
        </p:nvPicPr>
        <p:blipFill>
          <a:blip r:embed="rId4" cstate="print"/>
          <a:stretch>
            <a:fillRect/>
          </a:stretch>
        </p:blipFill>
        <p:spPr>
          <a:xfrm>
            <a:off x="465116" y="4120766"/>
            <a:ext cx="4814264" cy="1605097"/>
          </a:xfrm>
          <a:prstGeom prst="rect">
            <a:avLst/>
          </a:prstGeom>
        </p:spPr>
      </p:pic>
    </p:spTree>
    <p:extLst>
      <p:ext uri="{BB962C8B-B14F-4D97-AF65-F5344CB8AC3E}">
        <p14:creationId xmlns="" xmlns:p14="http://schemas.microsoft.com/office/powerpoint/2010/main" val="2747087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defTabSz="895350"/>
            <a:r>
              <a:rPr lang="en-US" dirty="0"/>
              <a:t>What effects do platforms have on consumers?</a:t>
            </a:r>
          </a:p>
        </p:txBody>
      </p:sp>
      <p:sp>
        <p:nvSpPr>
          <p:cNvPr id="4" name="Date Placeholder 3"/>
          <p:cNvSpPr>
            <a:spLocks noGrp="1"/>
          </p:cNvSpPr>
          <p:nvPr>
            <p:ph type="dt" sz="half" idx="10"/>
          </p:nvPr>
        </p:nvSpPr>
        <p:spPr/>
        <p:txBody>
          <a:bodyPr/>
          <a:lstStyle/>
          <a:p>
            <a:r>
              <a:rPr lang="en-US" smtClean="0"/>
              <a:t>10 November 2015</a:t>
            </a:r>
            <a:endParaRPr lang="en-GB" dirty="0"/>
          </a:p>
        </p:txBody>
      </p:sp>
      <p:sp>
        <p:nvSpPr>
          <p:cNvPr id="5" name="Footer Placeholder 4"/>
          <p:cNvSpPr>
            <a:spLocks noGrp="1"/>
          </p:cNvSpPr>
          <p:nvPr>
            <p:ph type="ftr" sz="quarter" idx="11"/>
          </p:nvPr>
        </p:nvSpPr>
        <p:spPr/>
        <p:txBody>
          <a:bodyPr/>
          <a:lstStyle/>
          <a:p>
            <a:r>
              <a:rPr lang="en-GB" dirty="0" smtClean="0"/>
              <a:t>Strictly confidential</a:t>
            </a:r>
            <a:endParaRPr lang="en-GB" dirty="0"/>
          </a:p>
        </p:txBody>
      </p:sp>
      <p:sp>
        <p:nvSpPr>
          <p:cNvPr id="6" name="Slide Number Placeholder 5"/>
          <p:cNvSpPr>
            <a:spLocks noGrp="1"/>
          </p:cNvSpPr>
          <p:nvPr>
            <p:ph type="sldNum" sz="quarter" idx="12"/>
          </p:nvPr>
        </p:nvSpPr>
        <p:spPr/>
        <p:txBody>
          <a:bodyPr/>
          <a:lstStyle/>
          <a:p>
            <a:fld id="{C9D05E43-48E8-4592-8BB6-D73E5BFC2A1E}" type="slidenum">
              <a:rPr lang="en-GB" smtClean="0"/>
              <a:pPr/>
              <a:t>7</a:t>
            </a:fld>
            <a:endParaRPr lang="en-GB" dirty="0"/>
          </a:p>
        </p:txBody>
      </p:sp>
    </p:spTree>
    <p:extLst>
      <p:ext uri="{BB962C8B-B14F-4D97-AF65-F5344CB8AC3E}">
        <p14:creationId xmlns="" xmlns:p14="http://schemas.microsoft.com/office/powerpoint/2010/main" val="4099834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Platforms provide significant benefits</a:t>
            </a:r>
            <a:br>
              <a:rPr lang="en-US" sz="2400" dirty="0" smtClean="0"/>
            </a:br>
            <a:r>
              <a:rPr lang="en-US" sz="2400" b="0" dirty="0" smtClean="0"/>
              <a:t>Consumers perceptions are balanced, but stress benefits</a:t>
            </a:r>
            <a:endParaRPr lang="en-US" sz="2400" b="0" dirty="0"/>
          </a:p>
        </p:txBody>
      </p:sp>
      <p:sp>
        <p:nvSpPr>
          <p:cNvPr id="4" name="Date Placeholder 3"/>
          <p:cNvSpPr>
            <a:spLocks noGrp="1"/>
          </p:cNvSpPr>
          <p:nvPr>
            <p:ph type="dt" sz="half" idx="10"/>
          </p:nvPr>
        </p:nvSpPr>
        <p:spPr/>
        <p:txBody>
          <a:bodyPr/>
          <a:lstStyle/>
          <a:p>
            <a:r>
              <a:rPr lang="en-US" smtClean="0"/>
              <a:t>10 November 2015</a:t>
            </a:r>
            <a:endParaRPr lang="en-GB" dirty="0"/>
          </a:p>
        </p:txBody>
      </p:sp>
      <p:sp>
        <p:nvSpPr>
          <p:cNvPr id="5" name="Footer Placeholder 4"/>
          <p:cNvSpPr>
            <a:spLocks noGrp="1"/>
          </p:cNvSpPr>
          <p:nvPr>
            <p:ph type="ftr" sz="quarter" idx="11"/>
          </p:nvPr>
        </p:nvSpPr>
        <p:spPr/>
        <p:txBody>
          <a:bodyPr/>
          <a:lstStyle/>
          <a:p>
            <a:r>
              <a:rPr lang="en-GB" dirty="0" smtClean="0"/>
              <a:t>Strictly confidential</a:t>
            </a:r>
            <a:endParaRPr lang="en-GB" dirty="0"/>
          </a:p>
        </p:txBody>
      </p:sp>
      <p:sp>
        <p:nvSpPr>
          <p:cNvPr id="6" name="Slide Number Placeholder 5"/>
          <p:cNvSpPr>
            <a:spLocks noGrp="1"/>
          </p:cNvSpPr>
          <p:nvPr>
            <p:ph type="sldNum" sz="quarter" idx="12"/>
          </p:nvPr>
        </p:nvSpPr>
        <p:spPr/>
        <p:txBody>
          <a:bodyPr/>
          <a:lstStyle/>
          <a:p>
            <a:fld id="{C9D05E43-48E8-4592-8BB6-D73E5BFC2A1E}" type="slidenum">
              <a:rPr lang="en-GB" smtClean="0"/>
              <a:pPr/>
              <a:t>8</a:t>
            </a:fld>
            <a:endParaRPr lang="en-GB" dirty="0"/>
          </a:p>
        </p:txBody>
      </p:sp>
      <p:sp>
        <p:nvSpPr>
          <p:cNvPr id="14" name="Rectangle 13"/>
          <p:cNvSpPr/>
          <p:nvPr/>
        </p:nvSpPr>
        <p:spPr bwMode="auto">
          <a:xfrm>
            <a:off x="346075" y="1543573"/>
            <a:ext cx="8245475" cy="3236949"/>
          </a:xfrm>
          <a:prstGeom prst="rect">
            <a:avLst/>
          </a:prstGeom>
          <a:solidFill>
            <a:schemeClr val="accent3">
              <a:lumMod val="85000"/>
            </a:schemeClr>
          </a:solidFill>
          <a:ln w="9525" cap="flat" cmpd="sng" algn="ctr">
            <a:noFill/>
            <a:prstDash val="solid"/>
            <a:round/>
            <a:headEnd type="none" w="med" len="med"/>
            <a:tailEnd type="none" w="med" len="med"/>
          </a:ln>
          <a:effectLst/>
        </p:spPr>
        <p:txBody>
          <a:bodyPr vert="horz" wrap="square" lIns="72000" tIns="72000" rIns="72000" bIns="72000" numCol="1" rtlCol="0" anchor="b" anchorCtr="0" compatLnSpc="1">
            <a:prstTxWarp prst="textNoShape">
              <a:avLst/>
            </a:prstTxWarp>
            <a:noAutofit/>
          </a:bodyPr>
          <a:lstStyle/>
          <a:p>
            <a:pPr marL="171450" indent="-171450">
              <a:buFont typeface="Arial" panose="020B0604020202020204" pitchFamily="34" charset="0"/>
              <a:buChar char="•"/>
            </a:pPr>
            <a:r>
              <a:rPr lang="en-GB" dirty="0" smtClean="0"/>
              <a:t>97% of consumers perceive benefits, and just over 80% voice concerns </a:t>
            </a:r>
          </a:p>
          <a:p>
            <a:pPr marL="171450" indent="-171450">
              <a:buFont typeface="Arial" panose="020B0604020202020204" pitchFamily="34" charset="0"/>
              <a:buChar char="•"/>
            </a:pPr>
            <a:r>
              <a:rPr lang="en-GB" dirty="0" smtClean="0"/>
              <a:t>64</a:t>
            </a:r>
            <a:r>
              <a:rPr lang="en-GB" dirty="0"/>
              <a:t>% of </a:t>
            </a:r>
            <a:r>
              <a:rPr lang="en-GB" dirty="0" smtClean="0"/>
              <a:t>consumers have </a:t>
            </a:r>
            <a:r>
              <a:rPr lang="en-GB" dirty="0"/>
              <a:t>a strong perception of the benefits, 36% of the </a:t>
            </a:r>
            <a:r>
              <a:rPr lang="en-GB" dirty="0" smtClean="0"/>
              <a:t>concerns</a:t>
            </a:r>
            <a:endParaRPr lang="en-GB" dirty="0"/>
          </a:p>
        </p:txBody>
      </p:sp>
      <p:sp>
        <p:nvSpPr>
          <p:cNvPr id="20" name="Rectangle 19"/>
          <p:cNvSpPr/>
          <p:nvPr/>
        </p:nvSpPr>
        <p:spPr bwMode="auto">
          <a:xfrm>
            <a:off x="431558" y="1638141"/>
            <a:ext cx="4235662" cy="2459866"/>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2000" tIns="72000" rIns="72000" bIns="7200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GB" b="1" dirty="0" smtClean="0"/>
              <a:t>Perceived benefits</a:t>
            </a:r>
            <a:endParaRPr kumimoji="0" lang="en-GB" sz="1200" b="1" i="0" u="none" strike="noStrike" cap="none" normalizeH="0" baseline="0" dirty="0" smtClean="0">
              <a:ln>
                <a:noFill/>
              </a:ln>
              <a:solidFill>
                <a:schemeClr val="tx1"/>
              </a:solidFill>
              <a:effectLst/>
            </a:endParaRPr>
          </a:p>
        </p:txBody>
      </p:sp>
      <p:sp>
        <p:nvSpPr>
          <p:cNvPr id="13" name="TextBox 12"/>
          <p:cNvSpPr txBox="1"/>
          <p:nvPr/>
        </p:nvSpPr>
        <p:spPr>
          <a:xfrm>
            <a:off x="1043608" y="4941168"/>
            <a:ext cx="7560840" cy="1142059"/>
          </a:xfrm>
          <a:prstGeom prst="rect">
            <a:avLst/>
          </a:prstGeom>
          <a:solidFill>
            <a:schemeClr val="accent3">
              <a:lumMod val="85000"/>
            </a:schemeClr>
          </a:solidFill>
        </p:spPr>
        <p:txBody>
          <a:bodyPr wrap="square" lIns="288000" rtlCol="0" anchor="ctr">
            <a:noAutofit/>
          </a:bodyPr>
          <a:lstStyle/>
          <a:p>
            <a:pPr marL="82550" indent="98425" algn="l" eaLnBrk="1" hangingPunct="1">
              <a:spcBef>
                <a:spcPts val="300"/>
              </a:spcBef>
              <a:spcAft>
                <a:spcPct val="0"/>
              </a:spcAft>
              <a:buClrTx/>
            </a:pPr>
            <a:r>
              <a:rPr lang="en-GB" dirty="0" smtClean="0"/>
              <a:t>Other benefits include:</a:t>
            </a:r>
          </a:p>
          <a:p>
            <a:pPr marL="536575" lvl="1" indent="-171450">
              <a:spcBef>
                <a:spcPts val="300"/>
              </a:spcBef>
              <a:buFont typeface="Arial" panose="020B0604020202020204" pitchFamily="34" charset="0"/>
              <a:buChar char="•"/>
            </a:pPr>
            <a:r>
              <a:rPr lang="en-GB" b="1" dirty="0" smtClean="0"/>
              <a:t>time savings</a:t>
            </a:r>
            <a:r>
              <a:rPr lang="en-GB" dirty="0" smtClean="0"/>
              <a:t>: information platforms save their users </a:t>
            </a:r>
            <a:r>
              <a:rPr lang="en-GB" b="1" dirty="0" smtClean="0"/>
              <a:t>50–100 minutes </a:t>
            </a:r>
            <a:r>
              <a:rPr lang="en-GB" dirty="0" smtClean="0"/>
              <a:t>per month</a:t>
            </a:r>
          </a:p>
          <a:p>
            <a:pPr marL="536575" lvl="1" indent="-171450">
              <a:spcBef>
                <a:spcPts val="300"/>
              </a:spcBef>
              <a:buFont typeface="Arial" panose="020B0604020202020204" pitchFamily="34" charset="0"/>
              <a:buChar char="•"/>
            </a:pPr>
            <a:r>
              <a:rPr lang="en-GB" b="1" dirty="0" smtClean="0"/>
              <a:t>monetary savings</a:t>
            </a:r>
            <a:r>
              <a:rPr lang="en-GB" dirty="0" smtClean="0"/>
              <a:t>: comparison platforms save their users </a:t>
            </a:r>
            <a:r>
              <a:rPr lang="en-GB" b="1" dirty="0" smtClean="0"/>
              <a:t>€12–€117 </a:t>
            </a:r>
            <a:r>
              <a:rPr lang="en-GB" dirty="0" smtClean="0"/>
              <a:t>per year</a:t>
            </a:r>
          </a:p>
          <a:p>
            <a:pPr marL="536575" lvl="1" indent="-171450">
              <a:spcBef>
                <a:spcPts val="300"/>
              </a:spcBef>
              <a:buFont typeface="Arial" panose="020B0604020202020204" pitchFamily="34" charset="0"/>
              <a:buChar char="•"/>
            </a:pPr>
            <a:r>
              <a:rPr lang="en-GB" b="1" dirty="0"/>
              <a:t>s</a:t>
            </a:r>
            <a:r>
              <a:rPr lang="en-GB" b="1" dirty="0" smtClean="0"/>
              <a:t>ocial benefits</a:t>
            </a:r>
            <a:r>
              <a:rPr lang="en-GB" dirty="0" smtClean="0"/>
              <a:t>: on communication platforms, users </a:t>
            </a:r>
            <a:r>
              <a:rPr lang="en-GB" b="1" dirty="0" smtClean="0"/>
              <a:t>are connected to 81–156 contacts</a:t>
            </a:r>
            <a:r>
              <a:rPr lang="en-GB" dirty="0" smtClean="0"/>
              <a:t>, and</a:t>
            </a:r>
            <a:br>
              <a:rPr lang="en-GB" dirty="0" smtClean="0"/>
            </a:br>
            <a:r>
              <a:rPr lang="en-GB" dirty="0" smtClean="0"/>
              <a:t>32–57% of users have met in person at least one person with whom they first interacted online</a:t>
            </a:r>
            <a:endParaRPr lang="en-GB" dirty="0"/>
          </a:p>
        </p:txBody>
      </p:sp>
      <p:grpSp>
        <p:nvGrpSpPr>
          <p:cNvPr id="8" name="Group 4"/>
          <p:cNvGrpSpPr>
            <a:grpSpLocks/>
          </p:cNvGrpSpPr>
          <p:nvPr/>
        </p:nvGrpSpPr>
        <p:grpSpPr bwMode="auto">
          <a:xfrm>
            <a:off x="275584" y="4943131"/>
            <a:ext cx="1213098" cy="1152128"/>
            <a:chOff x="449" y="2282"/>
            <a:chExt cx="437" cy="439"/>
          </a:xfrm>
        </p:grpSpPr>
        <p:sp>
          <p:nvSpPr>
            <p:cNvPr id="18" name="Oval 5"/>
            <p:cNvSpPr>
              <a:spLocks noChangeArrowheads="1"/>
            </p:cNvSpPr>
            <p:nvPr/>
          </p:nvSpPr>
          <p:spPr bwMode="auto">
            <a:xfrm>
              <a:off x="449" y="2282"/>
              <a:ext cx="437" cy="439"/>
            </a:xfrm>
            <a:prstGeom prst="ellipse">
              <a:avLst/>
            </a:prstGeom>
            <a:solidFill>
              <a:schemeClr val="accent2"/>
            </a:solidFill>
            <a:ln w="28575" algn="ctr">
              <a:solidFill>
                <a:schemeClr val="bg1"/>
              </a:solidFill>
              <a:round/>
              <a:headEnd/>
              <a:tailEnd/>
            </a:ln>
            <a:effectLst/>
          </p:spPr>
          <p:txBody>
            <a:bodyPr wrap="none" lIns="90000" tIns="46800" rIns="90000" bIns="46800" anchor="ctr"/>
            <a:lstStyle/>
            <a:p>
              <a:pPr algn="l" defTabSz="933450" eaLnBrk="1" hangingPunct="1">
                <a:spcBef>
                  <a:spcPct val="50000"/>
                </a:spcBef>
                <a:spcAft>
                  <a:spcPct val="0"/>
                </a:spcAft>
                <a:buClrTx/>
                <a:buFontTx/>
                <a:buNone/>
              </a:pPr>
              <a:endParaRPr lang="en-GB" sz="1600" dirty="0">
                <a:solidFill>
                  <a:srgbClr val="193225"/>
                </a:solidFill>
                <a:latin typeface="Arial" pitchFamily="34" charset="0"/>
              </a:endParaRPr>
            </a:p>
          </p:txBody>
        </p:sp>
        <p:sp>
          <p:nvSpPr>
            <p:cNvPr id="19" name="AutoShape 6"/>
            <p:cNvSpPr>
              <a:spLocks noChangeArrowheads="1"/>
            </p:cNvSpPr>
            <p:nvPr>
              <p:custDataLst>
                <p:tags r:id="rId1"/>
              </p:custDataLst>
            </p:nvPr>
          </p:nvSpPr>
          <p:spPr bwMode="gray">
            <a:xfrm>
              <a:off x="546" y="2385"/>
              <a:ext cx="253" cy="234"/>
            </a:xfrm>
            <a:prstGeom prst="rightArrow">
              <a:avLst>
                <a:gd name="adj1" fmla="val 45907"/>
                <a:gd name="adj2" fmla="val 43248"/>
              </a:avLst>
            </a:prstGeom>
            <a:solidFill>
              <a:schemeClr val="bg1"/>
            </a:solidFill>
            <a:ln w="9525">
              <a:noFill/>
              <a:miter lim="800000"/>
              <a:headEnd/>
              <a:tailEnd/>
            </a:ln>
            <a:effectLst/>
          </p:spPr>
          <p:txBody>
            <a:bodyPr lIns="77747" tIns="0" rIns="0" bIns="0" anchor="ctr"/>
            <a:lstStyle/>
            <a:p>
              <a:pPr algn="l" defTabSz="933450" eaLnBrk="1" hangingPunct="1">
                <a:spcBef>
                  <a:spcPct val="50000"/>
                </a:spcBef>
                <a:spcAft>
                  <a:spcPct val="0"/>
                </a:spcAft>
                <a:buClrTx/>
                <a:buFontTx/>
                <a:buNone/>
              </a:pPr>
              <a:endParaRPr lang="en-GB" sz="1600">
                <a:solidFill>
                  <a:srgbClr val="193225"/>
                </a:solidFill>
                <a:latin typeface="Arial" pitchFamily="34" charset="0"/>
              </a:endParaRPr>
            </a:p>
          </p:txBody>
        </p:sp>
      </p:grpSp>
      <p:pic>
        <p:nvPicPr>
          <p:cNvPr id="3" name="Picture 2"/>
          <p:cNvPicPr>
            <a:picLocks noChangeAspect="1"/>
          </p:cNvPicPr>
          <p:nvPr/>
        </p:nvPicPr>
        <p:blipFill>
          <a:blip r:embed="rId4" cstate="print"/>
          <a:stretch>
            <a:fillRect/>
          </a:stretch>
        </p:blipFill>
        <p:spPr>
          <a:xfrm>
            <a:off x="431558" y="1915903"/>
            <a:ext cx="4235662" cy="2147951"/>
          </a:xfrm>
          <a:prstGeom prst="rect">
            <a:avLst/>
          </a:prstGeom>
        </p:spPr>
      </p:pic>
      <p:sp>
        <p:nvSpPr>
          <p:cNvPr id="21" name="Rectangle 20"/>
          <p:cNvSpPr/>
          <p:nvPr/>
        </p:nvSpPr>
        <p:spPr bwMode="auto">
          <a:xfrm>
            <a:off x="4746421" y="1646994"/>
            <a:ext cx="3744000" cy="2459866"/>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2000" tIns="72000" rIns="72000" bIns="7200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GB" b="1" dirty="0" smtClean="0"/>
              <a:t>Concerns</a:t>
            </a:r>
            <a:endParaRPr kumimoji="0" lang="en-GB" sz="1200" b="1" i="0" u="none" strike="noStrike" cap="none" normalizeH="0" baseline="0" dirty="0" smtClean="0">
              <a:ln>
                <a:noFill/>
              </a:ln>
              <a:solidFill>
                <a:schemeClr val="tx1"/>
              </a:solidFill>
              <a:effectLst/>
            </a:endParaRPr>
          </a:p>
        </p:txBody>
      </p:sp>
      <p:pic>
        <p:nvPicPr>
          <p:cNvPr id="7" name="Picture 6"/>
          <p:cNvPicPr>
            <a:picLocks noChangeAspect="1"/>
          </p:cNvPicPr>
          <p:nvPr/>
        </p:nvPicPr>
        <p:blipFill>
          <a:blip r:embed="rId5" cstate="print"/>
          <a:stretch>
            <a:fillRect/>
          </a:stretch>
        </p:blipFill>
        <p:spPr>
          <a:xfrm>
            <a:off x="4746421" y="1927111"/>
            <a:ext cx="3744000" cy="2109834"/>
          </a:xfrm>
          <a:prstGeom prst="rect">
            <a:avLst/>
          </a:prstGeom>
        </p:spPr>
      </p:pic>
    </p:spTree>
    <p:extLst>
      <p:ext uri="{BB962C8B-B14F-4D97-AF65-F5344CB8AC3E}">
        <p14:creationId xmlns="" xmlns:p14="http://schemas.microsoft.com/office/powerpoint/2010/main" val="4047964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defTabSz="895350"/>
            <a:r>
              <a:rPr lang="en-US" dirty="0"/>
              <a:t>What effects do platforms have on </a:t>
            </a:r>
            <a:r>
              <a:rPr lang="en-US" dirty="0" smtClean="0"/>
              <a:t>businesses?</a:t>
            </a:r>
            <a:endParaRPr lang="en-US" dirty="0"/>
          </a:p>
        </p:txBody>
      </p:sp>
      <p:sp>
        <p:nvSpPr>
          <p:cNvPr id="4" name="Date Placeholder 3"/>
          <p:cNvSpPr>
            <a:spLocks noGrp="1"/>
          </p:cNvSpPr>
          <p:nvPr>
            <p:ph type="dt" sz="half" idx="10"/>
          </p:nvPr>
        </p:nvSpPr>
        <p:spPr/>
        <p:txBody>
          <a:bodyPr/>
          <a:lstStyle/>
          <a:p>
            <a:r>
              <a:rPr lang="en-US" smtClean="0"/>
              <a:t>10 November 2015</a:t>
            </a:r>
            <a:endParaRPr lang="en-GB" dirty="0"/>
          </a:p>
        </p:txBody>
      </p:sp>
      <p:sp>
        <p:nvSpPr>
          <p:cNvPr id="5" name="Footer Placeholder 4"/>
          <p:cNvSpPr>
            <a:spLocks noGrp="1"/>
          </p:cNvSpPr>
          <p:nvPr>
            <p:ph type="ftr" sz="quarter" idx="11"/>
          </p:nvPr>
        </p:nvSpPr>
        <p:spPr/>
        <p:txBody>
          <a:bodyPr/>
          <a:lstStyle/>
          <a:p>
            <a:r>
              <a:rPr lang="en-GB" dirty="0" smtClean="0"/>
              <a:t>Strictly confidential</a:t>
            </a:r>
            <a:endParaRPr lang="en-GB" dirty="0"/>
          </a:p>
        </p:txBody>
      </p:sp>
      <p:sp>
        <p:nvSpPr>
          <p:cNvPr id="6" name="Slide Number Placeholder 5"/>
          <p:cNvSpPr>
            <a:spLocks noGrp="1"/>
          </p:cNvSpPr>
          <p:nvPr>
            <p:ph type="sldNum" sz="quarter" idx="12"/>
          </p:nvPr>
        </p:nvSpPr>
        <p:spPr/>
        <p:txBody>
          <a:bodyPr/>
          <a:lstStyle/>
          <a:p>
            <a:fld id="{C9D05E43-48E8-4592-8BB6-D73E5BFC2A1E}" type="slidenum">
              <a:rPr lang="en-GB" smtClean="0"/>
              <a:pPr/>
              <a:t>9</a:t>
            </a:fld>
            <a:endParaRPr lang="en-GB" dirty="0"/>
          </a:p>
        </p:txBody>
      </p:sp>
    </p:spTree>
    <p:extLst>
      <p:ext uri="{BB962C8B-B14F-4D97-AF65-F5344CB8AC3E}">
        <p14:creationId xmlns="" xmlns:p14="http://schemas.microsoft.com/office/powerpoint/2010/main" val="34913326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AME" val="Arrow"/>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692</Words>
  <Application>Microsoft Office PowerPoint</Application>
  <PresentationFormat>화면 슬라이드 쇼(4:3)</PresentationFormat>
  <Paragraphs>127</Paragraphs>
  <Slides>12</Slides>
  <Notes>5</Notes>
  <HiddenSlides>0</HiddenSlides>
  <MMClips>0</MMClips>
  <ScaleCrop>false</ScaleCrop>
  <HeadingPairs>
    <vt:vector size="4" baseType="variant">
      <vt:variant>
        <vt:lpstr>테마</vt:lpstr>
      </vt:variant>
      <vt:variant>
        <vt:i4>1</vt:i4>
      </vt:variant>
      <vt:variant>
        <vt:lpstr>슬라이드 제목</vt:lpstr>
      </vt:variant>
      <vt:variant>
        <vt:i4>12</vt:i4>
      </vt:variant>
    </vt:vector>
  </HeadingPairs>
  <TitlesOfParts>
    <vt:vector size="13" baseType="lpstr">
      <vt:lpstr>Office 테마</vt:lpstr>
      <vt:lpstr>Benefits of online platforms to consumers and businesses </vt:lpstr>
      <vt:lpstr>Overview</vt:lpstr>
      <vt:lpstr>What is an online platform? The definition of online platforms is fuzzy</vt:lpstr>
      <vt:lpstr>How do consumers and businesses use platforms?</vt:lpstr>
      <vt:lpstr>Platforms are widely used by businesses and consumers for a variety of purposes </vt:lpstr>
      <vt:lpstr>Most consumers ‘multi-home’ Appears to be feasible for most and desirable for many </vt:lpstr>
      <vt:lpstr>What effects do platforms have on consumers?</vt:lpstr>
      <vt:lpstr>Platforms provide significant benefits Consumers perceptions are balanced, but stress benefits</vt:lpstr>
      <vt:lpstr>What effects do platforms have on businesses?</vt:lpstr>
      <vt:lpstr>Benefits to business are diverse (I) Different business models use platforms in different ways</vt:lpstr>
      <vt:lpstr>Benefits to business are diverse (II) Different business models use platforms in different ways</vt:lpstr>
      <vt:lpstr>Contact: Sean Thomas sean.thomas@oxera.com Aline Blankertz aline.blankertz@oxera.com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Benefits of online platforms to consumers and businesses </dc:title>
  <dc:creator>연응진</dc:creator>
  <cp:lastModifiedBy>연응진</cp:lastModifiedBy>
  <cp:revision>1</cp:revision>
  <dcterms:created xsi:type="dcterms:W3CDTF">2016-05-24T05:14:39Z</dcterms:created>
  <dcterms:modified xsi:type="dcterms:W3CDTF">2016-05-24T05:15:55Z</dcterms:modified>
</cp:coreProperties>
</file>