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3CE857-0E9E-814E-A9E4-13148C556007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F2E1A8-3832-2F4A-BCE8-52204B8E235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  <a:latin typeface="Trebuchet MS" pitchFamily="34" charset="0"/>
            </a:rPr>
            <a:t>Used as a standard by end users, software developers, hardware makers, and other economic agents</a:t>
          </a:r>
          <a:endParaRPr lang="en-US" sz="2400" dirty="0">
            <a:solidFill>
              <a:schemeClr val="tx1"/>
            </a:solidFill>
            <a:latin typeface="Trebuchet MS" pitchFamily="34" charset="0"/>
          </a:endParaRPr>
        </a:p>
      </dgm:t>
    </dgm:pt>
    <dgm:pt modelId="{C54E5326-9C68-0E49-BF16-B2DDB0613A15}" type="parTrans" cxnId="{D93734A1-2CC3-9D4B-9F5D-B20D1F0390E5}">
      <dgm:prSet/>
      <dgm:spPr/>
      <dgm:t>
        <a:bodyPr/>
        <a:lstStyle/>
        <a:p>
          <a:endParaRPr lang="en-US"/>
        </a:p>
      </dgm:t>
    </dgm:pt>
    <dgm:pt modelId="{7C679734-835A-0F48-8116-8D7CFA5EA73C}" type="sibTrans" cxnId="{D93734A1-2CC3-9D4B-9F5D-B20D1F0390E5}">
      <dgm:prSet/>
      <dgm:spPr/>
      <dgm:t>
        <a:bodyPr/>
        <a:lstStyle/>
        <a:p>
          <a:endParaRPr lang="en-US"/>
        </a:p>
      </dgm:t>
    </dgm:pt>
    <dgm:pt modelId="{A68A0F69-BFDA-0B40-A977-B1F337495314}">
      <dgm:prSet phldrT="[Text]" custT="1"/>
      <dgm:spPr/>
      <dgm:t>
        <a:bodyPr/>
        <a:lstStyle/>
        <a:p>
          <a:endParaRPr lang="en-US" sz="1900" dirty="0">
            <a:solidFill>
              <a:schemeClr val="tx1"/>
            </a:solidFill>
            <a:latin typeface="Trebuchet MS" pitchFamily="34" charset="0"/>
          </a:endParaRPr>
        </a:p>
      </dgm:t>
    </dgm:pt>
    <dgm:pt modelId="{41C2D606-47D6-4A48-9850-67F09A64BE62}" type="parTrans" cxnId="{7C8CC8F1-08B5-1744-9BDC-1B9087632F2C}">
      <dgm:prSet/>
      <dgm:spPr/>
      <dgm:t>
        <a:bodyPr/>
        <a:lstStyle/>
        <a:p>
          <a:endParaRPr lang="en-US"/>
        </a:p>
      </dgm:t>
    </dgm:pt>
    <dgm:pt modelId="{3659ECEA-211C-F547-9F29-CA04A5C5C0C2}" type="sibTrans" cxnId="{7C8CC8F1-08B5-1744-9BDC-1B9087632F2C}">
      <dgm:prSet/>
      <dgm:spPr/>
      <dgm:t>
        <a:bodyPr/>
        <a:lstStyle/>
        <a:p>
          <a:endParaRPr lang="en-US"/>
        </a:p>
      </dgm:t>
    </dgm:pt>
    <dgm:pt modelId="{8C430BED-97E7-274A-89B4-F683F2BD9920}">
      <dgm:prSet phldrT="[Text]" custT="1"/>
      <dgm:spPr/>
      <dgm:t>
        <a:bodyPr/>
        <a:lstStyle/>
        <a:p>
          <a:r>
            <a:rPr lang="en-US" sz="2500" dirty="0" smtClean="0">
              <a:solidFill>
                <a:schemeClr val="tx1"/>
              </a:solidFill>
            </a:rPr>
            <a:t>Create application stores and encourage users to find bugs</a:t>
          </a:r>
          <a:endParaRPr lang="en-US" sz="2500" dirty="0">
            <a:solidFill>
              <a:schemeClr val="tx1"/>
            </a:solidFill>
          </a:endParaRPr>
        </a:p>
      </dgm:t>
    </dgm:pt>
    <dgm:pt modelId="{DEA50D17-231B-F640-94F9-A25A3E39BC5F}" type="parTrans" cxnId="{A2B2AC8B-647D-AE43-B15A-CE0103B4DEBF}">
      <dgm:prSet/>
      <dgm:spPr/>
      <dgm:t>
        <a:bodyPr/>
        <a:lstStyle/>
        <a:p>
          <a:endParaRPr lang="en-US"/>
        </a:p>
      </dgm:t>
    </dgm:pt>
    <dgm:pt modelId="{D805695C-A18F-984A-AB5D-C576C2556B8D}" type="sibTrans" cxnId="{A2B2AC8B-647D-AE43-B15A-CE0103B4DEBF}">
      <dgm:prSet/>
      <dgm:spPr/>
      <dgm:t>
        <a:bodyPr/>
        <a:lstStyle/>
        <a:p>
          <a:endParaRPr lang="en-US"/>
        </a:p>
      </dgm:t>
    </dgm:pt>
    <dgm:pt modelId="{4789842D-CE6C-334D-8D90-08973ABCE4A5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AC0DCEA5-B294-BB47-B174-F54A8E0FD014}" type="parTrans" cxnId="{A5905288-5603-6944-85B1-1EB4D6D9CB93}">
      <dgm:prSet/>
      <dgm:spPr/>
      <dgm:t>
        <a:bodyPr/>
        <a:lstStyle/>
        <a:p>
          <a:endParaRPr lang="en-US"/>
        </a:p>
      </dgm:t>
    </dgm:pt>
    <dgm:pt modelId="{01E1311E-9216-5040-9FD7-237570A09F97}" type="sibTrans" cxnId="{A5905288-5603-6944-85B1-1EB4D6D9CB93}">
      <dgm:prSet/>
      <dgm:spPr/>
      <dgm:t>
        <a:bodyPr/>
        <a:lstStyle/>
        <a:p>
          <a:endParaRPr lang="en-US"/>
        </a:p>
      </dgm:t>
    </dgm:pt>
    <dgm:pt modelId="{331AE8B9-85F4-6D44-A67F-6FBDB5B87B90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  <a:latin typeface="Trebuchet MS" pitchFamily="34" charset="0"/>
            </a:rPr>
            <a:t>Encourage more participation to increase private and social value of the platform</a:t>
          </a:r>
          <a:endParaRPr lang="en-US" sz="2400" dirty="0">
            <a:solidFill>
              <a:schemeClr val="tx1"/>
            </a:solidFill>
            <a:latin typeface="Trebuchet MS" pitchFamily="34" charset="0"/>
          </a:endParaRPr>
        </a:p>
      </dgm:t>
    </dgm:pt>
    <dgm:pt modelId="{AA1C19B2-925F-1B42-B53D-A9DFE24CC920}" type="parTrans" cxnId="{4A7781E3-8814-3D4A-BFB5-D10ABEF0B286}">
      <dgm:prSet/>
      <dgm:spPr/>
      <dgm:t>
        <a:bodyPr/>
        <a:lstStyle/>
        <a:p>
          <a:endParaRPr lang="en-US"/>
        </a:p>
      </dgm:t>
    </dgm:pt>
    <dgm:pt modelId="{899B6CEF-C05D-4343-8484-7486A9906A5B}" type="sibTrans" cxnId="{4A7781E3-8814-3D4A-BFB5-D10ABEF0B286}">
      <dgm:prSet/>
      <dgm:spPr/>
      <dgm:t>
        <a:bodyPr/>
        <a:lstStyle/>
        <a:p>
          <a:endParaRPr lang="en-US"/>
        </a:p>
      </dgm:t>
    </dgm:pt>
    <dgm:pt modelId="{E6B14216-C5EE-ED42-B6C4-D3EAA3027E09}">
      <dgm:prSet phldrT="[Text]" custT="1"/>
      <dgm:spPr/>
      <dgm:t>
        <a:bodyPr/>
        <a:lstStyle/>
        <a:p>
          <a:pPr marL="171450" indent="0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n-US" sz="1800" dirty="0">
            <a:solidFill>
              <a:schemeClr val="tx1"/>
            </a:solidFill>
            <a:latin typeface="Trebuchet MS" pitchFamily="34" charset="0"/>
          </a:endParaRPr>
        </a:p>
      </dgm:t>
    </dgm:pt>
    <dgm:pt modelId="{CC119445-75D1-EE49-AAAF-EAAD33BDF59B}" type="parTrans" cxnId="{E1F7F0F5-7846-B342-81D2-5AD8E56B3FFC}">
      <dgm:prSet/>
      <dgm:spPr/>
      <dgm:t>
        <a:bodyPr/>
        <a:lstStyle/>
        <a:p>
          <a:endParaRPr lang="en-US"/>
        </a:p>
      </dgm:t>
    </dgm:pt>
    <dgm:pt modelId="{7152F3AB-E6A6-7F44-A0CA-D76FFF25CFB2}" type="sibTrans" cxnId="{E1F7F0F5-7846-B342-81D2-5AD8E56B3FFC}">
      <dgm:prSet/>
      <dgm:spPr/>
      <dgm:t>
        <a:bodyPr/>
        <a:lstStyle/>
        <a:p>
          <a:endParaRPr lang="en-US"/>
        </a:p>
      </dgm:t>
    </dgm:pt>
    <dgm:pt modelId="{B76D570A-C21F-984A-98F2-1C2B13CADCF5}" type="pres">
      <dgm:prSet presAssocID="{6F3CE857-0E9E-814E-A9E4-13148C55600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160798-9849-C24A-BBF3-77D1D10C4C15}" type="pres">
      <dgm:prSet presAssocID="{FFF2E1A8-3832-2F4A-BCE8-52204B8E235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13B2F-F687-A547-96D6-36CC0911A0F2}" type="pres">
      <dgm:prSet presAssocID="{FFF2E1A8-3832-2F4A-BCE8-52204B8E2358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84418-D46D-0945-974F-FA0FAC3F46D6}" type="pres">
      <dgm:prSet presAssocID="{331AE8B9-85F4-6D44-A67F-6FBDB5B87B9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12588-69B4-4D42-BC08-FB915E932C34}" type="pres">
      <dgm:prSet presAssocID="{331AE8B9-85F4-6D44-A67F-6FBDB5B87B9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7E7727-2449-914D-BF4C-DDB6621E7264}" type="pres">
      <dgm:prSet presAssocID="{8C430BED-97E7-274A-89B4-F683F2BD992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B8C3D-0F32-AF4E-9744-A62CAF281641}" type="pres">
      <dgm:prSet presAssocID="{8C430BED-97E7-274A-89B4-F683F2BD992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3734A1-2CC3-9D4B-9F5D-B20D1F0390E5}" srcId="{6F3CE857-0E9E-814E-A9E4-13148C556007}" destId="{FFF2E1A8-3832-2F4A-BCE8-52204B8E2358}" srcOrd="0" destOrd="0" parTransId="{C54E5326-9C68-0E49-BF16-B2DDB0613A15}" sibTransId="{7C679734-835A-0F48-8116-8D7CFA5EA73C}"/>
    <dgm:cxn modelId="{3D510B91-452F-4C59-BA95-811979E573FA}" type="presOf" srcId="{4789842D-CE6C-334D-8D90-08973ABCE4A5}" destId="{048B8C3D-0F32-AF4E-9744-A62CAF281641}" srcOrd="0" destOrd="0" presId="urn:microsoft.com/office/officeart/2005/8/layout/vList2"/>
    <dgm:cxn modelId="{4A7781E3-8814-3D4A-BFB5-D10ABEF0B286}" srcId="{6F3CE857-0E9E-814E-A9E4-13148C556007}" destId="{331AE8B9-85F4-6D44-A67F-6FBDB5B87B90}" srcOrd="1" destOrd="0" parTransId="{AA1C19B2-925F-1B42-B53D-A9DFE24CC920}" sibTransId="{899B6CEF-C05D-4343-8484-7486A9906A5B}"/>
    <dgm:cxn modelId="{F751ACD3-2CF6-4562-9284-F16F9FA8FA3B}" type="presOf" srcId="{331AE8B9-85F4-6D44-A67F-6FBDB5B87B90}" destId="{6AE84418-D46D-0945-974F-FA0FAC3F46D6}" srcOrd="0" destOrd="0" presId="urn:microsoft.com/office/officeart/2005/8/layout/vList2"/>
    <dgm:cxn modelId="{A2B2AC8B-647D-AE43-B15A-CE0103B4DEBF}" srcId="{6F3CE857-0E9E-814E-A9E4-13148C556007}" destId="{8C430BED-97E7-274A-89B4-F683F2BD9920}" srcOrd="2" destOrd="0" parTransId="{DEA50D17-231B-F640-94F9-A25A3E39BC5F}" sibTransId="{D805695C-A18F-984A-AB5D-C576C2556B8D}"/>
    <dgm:cxn modelId="{32C3CA5B-EA50-4EE1-8688-A9C085FAEA73}" type="presOf" srcId="{E6B14216-C5EE-ED42-B6C4-D3EAA3027E09}" destId="{E4012588-69B4-4D42-BC08-FB915E932C34}" srcOrd="0" destOrd="0" presId="urn:microsoft.com/office/officeart/2005/8/layout/vList2"/>
    <dgm:cxn modelId="{6910749E-75B4-40E3-B957-90CC7A270406}" type="presOf" srcId="{6F3CE857-0E9E-814E-A9E4-13148C556007}" destId="{B76D570A-C21F-984A-98F2-1C2B13CADCF5}" srcOrd="0" destOrd="0" presId="urn:microsoft.com/office/officeart/2005/8/layout/vList2"/>
    <dgm:cxn modelId="{A5905288-5603-6944-85B1-1EB4D6D9CB93}" srcId="{8C430BED-97E7-274A-89B4-F683F2BD9920}" destId="{4789842D-CE6C-334D-8D90-08973ABCE4A5}" srcOrd="0" destOrd="0" parTransId="{AC0DCEA5-B294-BB47-B174-F54A8E0FD014}" sibTransId="{01E1311E-9216-5040-9FD7-237570A09F97}"/>
    <dgm:cxn modelId="{45979A0B-2630-48F4-8FAF-1F4C6C144996}" type="presOf" srcId="{8C430BED-97E7-274A-89B4-F683F2BD9920}" destId="{C27E7727-2449-914D-BF4C-DDB6621E7264}" srcOrd="0" destOrd="0" presId="urn:microsoft.com/office/officeart/2005/8/layout/vList2"/>
    <dgm:cxn modelId="{E1F7F0F5-7846-B342-81D2-5AD8E56B3FFC}" srcId="{331AE8B9-85F4-6D44-A67F-6FBDB5B87B90}" destId="{E6B14216-C5EE-ED42-B6C4-D3EAA3027E09}" srcOrd="0" destOrd="0" parTransId="{CC119445-75D1-EE49-AAAF-EAAD33BDF59B}" sibTransId="{7152F3AB-E6A6-7F44-A0CA-D76FFF25CFB2}"/>
    <dgm:cxn modelId="{BF7B3DF3-8E23-41A5-A7C9-1B724FA9C6AA}" type="presOf" srcId="{FFF2E1A8-3832-2F4A-BCE8-52204B8E2358}" destId="{43160798-9849-C24A-BBF3-77D1D10C4C15}" srcOrd="0" destOrd="0" presId="urn:microsoft.com/office/officeart/2005/8/layout/vList2"/>
    <dgm:cxn modelId="{7C8CC8F1-08B5-1744-9BDC-1B9087632F2C}" srcId="{FFF2E1A8-3832-2F4A-BCE8-52204B8E2358}" destId="{A68A0F69-BFDA-0B40-A977-B1F337495314}" srcOrd="0" destOrd="0" parTransId="{41C2D606-47D6-4A48-9850-67F09A64BE62}" sibTransId="{3659ECEA-211C-F547-9F29-CA04A5C5C0C2}"/>
    <dgm:cxn modelId="{4DD0DC67-7CBA-4D13-BD84-601AA1C7B5D5}" type="presOf" srcId="{A68A0F69-BFDA-0B40-A977-B1F337495314}" destId="{A9013B2F-F687-A547-96D6-36CC0911A0F2}" srcOrd="0" destOrd="0" presId="urn:microsoft.com/office/officeart/2005/8/layout/vList2"/>
    <dgm:cxn modelId="{150097B5-F11B-46F2-806D-70EC3D2771B0}" type="presParOf" srcId="{B76D570A-C21F-984A-98F2-1C2B13CADCF5}" destId="{43160798-9849-C24A-BBF3-77D1D10C4C15}" srcOrd="0" destOrd="0" presId="urn:microsoft.com/office/officeart/2005/8/layout/vList2"/>
    <dgm:cxn modelId="{1AEBF21A-2AE9-44FE-954A-75191E79F050}" type="presParOf" srcId="{B76D570A-C21F-984A-98F2-1C2B13CADCF5}" destId="{A9013B2F-F687-A547-96D6-36CC0911A0F2}" srcOrd="1" destOrd="0" presId="urn:microsoft.com/office/officeart/2005/8/layout/vList2"/>
    <dgm:cxn modelId="{75955B84-3101-4125-A860-2565C2850987}" type="presParOf" srcId="{B76D570A-C21F-984A-98F2-1C2B13CADCF5}" destId="{6AE84418-D46D-0945-974F-FA0FAC3F46D6}" srcOrd="2" destOrd="0" presId="urn:microsoft.com/office/officeart/2005/8/layout/vList2"/>
    <dgm:cxn modelId="{545926E0-E25E-4DC1-80C3-16C0AFA4C48F}" type="presParOf" srcId="{B76D570A-C21F-984A-98F2-1C2B13CADCF5}" destId="{E4012588-69B4-4D42-BC08-FB915E932C34}" srcOrd="3" destOrd="0" presId="urn:microsoft.com/office/officeart/2005/8/layout/vList2"/>
    <dgm:cxn modelId="{E282A50A-EEB4-4DB4-A81C-34E0A6F3FC48}" type="presParOf" srcId="{B76D570A-C21F-984A-98F2-1C2B13CADCF5}" destId="{C27E7727-2449-914D-BF4C-DDB6621E7264}" srcOrd="4" destOrd="0" presId="urn:microsoft.com/office/officeart/2005/8/layout/vList2"/>
    <dgm:cxn modelId="{DCF67A86-0392-48A6-9BBC-CC98D42717B8}" type="presParOf" srcId="{B76D570A-C21F-984A-98F2-1C2B13CADCF5}" destId="{048B8C3D-0F32-AF4E-9744-A62CAF28164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CE857-0E9E-814E-A9E4-13148C556007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F2E1A8-3832-2F4A-BCE8-52204B8E2358}">
      <dgm:prSet phldrT="[Text]" custT="1"/>
      <dgm:spPr/>
      <dgm:t>
        <a:bodyPr/>
        <a:lstStyle/>
        <a:p>
          <a:r>
            <a:rPr lang="en-US" sz="2400" b="0" dirty="0" smtClean="0">
              <a:solidFill>
                <a:schemeClr val="tx1"/>
              </a:solidFill>
              <a:latin typeface="Trebuchet MS" pitchFamily="34" charset="0"/>
            </a:rPr>
            <a:t>Fragmentation is an example of a negative externality</a:t>
          </a:r>
          <a:endParaRPr lang="en-US" sz="2400" b="0" dirty="0">
            <a:solidFill>
              <a:schemeClr val="tx1"/>
            </a:solidFill>
            <a:latin typeface="Trebuchet MS" pitchFamily="34" charset="0"/>
          </a:endParaRPr>
        </a:p>
      </dgm:t>
    </dgm:pt>
    <dgm:pt modelId="{C54E5326-9C68-0E49-BF16-B2DDB0613A15}" type="parTrans" cxnId="{D93734A1-2CC3-9D4B-9F5D-B20D1F0390E5}">
      <dgm:prSet/>
      <dgm:spPr/>
      <dgm:t>
        <a:bodyPr/>
        <a:lstStyle/>
        <a:p>
          <a:endParaRPr lang="en-US"/>
        </a:p>
      </dgm:t>
    </dgm:pt>
    <dgm:pt modelId="{7C679734-835A-0F48-8116-8D7CFA5EA73C}" type="sibTrans" cxnId="{D93734A1-2CC3-9D4B-9F5D-B20D1F0390E5}">
      <dgm:prSet/>
      <dgm:spPr/>
      <dgm:t>
        <a:bodyPr/>
        <a:lstStyle/>
        <a:p>
          <a:endParaRPr lang="en-US"/>
        </a:p>
      </dgm:t>
    </dgm:pt>
    <dgm:pt modelId="{A68A0F69-BFDA-0B40-A977-B1F337495314}">
      <dgm:prSet phldrT="[Text]" custT="1"/>
      <dgm:spPr/>
      <dgm:t>
        <a:bodyPr/>
        <a:lstStyle/>
        <a:p>
          <a:r>
            <a:rPr lang="en-US" sz="1800" dirty="0" smtClean="0">
              <a:latin typeface="Trebuchet MS" pitchFamily="34" charset="0"/>
            </a:rPr>
            <a:t>Indirect network effects</a:t>
          </a:r>
          <a:endParaRPr lang="en-US" sz="1800" dirty="0">
            <a:solidFill>
              <a:schemeClr val="tx1"/>
            </a:solidFill>
            <a:latin typeface="Trebuchet MS" pitchFamily="34" charset="0"/>
          </a:endParaRPr>
        </a:p>
      </dgm:t>
    </dgm:pt>
    <dgm:pt modelId="{41C2D606-47D6-4A48-9850-67F09A64BE62}" type="parTrans" cxnId="{7C8CC8F1-08B5-1744-9BDC-1B9087632F2C}">
      <dgm:prSet/>
      <dgm:spPr/>
      <dgm:t>
        <a:bodyPr/>
        <a:lstStyle/>
        <a:p>
          <a:endParaRPr lang="en-US"/>
        </a:p>
      </dgm:t>
    </dgm:pt>
    <dgm:pt modelId="{3659ECEA-211C-F547-9F29-CA04A5C5C0C2}" type="sibTrans" cxnId="{7C8CC8F1-08B5-1744-9BDC-1B9087632F2C}">
      <dgm:prSet/>
      <dgm:spPr/>
      <dgm:t>
        <a:bodyPr/>
        <a:lstStyle/>
        <a:p>
          <a:endParaRPr lang="en-US"/>
        </a:p>
      </dgm:t>
    </dgm:pt>
    <dgm:pt modelId="{331AE8B9-85F4-6D44-A67F-6FBDB5B87B90}">
      <dgm:prSet phldrT="[Text]" custT="1"/>
      <dgm:spPr/>
      <dgm:t>
        <a:bodyPr/>
        <a:lstStyle/>
        <a:p>
          <a:r>
            <a:rPr lang="en-US" sz="2400" b="0" dirty="0" smtClean="0">
              <a:solidFill>
                <a:schemeClr val="tx1"/>
              </a:solidFill>
              <a:latin typeface="Trebuchet MS" pitchFamily="34" charset="0"/>
            </a:rPr>
            <a:t>Fragmentation is a more serious problem for software platforms that use an open-source license</a:t>
          </a:r>
          <a:endParaRPr lang="en-US" sz="2400" b="0" dirty="0">
            <a:solidFill>
              <a:schemeClr val="tx1"/>
            </a:solidFill>
            <a:latin typeface="Trebuchet MS" pitchFamily="34" charset="0"/>
          </a:endParaRPr>
        </a:p>
      </dgm:t>
    </dgm:pt>
    <dgm:pt modelId="{AA1C19B2-925F-1B42-B53D-A9DFE24CC920}" type="parTrans" cxnId="{4A7781E3-8814-3D4A-BFB5-D10ABEF0B286}">
      <dgm:prSet/>
      <dgm:spPr/>
      <dgm:t>
        <a:bodyPr/>
        <a:lstStyle/>
        <a:p>
          <a:endParaRPr lang="en-US"/>
        </a:p>
      </dgm:t>
    </dgm:pt>
    <dgm:pt modelId="{899B6CEF-C05D-4343-8484-7486A9906A5B}" type="sibTrans" cxnId="{4A7781E3-8814-3D4A-BFB5-D10ABEF0B286}">
      <dgm:prSet/>
      <dgm:spPr/>
      <dgm:t>
        <a:bodyPr/>
        <a:lstStyle/>
        <a:p>
          <a:endParaRPr lang="en-US"/>
        </a:p>
      </dgm:t>
    </dgm:pt>
    <dgm:pt modelId="{E6B14216-C5EE-ED42-B6C4-D3EAA3027E09}">
      <dgm:prSet phldrT="[Text]" custT="1"/>
      <dgm:spPr/>
      <dgm:t>
        <a:bodyPr/>
        <a:lstStyle/>
        <a:p>
          <a:r>
            <a:rPr lang="en-US" sz="1800" dirty="0" smtClean="0">
              <a:latin typeface="Trebuchet MS" pitchFamily="34" charset="0"/>
            </a:rPr>
            <a:t>Amazon’s forked version of Android for Amazon Fire phone</a:t>
          </a:r>
          <a:endParaRPr lang="en-US" sz="1800" dirty="0">
            <a:solidFill>
              <a:schemeClr val="tx1"/>
            </a:solidFill>
            <a:latin typeface="Trebuchet MS" pitchFamily="34" charset="0"/>
          </a:endParaRPr>
        </a:p>
      </dgm:t>
    </dgm:pt>
    <dgm:pt modelId="{CC119445-75D1-EE49-AAAF-EAAD33BDF59B}" type="parTrans" cxnId="{E1F7F0F5-7846-B342-81D2-5AD8E56B3FFC}">
      <dgm:prSet/>
      <dgm:spPr/>
      <dgm:t>
        <a:bodyPr/>
        <a:lstStyle/>
        <a:p>
          <a:endParaRPr lang="en-US"/>
        </a:p>
      </dgm:t>
    </dgm:pt>
    <dgm:pt modelId="{7152F3AB-E6A6-7F44-A0CA-D76FFF25CFB2}" type="sibTrans" cxnId="{E1F7F0F5-7846-B342-81D2-5AD8E56B3FFC}">
      <dgm:prSet/>
      <dgm:spPr/>
      <dgm:t>
        <a:bodyPr/>
        <a:lstStyle/>
        <a:p>
          <a:endParaRPr lang="en-US"/>
        </a:p>
      </dgm:t>
    </dgm:pt>
    <dgm:pt modelId="{11CAB201-465C-4E3D-AE45-86CB1E33A325}">
      <dgm:prSet phldrT="[Text]" custT="1"/>
      <dgm:spPr/>
      <dgm:t>
        <a:bodyPr/>
        <a:lstStyle/>
        <a:p>
          <a:r>
            <a:rPr lang="en-US" sz="1800" dirty="0" smtClean="0">
              <a:latin typeface="Trebuchet MS" pitchFamily="34" charset="0"/>
            </a:rPr>
            <a:t>reduces the private and social value of a platform</a:t>
          </a:r>
          <a:endParaRPr lang="en-US" sz="1800" dirty="0">
            <a:solidFill>
              <a:schemeClr val="tx1"/>
            </a:solidFill>
            <a:latin typeface="Trebuchet MS" pitchFamily="34" charset="0"/>
          </a:endParaRPr>
        </a:p>
      </dgm:t>
    </dgm:pt>
    <dgm:pt modelId="{D5FA1C9D-5393-46F8-BE03-CED4C66BF3CE}" type="parTrans" cxnId="{FE3F9710-D93B-4701-A2D3-651C43976E17}">
      <dgm:prSet/>
      <dgm:spPr/>
      <dgm:t>
        <a:bodyPr/>
        <a:lstStyle/>
        <a:p>
          <a:endParaRPr lang="en-US"/>
        </a:p>
      </dgm:t>
    </dgm:pt>
    <dgm:pt modelId="{364471EC-98F3-45C8-A8F6-D2F6DA3672E1}" type="sibTrans" cxnId="{FE3F9710-D93B-4701-A2D3-651C43976E17}">
      <dgm:prSet/>
      <dgm:spPr/>
      <dgm:t>
        <a:bodyPr/>
        <a:lstStyle/>
        <a:p>
          <a:endParaRPr lang="en-US"/>
        </a:p>
      </dgm:t>
    </dgm:pt>
    <dgm:pt modelId="{B727D960-8CC4-4696-9C5C-0D2E5A619280}">
      <dgm:prSet phldrT="[Text]" custT="1"/>
      <dgm:spPr/>
      <dgm:t>
        <a:bodyPr/>
        <a:lstStyle/>
        <a:p>
          <a:r>
            <a:rPr lang="en-US" sz="1800" dirty="0" smtClean="0">
              <a:latin typeface="Trebuchet MS" pitchFamily="34" charset="0"/>
            </a:rPr>
            <a:t>makes the platform less competitive</a:t>
          </a:r>
          <a:endParaRPr lang="en-US" sz="1800" dirty="0">
            <a:solidFill>
              <a:schemeClr val="tx1"/>
            </a:solidFill>
            <a:latin typeface="Trebuchet MS" pitchFamily="34" charset="0"/>
          </a:endParaRPr>
        </a:p>
      </dgm:t>
    </dgm:pt>
    <dgm:pt modelId="{D2745F48-A4ED-489B-BB7B-A2D054D376F5}" type="parTrans" cxnId="{768A784B-6FBA-4494-957C-E06E547435F5}">
      <dgm:prSet/>
      <dgm:spPr/>
      <dgm:t>
        <a:bodyPr/>
        <a:lstStyle/>
        <a:p>
          <a:endParaRPr lang="en-US"/>
        </a:p>
      </dgm:t>
    </dgm:pt>
    <dgm:pt modelId="{3EEBBDCD-E4C3-4ED3-9C75-3F24D200CCAE}" type="sibTrans" cxnId="{768A784B-6FBA-4494-957C-E06E547435F5}">
      <dgm:prSet/>
      <dgm:spPr/>
      <dgm:t>
        <a:bodyPr/>
        <a:lstStyle/>
        <a:p>
          <a:endParaRPr lang="en-US"/>
        </a:p>
      </dgm:t>
    </dgm:pt>
    <dgm:pt modelId="{8D1C29CC-AC33-423D-9EDE-AA3ACE94B013}">
      <dgm:prSet custT="1"/>
      <dgm:spPr/>
      <dgm:t>
        <a:bodyPr/>
        <a:lstStyle/>
        <a:p>
          <a:r>
            <a:rPr lang="en-US" sz="1800" dirty="0" smtClean="0">
              <a:latin typeface="Trebuchet MS" pitchFamily="34" charset="0"/>
            </a:rPr>
            <a:t>Unix</a:t>
          </a:r>
          <a:endParaRPr lang="en-US" sz="1800" dirty="0">
            <a:latin typeface="Trebuchet MS" pitchFamily="34" charset="0"/>
          </a:endParaRPr>
        </a:p>
      </dgm:t>
    </dgm:pt>
    <dgm:pt modelId="{2EC82BF0-5864-448E-893F-BC9A1EB30486}" type="sibTrans" cxnId="{4CB2628C-A552-4688-8FED-49875E6B1011}">
      <dgm:prSet/>
      <dgm:spPr/>
      <dgm:t>
        <a:bodyPr/>
        <a:lstStyle/>
        <a:p>
          <a:endParaRPr lang="en-US"/>
        </a:p>
      </dgm:t>
    </dgm:pt>
    <dgm:pt modelId="{79CA947D-61BE-45D0-A3C8-4B8019FE7E60}" type="parTrans" cxnId="{4CB2628C-A552-4688-8FED-49875E6B1011}">
      <dgm:prSet/>
      <dgm:spPr/>
      <dgm:t>
        <a:bodyPr/>
        <a:lstStyle/>
        <a:p>
          <a:endParaRPr lang="en-US"/>
        </a:p>
      </dgm:t>
    </dgm:pt>
    <dgm:pt modelId="{B76D570A-C21F-984A-98F2-1C2B13CADCF5}" type="pres">
      <dgm:prSet presAssocID="{6F3CE857-0E9E-814E-A9E4-13148C55600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160798-9849-C24A-BBF3-77D1D10C4C15}" type="pres">
      <dgm:prSet presAssocID="{FFF2E1A8-3832-2F4A-BCE8-52204B8E23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13B2F-F687-A547-96D6-36CC0911A0F2}" type="pres">
      <dgm:prSet presAssocID="{FFF2E1A8-3832-2F4A-BCE8-52204B8E23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84418-D46D-0945-974F-FA0FAC3F46D6}" type="pres">
      <dgm:prSet presAssocID="{331AE8B9-85F4-6D44-A67F-6FBDB5B87B9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12588-69B4-4D42-BC08-FB915E932C34}" type="pres">
      <dgm:prSet presAssocID="{331AE8B9-85F4-6D44-A67F-6FBDB5B87B9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1A6CF2-4DBF-4ADB-946D-11A728D915C3}" type="presOf" srcId="{B727D960-8CC4-4696-9C5C-0D2E5A619280}" destId="{A9013B2F-F687-A547-96D6-36CC0911A0F2}" srcOrd="0" destOrd="2" presId="urn:microsoft.com/office/officeart/2005/8/layout/vList2"/>
    <dgm:cxn modelId="{D93734A1-2CC3-9D4B-9F5D-B20D1F0390E5}" srcId="{6F3CE857-0E9E-814E-A9E4-13148C556007}" destId="{FFF2E1A8-3832-2F4A-BCE8-52204B8E2358}" srcOrd="0" destOrd="0" parTransId="{C54E5326-9C68-0E49-BF16-B2DDB0613A15}" sibTransId="{7C679734-835A-0F48-8116-8D7CFA5EA73C}"/>
    <dgm:cxn modelId="{4A7781E3-8814-3D4A-BFB5-D10ABEF0B286}" srcId="{6F3CE857-0E9E-814E-A9E4-13148C556007}" destId="{331AE8B9-85F4-6D44-A67F-6FBDB5B87B90}" srcOrd="1" destOrd="0" parTransId="{AA1C19B2-925F-1B42-B53D-A9DFE24CC920}" sibTransId="{899B6CEF-C05D-4343-8484-7486A9906A5B}"/>
    <dgm:cxn modelId="{086DBFD3-B360-4844-835E-38BCB32A4157}" type="presOf" srcId="{A68A0F69-BFDA-0B40-A977-B1F337495314}" destId="{A9013B2F-F687-A547-96D6-36CC0911A0F2}" srcOrd="0" destOrd="0" presId="urn:microsoft.com/office/officeart/2005/8/layout/vList2"/>
    <dgm:cxn modelId="{FE3F9710-D93B-4701-A2D3-651C43976E17}" srcId="{FFF2E1A8-3832-2F4A-BCE8-52204B8E2358}" destId="{11CAB201-465C-4E3D-AE45-86CB1E33A325}" srcOrd="1" destOrd="0" parTransId="{D5FA1C9D-5393-46F8-BE03-CED4C66BF3CE}" sibTransId="{364471EC-98F3-45C8-A8F6-D2F6DA3672E1}"/>
    <dgm:cxn modelId="{46279B25-3F29-4831-8407-246ED949AF90}" type="presOf" srcId="{331AE8B9-85F4-6D44-A67F-6FBDB5B87B90}" destId="{6AE84418-D46D-0945-974F-FA0FAC3F46D6}" srcOrd="0" destOrd="0" presId="urn:microsoft.com/office/officeart/2005/8/layout/vList2"/>
    <dgm:cxn modelId="{768A784B-6FBA-4494-957C-E06E547435F5}" srcId="{FFF2E1A8-3832-2F4A-BCE8-52204B8E2358}" destId="{B727D960-8CC4-4696-9C5C-0D2E5A619280}" srcOrd="2" destOrd="0" parTransId="{D2745F48-A4ED-489B-BB7B-A2D054D376F5}" sibTransId="{3EEBBDCD-E4C3-4ED3-9C75-3F24D200CCAE}"/>
    <dgm:cxn modelId="{E059B54A-6627-4C2A-8A45-C740344A7480}" type="presOf" srcId="{11CAB201-465C-4E3D-AE45-86CB1E33A325}" destId="{A9013B2F-F687-A547-96D6-36CC0911A0F2}" srcOrd="0" destOrd="1" presId="urn:microsoft.com/office/officeart/2005/8/layout/vList2"/>
    <dgm:cxn modelId="{78DB807B-E8D6-4009-BF55-2C2FF05706E8}" type="presOf" srcId="{6F3CE857-0E9E-814E-A9E4-13148C556007}" destId="{B76D570A-C21F-984A-98F2-1C2B13CADCF5}" srcOrd="0" destOrd="0" presId="urn:microsoft.com/office/officeart/2005/8/layout/vList2"/>
    <dgm:cxn modelId="{4CB2628C-A552-4688-8FED-49875E6B1011}" srcId="{331AE8B9-85F4-6D44-A67F-6FBDB5B87B90}" destId="{8D1C29CC-AC33-423D-9EDE-AA3ACE94B013}" srcOrd="1" destOrd="0" parTransId="{79CA947D-61BE-45D0-A3C8-4B8019FE7E60}" sibTransId="{2EC82BF0-5864-448E-893F-BC9A1EB30486}"/>
    <dgm:cxn modelId="{E8F7D7F6-B741-4B60-9435-6F1944A49531}" type="presOf" srcId="{FFF2E1A8-3832-2F4A-BCE8-52204B8E2358}" destId="{43160798-9849-C24A-BBF3-77D1D10C4C15}" srcOrd="0" destOrd="0" presId="urn:microsoft.com/office/officeart/2005/8/layout/vList2"/>
    <dgm:cxn modelId="{E1F7F0F5-7846-B342-81D2-5AD8E56B3FFC}" srcId="{331AE8B9-85F4-6D44-A67F-6FBDB5B87B90}" destId="{E6B14216-C5EE-ED42-B6C4-D3EAA3027E09}" srcOrd="0" destOrd="0" parTransId="{CC119445-75D1-EE49-AAAF-EAAD33BDF59B}" sibTransId="{7152F3AB-E6A6-7F44-A0CA-D76FFF25CFB2}"/>
    <dgm:cxn modelId="{4676298C-218E-4C14-85F4-B1DA96E744E7}" type="presOf" srcId="{8D1C29CC-AC33-423D-9EDE-AA3ACE94B013}" destId="{E4012588-69B4-4D42-BC08-FB915E932C34}" srcOrd="0" destOrd="1" presId="urn:microsoft.com/office/officeart/2005/8/layout/vList2"/>
    <dgm:cxn modelId="{9FF7E3B7-AA16-4C13-A568-0F1C841AABBF}" type="presOf" srcId="{E6B14216-C5EE-ED42-B6C4-D3EAA3027E09}" destId="{E4012588-69B4-4D42-BC08-FB915E932C34}" srcOrd="0" destOrd="0" presId="urn:microsoft.com/office/officeart/2005/8/layout/vList2"/>
    <dgm:cxn modelId="{7C8CC8F1-08B5-1744-9BDC-1B9087632F2C}" srcId="{FFF2E1A8-3832-2F4A-BCE8-52204B8E2358}" destId="{A68A0F69-BFDA-0B40-A977-B1F337495314}" srcOrd="0" destOrd="0" parTransId="{41C2D606-47D6-4A48-9850-67F09A64BE62}" sibTransId="{3659ECEA-211C-F547-9F29-CA04A5C5C0C2}"/>
    <dgm:cxn modelId="{D5DCB2CD-83BE-4916-BF8D-F359A5B14821}" type="presParOf" srcId="{B76D570A-C21F-984A-98F2-1C2B13CADCF5}" destId="{43160798-9849-C24A-BBF3-77D1D10C4C15}" srcOrd="0" destOrd="0" presId="urn:microsoft.com/office/officeart/2005/8/layout/vList2"/>
    <dgm:cxn modelId="{1F70FA60-DC58-4B86-A626-63C57F9988DC}" type="presParOf" srcId="{B76D570A-C21F-984A-98F2-1C2B13CADCF5}" destId="{A9013B2F-F687-A547-96D6-36CC0911A0F2}" srcOrd="1" destOrd="0" presId="urn:microsoft.com/office/officeart/2005/8/layout/vList2"/>
    <dgm:cxn modelId="{271B4F5D-4F95-456E-8D6B-05A63DE9FF6A}" type="presParOf" srcId="{B76D570A-C21F-984A-98F2-1C2B13CADCF5}" destId="{6AE84418-D46D-0945-974F-FA0FAC3F46D6}" srcOrd="2" destOrd="0" presId="urn:microsoft.com/office/officeart/2005/8/layout/vList2"/>
    <dgm:cxn modelId="{CFFBA229-F56B-4FEE-9FA8-2039D1317B11}" type="presParOf" srcId="{B76D570A-C21F-984A-98F2-1C2B13CADCF5}" destId="{E4012588-69B4-4D42-BC08-FB915E932C3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3CE857-0E9E-814E-A9E4-13148C556007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F2E1A8-3832-2F4A-BCE8-52204B8E235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  <a:latin typeface="Trebuchet MS" pitchFamily="34" charset="0"/>
            </a:rPr>
            <a:t>Governance rules that limit fragmentation increase the value of the software platform</a:t>
          </a:r>
          <a:endParaRPr lang="en-US" sz="2400" dirty="0">
            <a:solidFill>
              <a:schemeClr val="tx1"/>
            </a:solidFill>
            <a:latin typeface="Trebuchet MS" pitchFamily="34" charset="0"/>
          </a:endParaRPr>
        </a:p>
      </dgm:t>
    </dgm:pt>
    <dgm:pt modelId="{C54E5326-9C68-0E49-BF16-B2DDB0613A15}" type="parTrans" cxnId="{D93734A1-2CC3-9D4B-9F5D-B20D1F0390E5}">
      <dgm:prSet/>
      <dgm:spPr/>
      <dgm:t>
        <a:bodyPr/>
        <a:lstStyle/>
        <a:p>
          <a:endParaRPr lang="en-US"/>
        </a:p>
      </dgm:t>
    </dgm:pt>
    <dgm:pt modelId="{7C679734-835A-0F48-8116-8D7CFA5EA73C}" type="sibTrans" cxnId="{D93734A1-2CC3-9D4B-9F5D-B20D1F0390E5}">
      <dgm:prSet/>
      <dgm:spPr/>
      <dgm:t>
        <a:bodyPr/>
        <a:lstStyle/>
        <a:p>
          <a:endParaRPr lang="en-US"/>
        </a:p>
      </dgm:t>
    </dgm:pt>
    <dgm:pt modelId="{A68A0F69-BFDA-0B40-A977-B1F337495314}">
      <dgm:prSet phldrT="[Text]" custT="1"/>
      <dgm:spPr/>
      <dgm:t>
        <a:bodyPr/>
        <a:lstStyle/>
        <a:p>
          <a:r>
            <a:rPr lang="en-US" sz="1800" dirty="0" smtClean="0">
              <a:latin typeface="Trebuchet MS" pitchFamily="34" charset="0"/>
            </a:rPr>
            <a:t>Increase inter-brand competition but decrease potential intra-brand competition</a:t>
          </a:r>
          <a:endParaRPr lang="en-US" sz="1800" dirty="0">
            <a:solidFill>
              <a:schemeClr val="tx1"/>
            </a:solidFill>
            <a:latin typeface="Trebuchet MS" pitchFamily="34" charset="0"/>
          </a:endParaRPr>
        </a:p>
      </dgm:t>
    </dgm:pt>
    <dgm:pt modelId="{41C2D606-47D6-4A48-9850-67F09A64BE62}" type="parTrans" cxnId="{7C8CC8F1-08B5-1744-9BDC-1B9087632F2C}">
      <dgm:prSet/>
      <dgm:spPr/>
      <dgm:t>
        <a:bodyPr/>
        <a:lstStyle/>
        <a:p>
          <a:endParaRPr lang="en-US"/>
        </a:p>
      </dgm:t>
    </dgm:pt>
    <dgm:pt modelId="{3659ECEA-211C-F547-9F29-CA04A5C5C0C2}" type="sibTrans" cxnId="{7C8CC8F1-08B5-1744-9BDC-1B9087632F2C}">
      <dgm:prSet/>
      <dgm:spPr/>
      <dgm:t>
        <a:bodyPr/>
        <a:lstStyle/>
        <a:p>
          <a:endParaRPr lang="en-US"/>
        </a:p>
      </dgm:t>
    </dgm:pt>
    <dgm:pt modelId="{331AE8B9-85F4-6D44-A67F-6FBDB5B87B90}">
      <dgm:prSet phldrT="[Text]" custT="1"/>
      <dgm:spPr/>
      <dgm:t>
        <a:bodyPr/>
        <a:lstStyle/>
        <a:p>
          <a:r>
            <a:rPr lang="en-US" sz="2400" b="0" dirty="0" smtClean="0">
              <a:solidFill>
                <a:schemeClr val="tx1"/>
              </a:solidFill>
              <a:latin typeface="Trebuchet MS" pitchFamily="34" charset="0"/>
            </a:rPr>
            <a:t>Fragmentation and its costs to the platform are likely to be larger when the software platform has more participants</a:t>
          </a:r>
          <a:endParaRPr lang="en-US" sz="2400" b="0" dirty="0">
            <a:solidFill>
              <a:schemeClr val="tx1"/>
            </a:solidFill>
            <a:latin typeface="Trebuchet MS" pitchFamily="34" charset="0"/>
          </a:endParaRPr>
        </a:p>
      </dgm:t>
    </dgm:pt>
    <dgm:pt modelId="{AA1C19B2-925F-1B42-B53D-A9DFE24CC920}" type="parTrans" cxnId="{4A7781E3-8814-3D4A-BFB5-D10ABEF0B286}">
      <dgm:prSet/>
      <dgm:spPr/>
      <dgm:t>
        <a:bodyPr/>
        <a:lstStyle/>
        <a:p>
          <a:endParaRPr lang="en-US"/>
        </a:p>
      </dgm:t>
    </dgm:pt>
    <dgm:pt modelId="{899B6CEF-C05D-4343-8484-7486A9906A5B}" type="sibTrans" cxnId="{4A7781E3-8814-3D4A-BFB5-D10ABEF0B286}">
      <dgm:prSet/>
      <dgm:spPr/>
      <dgm:t>
        <a:bodyPr/>
        <a:lstStyle/>
        <a:p>
          <a:endParaRPr lang="en-US"/>
        </a:p>
      </dgm:t>
    </dgm:pt>
    <dgm:pt modelId="{E6B14216-C5EE-ED42-B6C4-D3EAA3027E09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CC119445-75D1-EE49-AAAF-EAAD33BDF59B}" type="parTrans" cxnId="{E1F7F0F5-7846-B342-81D2-5AD8E56B3FFC}">
      <dgm:prSet/>
      <dgm:spPr/>
      <dgm:t>
        <a:bodyPr/>
        <a:lstStyle/>
        <a:p>
          <a:endParaRPr lang="en-US"/>
        </a:p>
      </dgm:t>
    </dgm:pt>
    <dgm:pt modelId="{7152F3AB-E6A6-7F44-A0CA-D76FFF25CFB2}" type="sibTrans" cxnId="{E1F7F0F5-7846-B342-81D2-5AD8E56B3FFC}">
      <dgm:prSet/>
      <dgm:spPr/>
      <dgm:t>
        <a:bodyPr/>
        <a:lstStyle/>
        <a:p>
          <a:endParaRPr lang="en-US"/>
        </a:p>
      </dgm:t>
    </dgm:pt>
    <dgm:pt modelId="{B76D570A-C21F-984A-98F2-1C2B13CADCF5}" type="pres">
      <dgm:prSet presAssocID="{6F3CE857-0E9E-814E-A9E4-13148C55600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160798-9849-C24A-BBF3-77D1D10C4C15}" type="pres">
      <dgm:prSet presAssocID="{FFF2E1A8-3832-2F4A-BCE8-52204B8E2358}" presName="parentText" presStyleLbl="node1" presStyleIdx="0" presStyleCnt="2" custLinFactNeighborY="-65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13B2F-F687-A547-96D6-36CC0911A0F2}" type="pres">
      <dgm:prSet presAssocID="{FFF2E1A8-3832-2F4A-BCE8-52204B8E23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84418-D46D-0945-974F-FA0FAC3F46D6}" type="pres">
      <dgm:prSet presAssocID="{331AE8B9-85F4-6D44-A67F-6FBDB5B87B9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12588-69B4-4D42-BC08-FB915E932C34}" type="pres">
      <dgm:prSet presAssocID="{331AE8B9-85F4-6D44-A67F-6FBDB5B87B9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46420C-7A85-4745-84EB-3E224FB01685}" type="presOf" srcId="{FFF2E1A8-3832-2F4A-BCE8-52204B8E2358}" destId="{43160798-9849-C24A-BBF3-77D1D10C4C15}" srcOrd="0" destOrd="0" presId="urn:microsoft.com/office/officeart/2005/8/layout/vList2"/>
    <dgm:cxn modelId="{D93734A1-2CC3-9D4B-9F5D-B20D1F0390E5}" srcId="{6F3CE857-0E9E-814E-A9E4-13148C556007}" destId="{FFF2E1A8-3832-2F4A-BCE8-52204B8E2358}" srcOrd="0" destOrd="0" parTransId="{C54E5326-9C68-0E49-BF16-B2DDB0613A15}" sibTransId="{7C679734-835A-0F48-8116-8D7CFA5EA73C}"/>
    <dgm:cxn modelId="{4A7781E3-8814-3D4A-BFB5-D10ABEF0B286}" srcId="{6F3CE857-0E9E-814E-A9E4-13148C556007}" destId="{331AE8B9-85F4-6D44-A67F-6FBDB5B87B90}" srcOrd="1" destOrd="0" parTransId="{AA1C19B2-925F-1B42-B53D-A9DFE24CC920}" sibTransId="{899B6CEF-C05D-4343-8484-7486A9906A5B}"/>
    <dgm:cxn modelId="{4A904E6E-A38D-44D7-88F6-499EAAEC8FCF}" type="presOf" srcId="{331AE8B9-85F4-6D44-A67F-6FBDB5B87B90}" destId="{6AE84418-D46D-0945-974F-FA0FAC3F46D6}" srcOrd="0" destOrd="0" presId="urn:microsoft.com/office/officeart/2005/8/layout/vList2"/>
    <dgm:cxn modelId="{A72BC0C4-E1A7-4D1B-9748-32E962D17A32}" type="presOf" srcId="{6F3CE857-0E9E-814E-A9E4-13148C556007}" destId="{B76D570A-C21F-984A-98F2-1C2B13CADCF5}" srcOrd="0" destOrd="0" presId="urn:microsoft.com/office/officeart/2005/8/layout/vList2"/>
    <dgm:cxn modelId="{3750131C-885A-4B59-B94A-76840F09B958}" type="presOf" srcId="{A68A0F69-BFDA-0B40-A977-B1F337495314}" destId="{A9013B2F-F687-A547-96D6-36CC0911A0F2}" srcOrd="0" destOrd="0" presId="urn:microsoft.com/office/officeart/2005/8/layout/vList2"/>
    <dgm:cxn modelId="{E1F7F0F5-7846-B342-81D2-5AD8E56B3FFC}" srcId="{331AE8B9-85F4-6D44-A67F-6FBDB5B87B90}" destId="{E6B14216-C5EE-ED42-B6C4-D3EAA3027E09}" srcOrd="0" destOrd="0" parTransId="{CC119445-75D1-EE49-AAAF-EAAD33BDF59B}" sibTransId="{7152F3AB-E6A6-7F44-A0CA-D76FFF25CFB2}"/>
    <dgm:cxn modelId="{4464AB0C-D8E3-44E9-96BA-F52E48A77D07}" type="presOf" srcId="{E6B14216-C5EE-ED42-B6C4-D3EAA3027E09}" destId="{E4012588-69B4-4D42-BC08-FB915E932C34}" srcOrd="0" destOrd="0" presId="urn:microsoft.com/office/officeart/2005/8/layout/vList2"/>
    <dgm:cxn modelId="{7C8CC8F1-08B5-1744-9BDC-1B9087632F2C}" srcId="{FFF2E1A8-3832-2F4A-BCE8-52204B8E2358}" destId="{A68A0F69-BFDA-0B40-A977-B1F337495314}" srcOrd="0" destOrd="0" parTransId="{41C2D606-47D6-4A48-9850-67F09A64BE62}" sibTransId="{3659ECEA-211C-F547-9F29-CA04A5C5C0C2}"/>
    <dgm:cxn modelId="{D40A93C0-B154-4996-B24C-A51D719B7885}" type="presParOf" srcId="{B76D570A-C21F-984A-98F2-1C2B13CADCF5}" destId="{43160798-9849-C24A-BBF3-77D1D10C4C15}" srcOrd="0" destOrd="0" presId="urn:microsoft.com/office/officeart/2005/8/layout/vList2"/>
    <dgm:cxn modelId="{85489E23-873F-473F-985C-A46F422671A9}" type="presParOf" srcId="{B76D570A-C21F-984A-98F2-1C2B13CADCF5}" destId="{A9013B2F-F687-A547-96D6-36CC0911A0F2}" srcOrd="1" destOrd="0" presId="urn:microsoft.com/office/officeart/2005/8/layout/vList2"/>
    <dgm:cxn modelId="{EFF3899A-CEDF-4562-B150-24658F8C1E4A}" type="presParOf" srcId="{B76D570A-C21F-984A-98F2-1C2B13CADCF5}" destId="{6AE84418-D46D-0945-974F-FA0FAC3F46D6}" srcOrd="2" destOrd="0" presId="urn:microsoft.com/office/officeart/2005/8/layout/vList2"/>
    <dgm:cxn modelId="{D6350F54-76B0-42DB-9A7B-E9369BB91030}" type="presParOf" srcId="{B76D570A-C21F-984A-98F2-1C2B13CADCF5}" destId="{E4012588-69B4-4D42-BC08-FB915E932C3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160798-9849-C24A-BBF3-77D1D10C4C15}">
      <dsp:nvSpPr>
        <dsp:cNvPr id="0" name=""/>
        <dsp:cNvSpPr/>
      </dsp:nvSpPr>
      <dsp:spPr>
        <a:xfrm>
          <a:off x="0" y="7638"/>
          <a:ext cx="8490154" cy="131522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Trebuchet MS" pitchFamily="34" charset="0"/>
            </a:rPr>
            <a:t>Used as a standard by end users, software developers, hardware makers, and other economic agents</a:t>
          </a:r>
          <a:endParaRPr lang="en-US" sz="2400" kern="1200" dirty="0">
            <a:solidFill>
              <a:schemeClr val="tx1"/>
            </a:solidFill>
            <a:latin typeface="Trebuchet MS" pitchFamily="34" charset="0"/>
          </a:endParaRPr>
        </a:p>
      </dsp:txBody>
      <dsp:txXfrm>
        <a:off x="0" y="7638"/>
        <a:ext cx="8490154" cy="1315226"/>
      </dsp:txXfrm>
    </dsp:sp>
    <dsp:sp modelId="{A9013B2F-F687-A547-96D6-36CC0911A0F2}">
      <dsp:nvSpPr>
        <dsp:cNvPr id="0" name=""/>
        <dsp:cNvSpPr/>
      </dsp:nvSpPr>
      <dsp:spPr>
        <a:xfrm>
          <a:off x="0" y="1322864"/>
          <a:ext cx="849015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562" tIns="24130" rIns="135128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900" kern="1200" dirty="0">
            <a:solidFill>
              <a:schemeClr val="tx1"/>
            </a:solidFill>
            <a:latin typeface="Trebuchet MS" pitchFamily="34" charset="0"/>
          </a:endParaRPr>
        </a:p>
      </dsp:txBody>
      <dsp:txXfrm>
        <a:off x="0" y="1322864"/>
        <a:ext cx="8490154" cy="281520"/>
      </dsp:txXfrm>
    </dsp:sp>
    <dsp:sp modelId="{6AE84418-D46D-0945-974F-FA0FAC3F46D6}">
      <dsp:nvSpPr>
        <dsp:cNvPr id="0" name=""/>
        <dsp:cNvSpPr/>
      </dsp:nvSpPr>
      <dsp:spPr>
        <a:xfrm>
          <a:off x="0" y="1604384"/>
          <a:ext cx="8490154" cy="131522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Trebuchet MS" pitchFamily="34" charset="0"/>
            </a:rPr>
            <a:t>Encourage more participation to increase private and social value of the platform</a:t>
          </a:r>
          <a:endParaRPr lang="en-US" sz="2400" kern="1200" dirty="0">
            <a:solidFill>
              <a:schemeClr val="tx1"/>
            </a:solidFill>
            <a:latin typeface="Trebuchet MS" pitchFamily="34" charset="0"/>
          </a:endParaRPr>
        </a:p>
      </dsp:txBody>
      <dsp:txXfrm>
        <a:off x="0" y="1604384"/>
        <a:ext cx="8490154" cy="1315226"/>
      </dsp:txXfrm>
    </dsp:sp>
    <dsp:sp modelId="{E4012588-69B4-4D42-BC08-FB915E932C34}">
      <dsp:nvSpPr>
        <dsp:cNvPr id="0" name=""/>
        <dsp:cNvSpPr/>
      </dsp:nvSpPr>
      <dsp:spPr>
        <a:xfrm>
          <a:off x="0" y="2919611"/>
          <a:ext cx="849015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562" tIns="22860" rIns="128016" bIns="22860" numCol="1" spcCol="1270" anchor="t" anchorCtr="0">
          <a:noAutofit/>
        </a:bodyPr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800" kern="1200" dirty="0">
            <a:solidFill>
              <a:schemeClr val="tx1"/>
            </a:solidFill>
            <a:latin typeface="Trebuchet MS" pitchFamily="34" charset="0"/>
          </a:endParaRPr>
        </a:p>
      </dsp:txBody>
      <dsp:txXfrm>
        <a:off x="0" y="2919611"/>
        <a:ext cx="8490154" cy="281520"/>
      </dsp:txXfrm>
    </dsp:sp>
    <dsp:sp modelId="{C27E7727-2449-914D-BF4C-DDB6621E7264}">
      <dsp:nvSpPr>
        <dsp:cNvPr id="0" name=""/>
        <dsp:cNvSpPr/>
      </dsp:nvSpPr>
      <dsp:spPr>
        <a:xfrm>
          <a:off x="0" y="3201131"/>
          <a:ext cx="8490154" cy="131522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Create application stores and encourage users to find bugs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0" y="3201131"/>
        <a:ext cx="8490154" cy="1315226"/>
      </dsp:txXfrm>
    </dsp:sp>
    <dsp:sp modelId="{048B8C3D-0F32-AF4E-9744-A62CAF281641}">
      <dsp:nvSpPr>
        <dsp:cNvPr id="0" name=""/>
        <dsp:cNvSpPr/>
      </dsp:nvSpPr>
      <dsp:spPr>
        <a:xfrm>
          <a:off x="0" y="4516357"/>
          <a:ext cx="849015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56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300" kern="1200" dirty="0">
            <a:solidFill>
              <a:schemeClr val="tx1"/>
            </a:solidFill>
          </a:endParaRPr>
        </a:p>
      </dsp:txBody>
      <dsp:txXfrm>
        <a:off x="0" y="4516357"/>
        <a:ext cx="8490154" cy="2815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160798-9849-C24A-BBF3-77D1D10C4C15}">
      <dsp:nvSpPr>
        <dsp:cNvPr id="0" name=""/>
        <dsp:cNvSpPr/>
      </dsp:nvSpPr>
      <dsp:spPr>
        <a:xfrm>
          <a:off x="0" y="109557"/>
          <a:ext cx="8490154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  <a:latin typeface="Trebuchet MS" pitchFamily="34" charset="0"/>
            </a:rPr>
            <a:t>Fragmentation is an example of a negative externality</a:t>
          </a:r>
          <a:endParaRPr lang="en-US" sz="2400" b="0" kern="1200" dirty="0">
            <a:solidFill>
              <a:schemeClr val="tx1"/>
            </a:solidFill>
            <a:latin typeface="Trebuchet MS" pitchFamily="34" charset="0"/>
          </a:endParaRPr>
        </a:p>
      </dsp:txBody>
      <dsp:txXfrm>
        <a:off x="0" y="109557"/>
        <a:ext cx="8490154" cy="1216800"/>
      </dsp:txXfrm>
    </dsp:sp>
    <dsp:sp modelId="{A9013B2F-F687-A547-96D6-36CC0911A0F2}">
      <dsp:nvSpPr>
        <dsp:cNvPr id="0" name=""/>
        <dsp:cNvSpPr/>
      </dsp:nvSpPr>
      <dsp:spPr>
        <a:xfrm>
          <a:off x="0" y="1326358"/>
          <a:ext cx="849015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56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>
              <a:latin typeface="Trebuchet MS" pitchFamily="34" charset="0"/>
            </a:rPr>
            <a:t>Indirect network effects</a:t>
          </a:r>
          <a:endParaRPr lang="en-US" sz="1800" kern="1200" dirty="0">
            <a:solidFill>
              <a:schemeClr val="tx1"/>
            </a:solidFill>
            <a:latin typeface="Trebuchet MS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>
              <a:latin typeface="Trebuchet MS" pitchFamily="34" charset="0"/>
            </a:rPr>
            <a:t>reduces the private and social value of a platform</a:t>
          </a:r>
          <a:endParaRPr lang="en-US" sz="1800" kern="1200" dirty="0">
            <a:solidFill>
              <a:schemeClr val="tx1"/>
            </a:solidFill>
            <a:latin typeface="Trebuchet MS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>
              <a:latin typeface="Trebuchet MS" pitchFamily="34" charset="0"/>
            </a:rPr>
            <a:t>makes the platform less competitive</a:t>
          </a:r>
          <a:endParaRPr lang="en-US" sz="1800" kern="1200" dirty="0">
            <a:solidFill>
              <a:schemeClr val="tx1"/>
            </a:solidFill>
            <a:latin typeface="Trebuchet MS" pitchFamily="34" charset="0"/>
          </a:endParaRPr>
        </a:p>
      </dsp:txBody>
      <dsp:txXfrm>
        <a:off x="0" y="1326358"/>
        <a:ext cx="8490154" cy="1076400"/>
      </dsp:txXfrm>
    </dsp:sp>
    <dsp:sp modelId="{6AE84418-D46D-0945-974F-FA0FAC3F46D6}">
      <dsp:nvSpPr>
        <dsp:cNvPr id="0" name=""/>
        <dsp:cNvSpPr/>
      </dsp:nvSpPr>
      <dsp:spPr>
        <a:xfrm>
          <a:off x="0" y="2402757"/>
          <a:ext cx="8490154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  <a:latin typeface="Trebuchet MS" pitchFamily="34" charset="0"/>
            </a:rPr>
            <a:t>Fragmentation is a more serious problem for software platforms that use an open-source license</a:t>
          </a:r>
          <a:endParaRPr lang="en-US" sz="2400" b="0" kern="1200" dirty="0">
            <a:solidFill>
              <a:schemeClr val="tx1"/>
            </a:solidFill>
            <a:latin typeface="Trebuchet MS" pitchFamily="34" charset="0"/>
          </a:endParaRPr>
        </a:p>
      </dsp:txBody>
      <dsp:txXfrm>
        <a:off x="0" y="2402757"/>
        <a:ext cx="8490154" cy="1216800"/>
      </dsp:txXfrm>
    </dsp:sp>
    <dsp:sp modelId="{E4012588-69B4-4D42-BC08-FB915E932C34}">
      <dsp:nvSpPr>
        <dsp:cNvPr id="0" name=""/>
        <dsp:cNvSpPr/>
      </dsp:nvSpPr>
      <dsp:spPr>
        <a:xfrm>
          <a:off x="0" y="3619557"/>
          <a:ext cx="849015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56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>
              <a:latin typeface="Trebuchet MS" pitchFamily="34" charset="0"/>
            </a:rPr>
            <a:t>Amazon’s forked version of Android for Amazon Fire phone</a:t>
          </a:r>
          <a:endParaRPr lang="en-US" sz="1800" kern="1200" dirty="0">
            <a:solidFill>
              <a:schemeClr val="tx1"/>
            </a:solidFill>
            <a:latin typeface="Trebuchet MS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>
              <a:latin typeface="Trebuchet MS" pitchFamily="34" charset="0"/>
            </a:rPr>
            <a:t>Unix</a:t>
          </a:r>
          <a:endParaRPr lang="en-US" sz="1800" kern="1200" dirty="0">
            <a:latin typeface="Trebuchet MS" pitchFamily="34" charset="0"/>
          </a:endParaRPr>
        </a:p>
      </dsp:txBody>
      <dsp:txXfrm>
        <a:off x="0" y="3619557"/>
        <a:ext cx="8490154" cy="10764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160798-9849-C24A-BBF3-77D1D10C4C15}">
      <dsp:nvSpPr>
        <dsp:cNvPr id="0" name=""/>
        <dsp:cNvSpPr/>
      </dsp:nvSpPr>
      <dsp:spPr>
        <a:xfrm>
          <a:off x="0" y="39086"/>
          <a:ext cx="8490154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Trebuchet MS" pitchFamily="34" charset="0"/>
            </a:rPr>
            <a:t>Governance rules that limit fragmentation increase the value of the software platform</a:t>
          </a:r>
          <a:endParaRPr lang="en-US" sz="2400" kern="1200" dirty="0">
            <a:solidFill>
              <a:schemeClr val="tx1"/>
            </a:solidFill>
            <a:latin typeface="Trebuchet MS" pitchFamily="34" charset="0"/>
          </a:endParaRPr>
        </a:p>
      </dsp:txBody>
      <dsp:txXfrm>
        <a:off x="0" y="39086"/>
        <a:ext cx="8490154" cy="1216800"/>
      </dsp:txXfrm>
    </dsp:sp>
    <dsp:sp modelId="{A9013B2F-F687-A547-96D6-36CC0911A0F2}">
      <dsp:nvSpPr>
        <dsp:cNvPr id="0" name=""/>
        <dsp:cNvSpPr/>
      </dsp:nvSpPr>
      <dsp:spPr>
        <a:xfrm>
          <a:off x="0" y="1326358"/>
          <a:ext cx="849015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56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>
              <a:latin typeface="Trebuchet MS" pitchFamily="34" charset="0"/>
            </a:rPr>
            <a:t>Increase inter-brand competition but decrease potential intra-brand competition</a:t>
          </a:r>
          <a:endParaRPr lang="en-US" sz="1800" kern="1200" dirty="0">
            <a:solidFill>
              <a:schemeClr val="tx1"/>
            </a:solidFill>
            <a:latin typeface="Trebuchet MS" pitchFamily="34" charset="0"/>
          </a:endParaRPr>
        </a:p>
      </dsp:txBody>
      <dsp:txXfrm>
        <a:off x="0" y="1326358"/>
        <a:ext cx="8490154" cy="1076400"/>
      </dsp:txXfrm>
    </dsp:sp>
    <dsp:sp modelId="{6AE84418-D46D-0945-974F-FA0FAC3F46D6}">
      <dsp:nvSpPr>
        <dsp:cNvPr id="0" name=""/>
        <dsp:cNvSpPr/>
      </dsp:nvSpPr>
      <dsp:spPr>
        <a:xfrm>
          <a:off x="0" y="2402757"/>
          <a:ext cx="8490154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  <a:latin typeface="Trebuchet MS" pitchFamily="34" charset="0"/>
            </a:rPr>
            <a:t>Fragmentation and its costs to the platform are likely to be larger when the software platform has more participants</a:t>
          </a:r>
          <a:endParaRPr lang="en-US" sz="2400" b="0" kern="1200" dirty="0">
            <a:solidFill>
              <a:schemeClr val="tx1"/>
            </a:solidFill>
            <a:latin typeface="Trebuchet MS" pitchFamily="34" charset="0"/>
          </a:endParaRPr>
        </a:p>
      </dsp:txBody>
      <dsp:txXfrm>
        <a:off x="0" y="2402757"/>
        <a:ext cx="8490154" cy="1216800"/>
      </dsp:txXfrm>
    </dsp:sp>
    <dsp:sp modelId="{E4012588-69B4-4D42-BC08-FB915E932C34}">
      <dsp:nvSpPr>
        <dsp:cNvPr id="0" name=""/>
        <dsp:cNvSpPr/>
      </dsp:nvSpPr>
      <dsp:spPr>
        <a:xfrm>
          <a:off x="0" y="3619557"/>
          <a:ext cx="849015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562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 dirty="0">
            <a:solidFill>
              <a:schemeClr val="tx1"/>
            </a:solidFill>
          </a:endParaRPr>
        </a:p>
      </dsp:txBody>
      <dsp:txXfrm>
        <a:off x="0" y="3619557"/>
        <a:ext cx="8490154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0B6DE-9EF2-4307-B9EA-09F862ACE4D7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3BBDD-E2A4-4769-A18C-ABFEBEE970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E619B2B-3F8E-6D4D-A00E-9BA58BA5F25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398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81063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81063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81063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81063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00000"/>
              </a:buClr>
              <a:buSzPct val="120000"/>
              <a:buFont typeface="Wingdings" pitchFamily="2" charset="2"/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00000"/>
              </a:buClr>
              <a:buSzPct val="120000"/>
              <a:buFont typeface="Wingdings" pitchFamily="2" charset="2"/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00000"/>
              </a:buClr>
              <a:buSzPct val="120000"/>
              <a:buFont typeface="Wingdings" pitchFamily="2" charset="2"/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00000"/>
              </a:buClr>
              <a:buSzPct val="120000"/>
              <a:buFont typeface="Wingdings" pitchFamily="2" charset="2"/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BFD4BA3-AE29-4E43-A39C-10975057157C}" type="slidenum">
              <a:rPr lang="zh-CN" altLang="en-GB" i="0" smtClean="0">
                <a:solidFill>
                  <a:prstClr val="black"/>
                </a:solidFill>
                <a:ea typeface="宋体"/>
              </a:rPr>
              <a:pPr eaLnBrk="1" hangingPunct="1"/>
              <a:t>3</a:t>
            </a:fld>
            <a:endParaRPr lang="en-GB" altLang="zh-CN" i="0" smtClean="0">
              <a:solidFill>
                <a:prstClr val="black"/>
              </a:solidFill>
              <a:ea typeface="宋体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81063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81063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81063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81063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00000"/>
              </a:buClr>
              <a:buSzPct val="120000"/>
              <a:buFont typeface="Wingdings" pitchFamily="2" charset="2"/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00000"/>
              </a:buClr>
              <a:buSzPct val="120000"/>
              <a:buFont typeface="Wingdings" pitchFamily="2" charset="2"/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00000"/>
              </a:buClr>
              <a:buSzPct val="120000"/>
              <a:buFont typeface="Wingdings" pitchFamily="2" charset="2"/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00000"/>
              </a:buClr>
              <a:buSzPct val="120000"/>
              <a:buFont typeface="Wingdings" pitchFamily="2" charset="2"/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BFD4BA3-AE29-4E43-A39C-10975057157C}" type="slidenum">
              <a:rPr lang="zh-CN" altLang="en-GB" i="0" smtClean="0">
                <a:solidFill>
                  <a:prstClr val="black"/>
                </a:solidFill>
                <a:ea typeface="宋体"/>
              </a:rPr>
              <a:pPr eaLnBrk="1" hangingPunct="1"/>
              <a:t>5</a:t>
            </a:fld>
            <a:endParaRPr lang="en-GB" altLang="zh-CN" i="0" smtClean="0">
              <a:solidFill>
                <a:prstClr val="black"/>
              </a:solidFill>
              <a:ea typeface="宋体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E619B2B-3F8E-6D4D-A00E-9BA58BA5F25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26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E619B2B-3F8E-6D4D-A00E-9BA58BA5F25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26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36E8-F72D-450E-A88E-2872660680D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838-D277-4345-BC5B-8BD317F839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36E8-F72D-450E-A88E-2872660680D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838-D277-4345-BC5B-8BD317F839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36E8-F72D-450E-A88E-2872660680D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838-D277-4345-BC5B-8BD317F839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37165"/>
            <a:ext cx="2133600" cy="365125"/>
          </a:xfrm>
          <a:prstGeom prst="rect">
            <a:avLst/>
          </a:prstGeom>
        </p:spPr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7850" y="1500188"/>
            <a:ext cx="7780338" cy="40179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3941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37165"/>
            <a:ext cx="2133600" cy="365125"/>
          </a:xfrm>
          <a:prstGeom prst="rect">
            <a:avLst/>
          </a:prstGeom>
        </p:spPr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7850" y="1500188"/>
            <a:ext cx="7780338" cy="40179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394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37165"/>
            <a:ext cx="2133600" cy="365125"/>
          </a:xfrm>
          <a:prstGeom prst="rect">
            <a:avLst/>
          </a:prstGeom>
        </p:spPr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7850" y="1500188"/>
            <a:ext cx="7780338" cy="40179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3941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37165"/>
            <a:ext cx="2133600" cy="365125"/>
          </a:xfrm>
          <a:prstGeom prst="rect">
            <a:avLst/>
          </a:prstGeom>
        </p:spPr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7850" y="1500188"/>
            <a:ext cx="7780338" cy="40179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394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36E8-F72D-450E-A88E-2872660680D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838-D277-4345-BC5B-8BD317F839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36E8-F72D-450E-A88E-2872660680D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838-D277-4345-BC5B-8BD317F839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36E8-F72D-450E-A88E-2872660680D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838-D277-4345-BC5B-8BD317F839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36E8-F72D-450E-A88E-2872660680D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838-D277-4345-BC5B-8BD317F839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36E8-F72D-450E-A88E-2872660680D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838-D277-4345-BC5B-8BD317F839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36E8-F72D-450E-A88E-2872660680D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838-D277-4345-BC5B-8BD317F839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36E8-F72D-450E-A88E-2872660680D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838-D277-4345-BC5B-8BD317F839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36E8-F72D-450E-A88E-2872660680D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838-D277-4345-BC5B-8BD317F839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436E8-F72D-450E-A88E-2872660680DB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A838-D277-4345-BC5B-8BD317F8391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vzhang@globaleconomicsgroup.com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4566" y="421873"/>
            <a:ext cx="4697569" cy="2236838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The </a:t>
            </a:r>
            <a:r>
              <a:rPr lang="en-US" b="1" dirty="0"/>
              <a:t>Antitrust Analysis of Rules and Standards for Software </a:t>
            </a:r>
            <a:r>
              <a:rPr lang="en-US" b="1" dirty="0" smtClean="0"/>
              <a:t>Platforms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32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3205" y="2678838"/>
            <a:ext cx="5460666" cy="2822076"/>
          </a:xfrm>
        </p:spPr>
        <p:txBody>
          <a:bodyPr>
            <a:normAutofit fontScale="77500" lnSpcReduction="20000"/>
          </a:bodyPr>
          <a:lstStyle/>
          <a:p>
            <a:r>
              <a:rPr lang="en-US" sz="2300" b="1" dirty="0" smtClean="0">
                <a:solidFill>
                  <a:schemeClr val="tx2"/>
                </a:solidFill>
              </a:rPr>
              <a:t>Vanessa Yanhua Zhang, Ph.D.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 smtClean="0">
              <a:solidFill>
                <a:schemeClr val="tx2"/>
              </a:solidFill>
            </a:endParaRPr>
          </a:p>
          <a:p>
            <a:r>
              <a:rPr lang="en-US" sz="2100" dirty="0" smtClean="0">
                <a:solidFill>
                  <a:schemeClr val="tx2"/>
                </a:solidFill>
              </a:rPr>
              <a:t>Global Economics Group </a:t>
            </a:r>
          </a:p>
          <a:p>
            <a:r>
              <a:rPr lang="en-US" sz="2100" dirty="0">
                <a:solidFill>
                  <a:schemeClr val="tx2"/>
                </a:solidFill>
              </a:rPr>
              <a:t>MRLC- </a:t>
            </a:r>
            <a:r>
              <a:rPr lang="en-US" sz="2100" dirty="0" err="1">
                <a:solidFill>
                  <a:schemeClr val="tx2"/>
                </a:solidFill>
              </a:rPr>
              <a:t>Renmin</a:t>
            </a:r>
            <a:r>
              <a:rPr lang="en-US" sz="2100" dirty="0">
                <a:solidFill>
                  <a:schemeClr val="tx2"/>
                </a:solidFill>
              </a:rPr>
              <a:t> University</a:t>
            </a:r>
          </a:p>
          <a:p>
            <a:endParaRPr lang="en-US" sz="1700" dirty="0" smtClean="0">
              <a:solidFill>
                <a:schemeClr val="tx2"/>
              </a:solidFill>
            </a:endParaRPr>
          </a:p>
          <a:p>
            <a:endParaRPr lang="en-US" sz="1700" dirty="0">
              <a:solidFill>
                <a:schemeClr val="tx2"/>
              </a:solidFill>
            </a:endParaRPr>
          </a:p>
          <a:p>
            <a:r>
              <a:rPr lang="en-US" sz="1900" b="1" dirty="0" smtClean="0">
                <a:solidFill>
                  <a:schemeClr val="tx1"/>
                </a:solidFill>
              </a:rPr>
              <a:t>10 November 2015</a:t>
            </a:r>
            <a:endParaRPr lang="en-US" sz="1900" b="1" dirty="0">
              <a:solidFill>
                <a:schemeClr val="tx1"/>
              </a:solidFill>
            </a:endParaRPr>
          </a:p>
          <a:p>
            <a:endParaRPr lang="en-US" sz="1700" b="1" dirty="0">
              <a:solidFill>
                <a:schemeClr val="tx1"/>
              </a:solidFill>
            </a:endParaRPr>
          </a:p>
          <a:p>
            <a:r>
              <a:rPr lang="en-US" sz="1900" b="1" dirty="0" smtClean="0">
                <a:solidFill>
                  <a:schemeClr val="tx1"/>
                </a:solidFill>
              </a:rPr>
              <a:t>Seminar on Platforms and Mobile Competition</a:t>
            </a:r>
          </a:p>
          <a:p>
            <a:endParaRPr lang="en-US" sz="1900" b="1" dirty="0" smtClean="0">
              <a:solidFill>
                <a:schemeClr val="tx1"/>
              </a:solidFill>
            </a:endParaRPr>
          </a:p>
          <a:p>
            <a:r>
              <a:rPr lang="en-US" sz="1900" b="1" dirty="0" smtClean="0">
                <a:solidFill>
                  <a:schemeClr val="tx1"/>
                </a:solidFill>
              </a:rPr>
              <a:t>Sogang University, Seoul, South Korea</a:t>
            </a:r>
            <a:endParaRPr lang="en-US" sz="1900" b="1" dirty="0" smtClean="0">
              <a:solidFill>
                <a:schemeClr val="tx2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649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2730500"/>
            <a:ext cx="7620000" cy="121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900" dirty="0" smtClean="0">
                <a:solidFill>
                  <a:schemeClr val="tx1"/>
                </a:solidFill>
              </a:rPr>
              <a:t>IV. COMPETITION </a:t>
            </a:r>
            <a:r>
              <a:rPr lang="en-US" sz="2900" dirty="0">
                <a:solidFill>
                  <a:schemeClr val="tx1"/>
                </a:solidFill>
              </a:rPr>
              <a:t>POLICY ISSUES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69075"/>
            <a:ext cx="3962400" cy="36512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© Global Economics Group. Do Not Distribute Without Permission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8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273" y="20648"/>
            <a:ext cx="7118928" cy="879899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Competition </a:t>
            </a:r>
            <a:r>
              <a:rPr lang="en-US" dirty="0" smtClean="0"/>
              <a:t>Policy </a:t>
            </a:r>
            <a:r>
              <a:rPr lang="en-US" dirty="0"/>
              <a:t>S</a:t>
            </a:r>
            <a:r>
              <a:rPr lang="en-US" dirty="0" smtClean="0"/>
              <a:t>hould </a:t>
            </a:r>
            <a:r>
              <a:rPr lang="en-US" dirty="0"/>
              <a:t>E</a:t>
            </a:r>
            <a:r>
              <a:rPr lang="en-US" dirty="0" smtClean="0"/>
              <a:t>xercise Caution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="" xmlns:p14="http://schemas.microsoft.com/office/powerpoint/2010/main" val="70715294"/>
              </p:ext>
            </p:extLst>
          </p:nvPr>
        </p:nvGraphicFramePr>
        <p:xfrm>
          <a:off x="196645" y="1397000"/>
          <a:ext cx="8490155" cy="480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2577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8343" y="2286000"/>
            <a:ext cx="84473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prstClr val="black"/>
                </a:solidFill>
                <a:latin typeface="Trebuchet MS" pitchFamily="34" charset="0"/>
                <a:cs typeface="Century Gothic"/>
              </a:rPr>
              <a:t>Thank You</a:t>
            </a:r>
            <a:r>
              <a:rPr lang="en-US" sz="4000" b="1" dirty="0" smtClean="0">
                <a:solidFill>
                  <a:prstClr val="black"/>
                </a:solidFill>
                <a:latin typeface="Trebuchet MS" pitchFamily="34" charset="0"/>
                <a:cs typeface="Century Gothic"/>
              </a:rPr>
              <a:t>!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4000" b="1" dirty="0">
              <a:solidFill>
                <a:prstClr val="black"/>
              </a:solidFill>
              <a:latin typeface="Trebuchet MS" pitchFamily="34" charset="0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Trebuchet MS" pitchFamily="34" charset="0"/>
              </a:rPr>
              <a:t>Email: </a:t>
            </a:r>
            <a:r>
              <a:rPr lang="en-US" sz="2800" dirty="0" smtClean="0">
                <a:solidFill>
                  <a:prstClr val="black"/>
                </a:solidFill>
                <a:latin typeface="Trebuchet MS" pitchFamily="34" charset="0"/>
                <a:hlinkClick r:id="rId2"/>
              </a:rPr>
              <a:t>vzhang@globaleconomicsgroup.com</a:t>
            </a:r>
            <a:r>
              <a:rPr lang="en-US" sz="2800" dirty="0" smtClean="0">
                <a:solidFill>
                  <a:prstClr val="black"/>
                </a:solidFill>
                <a:latin typeface="Trebuchet MS" pitchFamily="34" charset="0"/>
              </a:rPr>
              <a:t> </a:t>
            </a:r>
            <a:endParaRPr lang="en-US" sz="2800" dirty="0">
              <a:solidFill>
                <a:prstClr val="black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2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3187700"/>
            <a:ext cx="7620000" cy="1219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900" dirty="0" smtClean="0">
                <a:solidFill>
                  <a:schemeClr val="tx1"/>
                </a:solidFill>
              </a:rPr>
              <a:t>I. Background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69075"/>
            <a:ext cx="3962400" cy="36512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© Global Economics Group. Do Not Distribute Without Permission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01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03338"/>
            <a:ext cx="8183562" cy="4114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sz="2400" b="1" dirty="0"/>
              <a:t>Software platforms play an important role in promoting </a:t>
            </a:r>
            <a:r>
              <a:rPr lang="en-US" sz="2400" b="1" dirty="0" smtClean="0"/>
              <a:t>innovation and economic growth</a:t>
            </a:r>
          </a:p>
          <a:p>
            <a:pPr marL="857250" lvl="3" indent="-400050">
              <a:lnSpc>
                <a:spcPct val="80000"/>
              </a:lnSpc>
              <a:spcBef>
                <a:spcPct val="60000"/>
              </a:spcBef>
            </a:pPr>
            <a:r>
              <a:rPr lang="en-US" sz="1800" dirty="0" smtClean="0"/>
              <a:t>Innovation in payments, transportation, health and fitness, connected homes and e-commerce which transform our life;</a:t>
            </a:r>
          </a:p>
          <a:p>
            <a:pPr marL="857250" lvl="3" indent="-400050">
              <a:lnSpc>
                <a:spcPct val="80000"/>
              </a:lnSpc>
              <a:spcBef>
                <a:spcPct val="60000"/>
              </a:spcBef>
            </a:pPr>
            <a:r>
              <a:rPr lang="en-US" sz="1800" dirty="0" smtClean="0"/>
              <a:t>Connects the online and offline worlds and restructures traditional industries</a:t>
            </a:r>
          </a:p>
          <a:p>
            <a:pPr marL="857250" lvl="3" indent="-400050">
              <a:lnSpc>
                <a:spcPct val="80000"/>
              </a:lnSpc>
              <a:spcBef>
                <a:spcPct val="60000"/>
              </a:spcBef>
            </a:pPr>
            <a:endParaRPr lang="en-US" sz="18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sz="2400" b="1" dirty="0" smtClean="0"/>
              <a:t>Digital </a:t>
            </a:r>
            <a:r>
              <a:rPr lang="en-US" sz="2400" b="1" dirty="0"/>
              <a:t>tools and services spur competition, driving growth and </a:t>
            </a:r>
            <a:r>
              <a:rPr lang="en-US" sz="2400" b="1" dirty="0" smtClean="0"/>
              <a:t>innovation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endParaRPr lang="en-US" sz="1800" b="1" dirty="0" smtClean="0"/>
          </a:p>
          <a:p>
            <a:pPr>
              <a:lnSpc>
                <a:spcPct val="80000"/>
              </a:lnSpc>
              <a:spcBef>
                <a:spcPct val="60000"/>
              </a:spcBef>
            </a:pPr>
            <a:endParaRPr lang="en-US" sz="1600" dirty="0" smtClean="0"/>
          </a:p>
          <a:p>
            <a:pPr marL="457200" lvl="1" indent="0">
              <a:lnSpc>
                <a:spcPct val="80000"/>
              </a:lnSpc>
              <a:spcBef>
                <a:spcPct val="60000"/>
              </a:spcBef>
              <a:buNone/>
            </a:pPr>
            <a:endParaRPr lang="en-US" altLang="zh-CN" sz="1600" dirty="0" smtClean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endParaRPr lang="en-US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7041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2730500"/>
            <a:ext cx="7620000" cy="1219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II. Software </a:t>
            </a:r>
            <a:r>
              <a:rPr lang="en-US" dirty="0">
                <a:solidFill>
                  <a:schemeClr val="tx1"/>
                </a:solidFill>
              </a:rPr>
              <a:t>Platform Business Models and </a:t>
            </a:r>
            <a:r>
              <a:rPr lang="en-US" dirty="0" smtClean="0">
                <a:solidFill>
                  <a:schemeClr val="tx1"/>
                </a:solidFill>
              </a:rPr>
              <a:t>externalities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69075"/>
            <a:ext cx="3962400" cy="36512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© Global Economics Group. Do Not Distribute Without Permission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836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Business Models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03338"/>
            <a:ext cx="8183562" cy="4894262"/>
          </a:xfrm>
        </p:spPr>
        <p:txBody>
          <a:bodyPr>
            <a:normAutofit/>
          </a:bodyPr>
          <a:lstStyle/>
          <a:p>
            <a:pPr lvl="0" fontAlgn="base"/>
            <a:r>
              <a:rPr lang="en-US" sz="2400" b="1" dirty="0" smtClean="0"/>
              <a:t>Software </a:t>
            </a:r>
            <a:r>
              <a:rPr lang="en-US" sz="2400" b="1" dirty="0"/>
              <a:t>platforms are </a:t>
            </a:r>
            <a:r>
              <a:rPr lang="en-US" sz="2400" b="1" dirty="0" smtClean="0"/>
              <a:t>multi-sided platforms</a:t>
            </a:r>
          </a:p>
          <a:p>
            <a:pPr lvl="1" fontAlgn="base"/>
            <a:r>
              <a:rPr lang="en-US" sz="1800" dirty="0" smtClean="0"/>
              <a:t>two-sided (multi-sided) market</a:t>
            </a:r>
          </a:p>
          <a:p>
            <a:pPr lvl="1" fontAlgn="base"/>
            <a:r>
              <a:rPr lang="en-US" sz="1800" dirty="0"/>
              <a:t>d</a:t>
            </a:r>
            <a:r>
              <a:rPr lang="en-US" sz="1800" dirty="0" smtClean="0"/>
              <a:t>rive </a:t>
            </a:r>
            <a:r>
              <a:rPr lang="en-US" sz="1800" dirty="0"/>
              <a:t>innovation by enabling </a:t>
            </a:r>
            <a:r>
              <a:rPr lang="en-US" sz="1800" dirty="0" smtClean="0"/>
              <a:t>entrepreneurs to </a:t>
            </a:r>
            <a:r>
              <a:rPr lang="en-US" sz="1800" dirty="0"/>
              <a:t>develop “applications” and to reach all the users of the </a:t>
            </a:r>
            <a:r>
              <a:rPr lang="en-US" sz="1800" dirty="0" smtClean="0"/>
              <a:t>platform </a:t>
            </a:r>
          </a:p>
          <a:p>
            <a:pPr lvl="1" fontAlgn="base"/>
            <a:endParaRPr lang="en-US" sz="2900" dirty="0"/>
          </a:p>
          <a:p>
            <a:pPr lvl="0" fontAlgn="base"/>
            <a:r>
              <a:rPr lang="en-US" sz="2400" b="1" dirty="0" smtClean="0"/>
              <a:t>Global business ecosystem</a:t>
            </a:r>
          </a:p>
          <a:p>
            <a:pPr lvl="1" fontAlgn="base"/>
            <a:r>
              <a:rPr lang="en-US" sz="2200" dirty="0" smtClean="0"/>
              <a:t>Android operating system: </a:t>
            </a:r>
          </a:p>
          <a:p>
            <a:pPr lvl="2" fontAlgn="base"/>
            <a:r>
              <a:rPr lang="en-US" sz="1800" dirty="0" smtClean="0"/>
              <a:t>Global example:  </a:t>
            </a:r>
          </a:p>
          <a:p>
            <a:pPr lvl="2" fontAlgn="base"/>
            <a:r>
              <a:rPr lang="en-US" sz="1800" dirty="0" smtClean="0"/>
              <a:t>South Korean example:  Color-Note and </a:t>
            </a:r>
            <a:r>
              <a:rPr lang="en-US" sz="1800" dirty="0" err="1" smtClean="0"/>
              <a:t>Kakao</a:t>
            </a:r>
            <a:r>
              <a:rPr lang="en-US" sz="1800" dirty="0" smtClean="0"/>
              <a:t> Talk</a:t>
            </a:r>
          </a:p>
          <a:p>
            <a:pPr lvl="1" fontAlgn="base"/>
            <a:endParaRPr lang="en-US" b="1" dirty="0" smtClean="0"/>
          </a:p>
          <a:p>
            <a:pPr>
              <a:lnSpc>
                <a:spcPct val="80000"/>
              </a:lnSpc>
              <a:spcBef>
                <a:spcPct val="60000"/>
              </a:spcBef>
            </a:pPr>
            <a:endParaRPr lang="en-US" sz="1600" dirty="0" smtClean="0"/>
          </a:p>
          <a:p>
            <a:pPr lvl="1">
              <a:lnSpc>
                <a:spcPct val="80000"/>
              </a:lnSpc>
              <a:spcBef>
                <a:spcPct val="60000"/>
              </a:spcBef>
            </a:pPr>
            <a:endParaRPr lang="en-US" altLang="zh-CN" sz="1600" dirty="0" smtClean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endParaRPr lang="en-US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31452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273" y="20648"/>
            <a:ext cx="7118928" cy="8798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Positive Externalities for Software Platforms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="" xmlns:p14="http://schemas.microsoft.com/office/powerpoint/2010/main" val="764791572"/>
              </p:ext>
            </p:extLst>
          </p:nvPr>
        </p:nvGraphicFramePr>
        <p:xfrm>
          <a:off x="196645" y="1397000"/>
          <a:ext cx="8490155" cy="480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50502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273" y="20648"/>
            <a:ext cx="7118928" cy="879899"/>
          </a:xfrm>
        </p:spPr>
        <p:txBody>
          <a:bodyPr>
            <a:normAutofit/>
          </a:bodyPr>
          <a:lstStyle/>
          <a:p>
            <a:r>
              <a:rPr lang="en-US" dirty="0" smtClean="0"/>
              <a:t>Negative Externalities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="" xmlns:p14="http://schemas.microsoft.com/office/powerpoint/2010/main" val="2263307283"/>
              </p:ext>
            </p:extLst>
          </p:nvPr>
        </p:nvGraphicFramePr>
        <p:xfrm>
          <a:off x="196645" y="1397000"/>
          <a:ext cx="8490155" cy="480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43742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2730500"/>
            <a:ext cx="7620000" cy="1219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III. RULES </a:t>
            </a:r>
            <a:r>
              <a:rPr lang="en-US" dirty="0">
                <a:solidFill>
                  <a:schemeClr val="tx1"/>
                </a:solidFill>
              </a:rPr>
              <a:t>AND STANDARDS FOR REGULATING EXTERNALITIES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69075"/>
            <a:ext cx="3962400" cy="36512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© Global Economics Group. Do Not Distribute Without Permission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27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181" y="1050635"/>
            <a:ext cx="7516091" cy="5386529"/>
          </a:xfrm>
        </p:spPr>
        <p:txBody>
          <a:bodyPr>
            <a:normAutofit/>
          </a:bodyPr>
          <a:lstStyle/>
          <a:p>
            <a:pPr lvl="0" fontAlgn="base"/>
            <a:r>
              <a:rPr lang="en-US" sz="2400" b="1" dirty="0" smtClean="0"/>
              <a:t>Software </a:t>
            </a:r>
            <a:r>
              <a:rPr lang="en-US" sz="2400" b="1" dirty="0"/>
              <a:t>platforms</a:t>
            </a:r>
            <a:r>
              <a:rPr lang="en-US" sz="2400" b="1" dirty="0" smtClean="0"/>
              <a:t> </a:t>
            </a:r>
            <a:r>
              <a:rPr lang="en-US" sz="2400" b="1" dirty="0"/>
              <a:t>must </a:t>
            </a:r>
            <a:r>
              <a:rPr lang="en-US" sz="2400" b="1" dirty="0" smtClean="0"/>
              <a:t>employ </a:t>
            </a:r>
            <a:r>
              <a:rPr lang="en-US" sz="2400" b="1" dirty="0"/>
              <a:t>systems to balance the interests of one set of actors against the </a:t>
            </a:r>
            <a:r>
              <a:rPr lang="en-US" sz="2400" b="1" dirty="0" smtClean="0"/>
              <a:t>other</a:t>
            </a:r>
          </a:p>
          <a:p>
            <a:pPr lvl="0" fontAlgn="base"/>
            <a:endParaRPr lang="en-US" sz="2500" dirty="0"/>
          </a:p>
          <a:p>
            <a:pPr lvl="1" fontAlgn="base"/>
            <a:r>
              <a:rPr lang="en-US" sz="2200" dirty="0"/>
              <a:t>The value of software platforms depends </a:t>
            </a:r>
            <a:r>
              <a:rPr lang="en-US" sz="2200" dirty="0" smtClean="0"/>
              <a:t>on</a:t>
            </a:r>
            <a:r>
              <a:rPr lang="en-US" sz="2200" dirty="0"/>
              <a:t> the ability </a:t>
            </a:r>
            <a:r>
              <a:rPr lang="en-US" sz="2200" dirty="0" smtClean="0"/>
              <a:t>to</a:t>
            </a:r>
          </a:p>
          <a:p>
            <a:pPr lvl="2" fontAlgn="base"/>
            <a:r>
              <a:rPr lang="en-US" sz="1800" dirty="0" smtClean="0"/>
              <a:t>promote </a:t>
            </a:r>
            <a:r>
              <a:rPr lang="en-US" sz="1800" dirty="0"/>
              <a:t>positive externalities </a:t>
            </a:r>
          </a:p>
          <a:p>
            <a:pPr lvl="2" fontAlgn="base"/>
            <a:r>
              <a:rPr lang="en-US" sz="1800" dirty="0" smtClean="0"/>
              <a:t>reduce </a:t>
            </a:r>
            <a:r>
              <a:rPr lang="en-US" sz="1800" dirty="0"/>
              <a:t>negative </a:t>
            </a:r>
            <a:r>
              <a:rPr lang="en-US" sz="1800" dirty="0" smtClean="0"/>
              <a:t>externalities </a:t>
            </a:r>
          </a:p>
          <a:p>
            <a:pPr lvl="2" fontAlgn="base"/>
            <a:endParaRPr lang="en-US" sz="1800" dirty="0" smtClean="0"/>
          </a:p>
          <a:p>
            <a:pPr lvl="1" fontAlgn="base"/>
            <a:r>
              <a:rPr lang="en-US" sz="2200" dirty="0"/>
              <a:t>Software platforms usually </a:t>
            </a:r>
            <a:r>
              <a:rPr lang="en-US" sz="2200" dirty="0" smtClean="0"/>
              <a:t>take governance strategy to manage externalities</a:t>
            </a:r>
          </a:p>
          <a:p>
            <a:pPr lvl="2" fontAlgn="base"/>
            <a:r>
              <a:rPr lang="en-US" sz="1800" dirty="0"/>
              <a:t>impose rules and </a:t>
            </a:r>
            <a:r>
              <a:rPr lang="en-US" sz="1800" dirty="0" smtClean="0"/>
              <a:t>standards</a:t>
            </a:r>
          </a:p>
          <a:p>
            <a:pPr lvl="2" fontAlgn="base"/>
            <a:r>
              <a:rPr lang="en-US" sz="1800" dirty="0"/>
              <a:t>monitor the quality of complementary products and exclude those that do not follow rules</a:t>
            </a:r>
          </a:p>
          <a:p>
            <a:pPr lvl="1" fontAlgn="base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10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화면 슬라이드 쇼(4:3)</PresentationFormat>
  <Paragraphs>76</Paragraphs>
  <Slides>12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 The Antitrust Analysis of Rules and Standards for Software Platforms  </vt:lpstr>
      <vt:lpstr> I. Background</vt:lpstr>
      <vt:lpstr>슬라이드 3</vt:lpstr>
      <vt:lpstr> II. Software Platform Business Models and externalities </vt:lpstr>
      <vt:lpstr>Business Models</vt:lpstr>
      <vt:lpstr>Positive Externalities for Software Platforms</vt:lpstr>
      <vt:lpstr>Negative Externalities</vt:lpstr>
      <vt:lpstr> III. RULES AND STANDARDS FOR REGULATING EXTERNALITIES </vt:lpstr>
      <vt:lpstr>슬라이드 9</vt:lpstr>
      <vt:lpstr> IV. COMPETITION POLICY ISSUES </vt:lpstr>
      <vt:lpstr>Competition Policy Should Exercise Caution 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Antitrust Analysis of Rules and Standards for Software Platforms  </dc:title>
  <dc:creator>연응진</dc:creator>
  <cp:lastModifiedBy>연응진</cp:lastModifiedBy>
  <cp:revision>2</cp:revision>
  <dcterms:created xsi:type="dcterms:W3CDTF">2016-05-24T05:17:44Z</dcterms:created>
  <dcterms:modified xsi:type="dcterms:W3CDTF">2016-05-24T05:18:14Z</dcterms:modified>
</cp:coreProperties>
</file>