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71A92-69C1-46BF-A888-7148A06B78B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21851-172D-4289-B2DB-4E704A719F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8684900"/>
            <a:ext cx="2972548" cy="4576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54" tIns="45377" rIns="90754" bIns="45377"/>
          <a:lstStyle>
            <a:lvl1pPr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37378" indent="-283607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34428" indent="-226886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588199" indent="-226886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41970" indent="-226886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495741" indent="-22688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49512" indent="-22688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03283" indent="-22688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57054" indent="-22688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fld id="{A25CDD7D-7E47-DE44-A638-B4E0AFB18500}" type="slidenum">
              <a:rPr lang="en-US" altLang="ko-KR">
                <a:solidFill>
                  <a:srgbClr val="000000"/>
                </a:solidFill>
              </a:rPr>
              <a:pPr/>
              <a:t>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3852" y="8684900"/>
            <a:ext cx="2972548" cy="45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54" tIns="45377" rIns="90754" bIns="45377" anchor="b"/>
          <a:lstStyle>
            <a:lvl1pPr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r" eaLnBrk="0" hangingPunct="0">
              <a:spcBef>
                <a:spcPct val="0"/>
              </a:spcBef>
            </a:pPr>
            <a:fld id="{02812E29-0D47-B941-A019-557246C43AA8}" type="slidenum">
              <a:rPr lang="en-US" altLang="ko-KR" smtClean="0">
                <a:solidFill>
                  <a:srgbClr val="000000"/>
                </a:solidFill>
              </a:rPr>
              <a:pPr algn="r" eaLnBrk="0" hangingPunct="0">
                <a:spcBef>
                  <a:spcPct val="0"/>
                </a:spcBef>
              </a:pPr>
              <a:t>5</a:t>
            </a:fld>
            <a:endParaRPr lang="en-US" altLang="ko-KR" smtClean="0">
              <a:solidFill>
                <a:srgbClr val="000000"/>
              </a:solidFill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>
              <a:latin typeface="맑은 고딕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8684900"/>
            <a:ext cx="2972548" cy="4576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54" tIns="45377" rIns="90754" bIns="45377"/>
          <a:lstStyle>
            <a:lvl1pPr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37378" indent="-283607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34428" indent="-226886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588199" indent="-226886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41970" indent="-226886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495741" indent="-22688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49512" indent="-22688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03283" indent="-22688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57054" indent="-22688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fld id="{A25CDD7D-7E47-DE44-A638-B4E0AFB18500}" type="slidenum">
              <a:rPr lang="en-US" altLang="ko-KR">
                <a:solidFill>
                  <a:srgbClr val="000000"/>
                </a:solidFill>
              </a:rPr>
              <a:pPr/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3852" y="8684900"/>
            <a:ext cx="2972548" cy="45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54" tIns="45377" rIns="90754" bIns="45377" anchor="b"/>
          <a:lstStyle>
            <a:lvl1pPr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r" eaLnBrk="0" hangingPunct="0">
              <a:spcBef>
                <a:spcPct val="0"/>
              </a:spcBef>
            </a:pPr>
            <a:fld id="{02812E29-0D47-B941-A019-557246C43AA8}" type="slidenum">
              <a:rPr lang="en-US" altLang="ko-KR" smtClean="0">
                <a:solidFill>
                  <a:srgbClr val="000000"/>
                </a:solidFill>
              </a:rPr>
              <a:pPr algn="r" eaLnBrk="0" hangingPunct="0">
                <a:spcBef>
                  <a:spcPct val="0"/>
                </a:spcBef>
              </a:pPr>
              <a:t>6</a:t>
            </a:fld>
            <a:endParaRPr lang="en-US" altLang="ko-KR" smtClean="0">
              <a:solidFill>
                <a:srgbClr val="000000"/>
              </a:solidFill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>
              <a:latin typeface="맑은 고딕" charset="0"/>
              <a:ea typeface="굴림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6AA5-5F2E-4016-AAF5-F6A9085D56F1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AC0D-6316-4952-9CE0-1914A63ED82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6AA5-5F2E-4016-AAF5-F6A9085D56F1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AC0D-6316-4952-9CE0-1914A63ED82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6AA5-5F2E-4016-AAF5-F6A9085D56F1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AC0D-6316-4952-9CE0-1914A63ED82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048" y="1419225"/>
            <a:ext cx="8458200" cy="480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Wingdings 2" pitchFamily="18" charset="2"/>
              <a:buChar char=""/>
              <a:defRPr lang="en-US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 indent="-228600">
              <a:buClr>
                <a:srgbClr val="B01C2E"/>
              </a:buClr>
              <a:buFont typeface="Calibri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>
              <a:buClr>
                <a:srgbClr val="B01C2E"/>
              </a:buClr>
              <a:buFont typeface="Calibri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>
              <a:buClr>
                <a:srgbClr val="B01C2E"/>
              </a:buClr>
              <a:buFont typeface="Calibri" pitchFamily="34" charset="0"/>
              <a:buChar char="–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 dirty="0" smtClean="0"/>
              <a:t>Slide Title – One or Two Lines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6AA5-5F2E-4016-AAF5-F6A9085D56F1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AC0D-6316-4952-9CE0-1914A63ED82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6AA5-5F2E-4016-AAF5-F6A9085D56F1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AC0D-6316-4952-9CE0-1914A63ED82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6AA5-5F2E-4016-AAF5-F6A9085D56F1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AC0D-6316-4952-9CE0-1914A63ED82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6AA5-5F2E-4016-AAF5-F6A9085D56F1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AC0D-6316-4952-9CE0-1914A63ED82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6AA5-5F2E-4016-AAF5-F6A9085D56F1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AC0D-6316-4952-9CE0-1914A63ED82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6AA5-5F2E-4016-AAF5-F6A9085D56F1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AC0D-6316-4952-9CE0-1914A63ED82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6AA5-5F2E-4016-AAF5-F6A9085D56F1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AC0D-6316-4952-9CE0-1914A63ED82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6AA5-5F2E-4016-AAF5-F6A9085D56F1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AC0D-6316-4952-9CE0-1914A63ED82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D6AA5-5F2E-4016-AAF5-F6A9085D56F1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CAC0D-6316-4952-9CE0-1914A63ED82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2043" b="1204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23025"/>
            <a:ext cx="354013" cy="365125"/>
          </a:xfrm>
          <a:prstGeom prst="rect">
            <a:avLst/>
          </a:prstGeom>
        </p:spPr>
        <p:txBody>
          <a:bodyPr/>
          <a:lstStyle/>
          <a:p>
            <a:pPr algn="l"/>
            <a:fld id="{CAC21AD8-FF40-4D1B-8892-CCD661265879}" type="slidenum">
              <a:rPr lang="en-US" smtClean="0">
                <a:solidFill>
                  <a:prstClr val="black"/>
                </a:solidFill>
                <a:latin typeface="Arial"/>
              </a:rPr>
              <a:pPr algn="l"/>
              <a:t>1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8" name="Picture 7" descr="Screen Shot 2015-11-09 at 12.45.5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26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782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" y="0"/>
            <a:ext cx="889503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77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700" y="0"/>
            <a:ext cx="8856133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76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000" y="0"/>
            <a:ext cx="8890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947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" y="0"/>
            <a:ext cx="8893441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01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000" y="0"/>
            <a:ext cx="8890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316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" y="0"/>
            <a:ext cx="8906052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27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000" y="0"/>
            <a:ext cx="8875557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6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" y="0"/>
            <a:ext cx="889503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41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" y="0"/>
            <a:ext cx="89154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321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5-11-09 at 12.49.3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16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65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1-09 at 12.49.4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340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64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11-09 at 12.49.5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59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32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"/>
          <p:cNvSpPr>
            <a:spLocks noChangeArrowheads="1"/>
          </p:cNvSpPr>
          <p:nvPr/>
        </p:nvSpPr>
        <p:spPr bwMode="auto">
          <a:xfrm>
            <a:off x="0" y="1588"/>
            <a:ext cx="9144000" cy="6856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5" rIns="91428" bIns="45715" anchor="ctr"/>
          <a:lstStyle/>
          <a:p>
            <a:pPr eaLnBrk="0" hangingPunct="0">
              <a:spcBef>
                <a:spcPct val="0"/>
              </a:spcBef>
            </a:pPr>
            <a:endParaRPr lang="ko-KR" altLang="en-US" sz="1800" smtClean="0">
              <a:solidFill>
                <a:srgbClr val="000000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201613" y="188913"/>
            <a:ext cx="8740775" cy="3816350"/>
          </a:xfrm>
          <a:prstGeom prst="rect">
            <a:avLst/>
          </a:prstGeom>
          <a:solidFill>
            <a:srgbClr val="003273"/>
          </a:solidFill>
          <a:ln>
            <a:noFill/>
          </a:ln>
        </p:spPr>
        <p:txBody>
          <a:bodyPr wrap="none" lIns="91428" tIns="45715" rIns="91428" bIns="45715" anchor="ctr"/>
          <a:lstStyle/>
          <a:p>
            <a:pPr algn="ctr" eaLnBrk="0" hangingPunct="0">
              <a:lnSpc>
                <a:spcPct val="110000"/>
              </a:lnSpc>
              <a:spcBef>
                <a:spcPct val="0"/>
              </a:spcBef>
            </a:pPr>
            <a:endParaRPr lang="ko-KR" altLang="en-US" sz="1800" smtClean="0">
              <a:solidFill>
                <a:srgbClr val="000000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51520" y="4156888"/>
            <a:ext cx="8640960" cy="251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8" tIns="45715" rIns="91428" bIns="45715">
            <a:spAutoFit/>
          </a:bodyPr>
          <a:lstStyle/>
          <a:p>
            <a:pPr>
              <a:lnSpc>
                <a:spcPct val="80000"/>
              </a:lnSpc>
            </a:pPr>
            <a:r>
              <a:rPr lang="en-GB" sz="1400" dirty="0"/>
              <a:t>Moderated by: </a:t>
            </a:r>
          </a:p>
          <a:p>
            <a:pPr>
              <a:lnSpc>
                <a:spcPct val="80000"/>
              </a:lnSpc>
            </a:pPr>
            <a:r>
              <a:rPr lang="en-GB" sz="1400" b="1" dirty="0" err="1"/>
              <a:t>Maurits</a:t>
            </a:r>
            <a:r>
              <a:rPr lang="en-GB" sz="1400" b="1" dirty="0"/>
              <a:t> Dolmans</a:t>
            </a:r>
            <a:r>
              <a:rPr lang="en-GB" sz="1400" dirty="0"/>
              <a:t>, </a:t>
            </a:r>
          </a:p>
          <a:p>
            <a:pPr>
              <a:lnSpc>
                <a:spcPct val="80000"/>
              </a:lnSpc>
            </a:pPr>
            <a:r>
              <a:rPr lang="en-GB" sz="1400" dirty="0"/>
              <a:t>Partner at Cleary Gottlieb and well-known internet competition expert</a:t>
            </a:r>
          </a:p>
          <a:p>
            <a:pPr>
              <a:lnSpc>
                <a:spcPct val="80000"/>
              </a:lnSpc>
            </a:pPr>
            <a:r>
              <a:rPr lang="en-GB" sz="1400" dirty="0"/>
              <a:t> </a:t>
            </a:r>
          </a:p>
          <a:p>
            <a:pPr>
              <a:lnSpc>
                <a:spcPct val="80000"/>
              </a:lnSpc>
            </a:pPr>
            <a:r>
              <a:rPr lang="en-GB" sz="1400" dirty="0"/>
              <a:t>Participants:</a:t>
            </a:r>
          </a:p>
          <a:p>
            <a:pPr lvl="0">
              <a:lnSpc>
                <a:spcPct val="80000"/>
              </a:lnSpc>
            </a:pPr>
            <a:r>
              <a:rPr lang="en-GB" sz="1400" b="1" dirty="0"/>
              <a:t>Elizabeth Wang</a:t>
            </a:r>
            <a:r>
              <a:rPr lang="en-GB" sz="1400" dirty="0"/>
              <a:t>, Charles River Associates</a:t>
            </a:r>
          </a:p>
          <a:p>
            <a:pPr lvl="0">
              <a:lnSpc>
                <a:spcPct val="80000"/>
              </a:lnSpc>
            </a:pPr>
            <a:r>
              <a:rPr lang="en-GB" sz="1400" b="1" dirty="0"/>
              <a:t>Darren Tucker</a:t>
            </a:r>
            <a:r>
              <a:rPr lang="en-GB" sz="1400" dirty="0"/>
              <a:t>, Partner at Morgan Lewis and former US Federal Trade Commission regulator</a:t>
            </a:r>
          </a:p>
          <a:p>
            <a:pPr lvl="0">
              <a:lnSpc>
                <a:spcPct val="80000"/>
              </a:lnSpc>
            </a:pPr>
            <a:r>
              <a:rPr lang="en-GB" sz="1400" b="1" dirty="0" err="1"/>
              <a:t>Prof.</a:t>
            </a:r>
            <a:r>
              <a:rPr lang="en-GB" sz="1400" b="1" dirty="0"/>
              <a:t> Sung-Hwan Kim, </a:t>
            </a:r>
            <a:r>
              <a:rPr lang="en-GB" sz="1400" dirty="0"/>
              <a:t>Economics, </a:t>
            </a:r>
            <a:r>
              <a:rPr lang="en-GB" sz="1400" dirty="0" err="1"/>
              <a:t>Ajou</a:t>
            </a:r>
            <a:r>
              <a:rPr lang="en-GB" sz="1400" dirty="0"/>
              <a:t> University</a:t>
            </a:r>
          </a:p>
          <a:p>
            <a:pPr>
              <a:lnSpc>
                <a:spcPct val="80000"/>
              </a:lnSpc>
            </a:pPr>
            <a:r>
              <a:rPr lang="en-GB" sz="1400" b="1" dirty="0" err="1"/>
              <a:t>Prof.</a:t>
            </a:r>
            <a:r>
              <a:rPr lang="en-GB" sz="1400" b="1" dirty="0"/>
              <a:t> </a:t>
            </a:r>
            <a:r>
              <a:rPr lang="en-GB" sz="1400" b="1" dirty="0" err="1"/>
              <a:t>Kyoungwon</a:t>
            </a:r>
            <a:r>
              <a:rPr lang="en-GB" sz="1400" b="1" dirty="0"/>
              <a:t> Rhee, </a:t>
            </a:r>
            <a:r>
              <a:rPr lang="en-GB" sz="1400" dirty="0"/>
              <a:t>Economics, </a:t>
            </a:r>
            <a:r>
              <a:rPr lang="en-GB" sz="1400" dirty="0" err="1"/>
              <a:t>Dongkuk</a:t>
            </a:r>
            <a:r>
              <a:rPr lang="en-GB" sz="1400" dirty="0"/>
              <a:t> University </a:t>
            </a:r>
            <a:endParaRPr lang="en-US" altLang="ko-KR" sz="1400" b="1" spc="-110" dirty="0">
              <a:solidFill>
                <a:srgbClr val="000000">
                  <a:lumMod val="95000"/>
                  <a:lumOff val="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603375" y="2894013"/>
            <a:ext cx="735171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0" tIns="50396" rIns="100790" bIns="50396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0"/>
              </a:spcBef>
            </a:pPr>
            <a:endParaRPr lang="ko-KR" altLang="en-US" sz="2000" smtClean="0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556792"/>
            <a:ext cx="8740775" cy="2246759"/>
          </a:xfrm>
          <a:prstGeom prst="rect">
            <a:avLst/>
          </a:prstGeom>
          <a:noFill/>
        </p:spPr>
        <p:txBody>
          <a:bodyPr lIns="91428" tIns="45715" rIns="91428" bIns="45715">
            <a:spAutoFit/>
          </a:bodyPr>
          <a:lstStyle/>
          <a:p>
            <a:r>
              <a:rPr lang="en-GB" sz="4000" b="1" dirty="0">
                <a:solidFill>
                  <a:srgbClr val="FFFFFF"/>
                </a:solidFill>
              </a:rPr>
              <a:t>Panel 1: </a:t>
            </a:r>
            <a:endParaRPr lang="en-GB" sz="4000" dirty="0">
              <a:solidFill>
                <a:srgbClr val="FFFFFF"/>
              </a:solidFill>
            </a:endParaRPr>
          </a:p>
          <a:p>
            <a:r>
              <a:rPr lang="en-GB" sz="4000" b="1" dirty="0">
                <a:solidFill>
                  <a:srgbClr val="FFFFFF"/>
                </a:solidFill>
              </a:rPr>
              <a:t>Key characteristics of and recent trends in internet competition</a:t>
            </a:r>
            <a:r>
              <a:rPr lang="en-GB" sz="4000" i="1" dirty="0">
                <a:solidFill>
                  <a:srgbClr val="FFFFFF"/>
                </a:solidFill>
              </a:rPr>
              <a:t> </a:t>
            </a:r>
            <a:endParaRPr lang="en-US" altLang="ko-KR" sz="4000" b="1" spc="-1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260648"/>
            <a:ext cx="5118100" cy="74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8964488" y="18864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0" y="188640"/>
            <a:ext cx="2340768" cy="936104"/>
          </a:xfrm>
          <a:prstGeom prst="rect">
            <a:avLst/>
          </a:prstGeom>
          <a:solidFill>
            <a:srgbClr val="98A1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08827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"/>
          <p:cNvSpPr>
            <a:spLocks noChangeArrowheads="1"/>
          </p:cNvSpPr>
          <p:nvPr/>
        </p:nvSpPr>
        <p:spPr bwMode="auto">
          <a:xfrm>
            <a:off x="0" y="1588"/>
            <a:ext cx="9144000" cy="6856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5" rIns="91428" bIns="45715" anchor="ctr"/>
          <a:lstStyle/>
          <a:p>
            <a:pPr eaLnBrk="0" hangingPunct="0">
              <a:spcBef>
                <a:spcPct val="0"/>
              </a:spcBef>
            </a:pPr>
            <a:endParaRPr lang="ko-KR" altLang="en-US" sz="1800" smtClean="0">
              <a:solidFill>
                <a:srgbClr val="000000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201613" y="188913"/>
            <a:ext cx="8740775" cy="3816350"/>
          </a:xfrm>
          <a:prstGeom prst="rect">
            <a:avLst/>
          </a:prstGeom>
          <a:solidFill>
            <a:srgbClr val="003273"/>
          </a:solidFill>
          <a:ln>
            <a:noFill/>
          </a:ln>
        </p:spPr>
        <p:txBody>
          <a:bodyPr wrap="none" lIns="91428" tIns="45715" rIns="91428" bIns="45715" anchor="ctr"/>
          <a:lstStyle/>
          <a:p>
            <a:pPr algn="ctr" eaLnBrk="0" hangingPunct="0">
              <a:lnSpc>
                <a:spcPct val="110000"/>
              </a:lnSpc>
              <a:spcBef>
                <a:spcPct val="0"/>
              </a:spcBef>
            </a:pPr>
            <a:endParaRPr lang="ko-KR" altLang="en-US" sz="1800" smtClean="0">
              <a:solidFill>
                <a:srgbClr val="000000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51520" y="4156888"/>
            <a:ext cx="8640960" cy="240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8" tIns="45715" rIns="91428" bIns="45715">
            <a:spAutoFit/>
          </a:bodyPr>
          <a:lstStyle/>
          <a:p>
            <a:pPr>
              <a:lnSpc>
                <a:spcPct val="80000"/>
              </a:lnSpc>
            </a:pPr>
            <a:r>
              <a:rPr lang="en-GB" sz="1400" dirty="0"/>
              <a:t>Moderated by: </a:t>
            </a:r>
          </a:p>
          <a:p>
            <a:pPr>
              <a:lnSpc>
                <a:spcPct val="80000"/>
              </a:lnSpc>
            </a:pPr>
            <a:r>
              <a:rPr lang="en-GB" sz="1400" b="1" dirty="0" err="1"/>
              <a:t>Maurits</a:t>
            </a:r>
            <a:r>
              <a:rPr lang="en-GB" sz="1400" b="1" dirty="0"/>
              <a:t> Dolmans</a:t>
            </a:r>
            <a:r>
              <a:rPr lang="en-GB" sz="1400" dirty="0"/>
              <a:t>, </a:t>
            </a:r>
          </a:p>
          <a:p>
            <a:pPr>
              <a:lnSpc>
                <a:spcPct val="80000"/>
              </a:lnSpc>
            </a:pPr>
            <a:r>
              <a:rPr lang="en-GB" sz="1400" dirty="0"/>
              <a:t>Partner at Cleary Gottlieb and well-known internet competition expert</a:t>
            </a:r>
          </a:p>
          <a:p>
            <a:pPr>
              <a:lnSpc>
                <a:spcPct val="80000"/>
              </a:lnSpc>
            </a:pPr>
            <a:r>
              <a:rPr lang="en-GB" sz="1400" dirty="0"/>
              <a:t> </a:t>
            </a:r>
          </a:p>
          <a:p>
            <a:pPr>
              <a:lnSpc>
                <a:spcPct val="80000"/>
              </a:lnSpc>
            </a:pPr>
            <a:r>
              <a:rPr lang="en-GB" sz="1400" dirty="0"/>
              <a:t>Participants: </a:t>
            </a:r>
          </a:p>
          <a:p>
            <a:pPr lvl="0">
              <a:lnSpc>
                <a:spcPct val="80000"/>
              </a:lnSpc>
            </a:pPr>
            <a:r>
              <a:rPr lang="en-GB" sz="1400" b="1" dirty="0"/>
              <a:t>Marvin </a:t>
            </a:r>
            <a:r>
              <a:rPr lang="en-GB" sz="1400" b="1" dirty="0" err="1"/>
              <a:t>Ammori</a:t>
            </a:r>
            <a:r>
              <a:rPr lang="en-GB" sz="1400" dirty="0"/>
              <a:t>, Affiliate Scholar of the Stanford Law School </a:t>
            </a:r>
            <a:r>
              <a:rPr lang="en-GB" sz="1400" dirty="0" err="1"/>
              <a:t>Center</a:t>
            </a:r>
            <a:r>
              <a:rPr lang="en-GB" sz="1400" dirty="0"/>
              <a:t> for Internet &amp; Society, prominent First Amendment lawyer and well-known Internet policy expert advocating for Internet freedom.  </a:t>
            </a:r>
          </a:p>
          <a:p>
            <a:pPr lvl="0">
              <a:lnSpc>
                <a:spcPct val="80000"/>
              </a:lnSpc>
            </a:pPr>
            <a:r>
              <a:rPr lang="en-GB" sz="1400" b="1" dirty="0" err="1"/>
              <a:t>Prof.</a:t>
            </a:r>
            <a:r>
              <a:rPr lang="en-GB" sz="1400" b="1" dirty="0"/>
              <a:t> </a:t>
            </a:r>
            <a:r>
              <a:rPr lang="en-GB" sz="1400" b="1" dirty="0" err="1"/>
              <a:t>SangKyu</a:t>
            </a:r>
            <a:r>
              <a:rPr lang="en-GB" sz="1400" b="1" dirty="0"/>
              <a:t> Rhee, </a:t>
            </a:r>
            <a:r>
              <a:rPr lang="en-GB" sz="1400" dirty="0"/>
              <a:t>Economics, </a:t>
            </a:r>
            <a:r>
              <a:rPr lang="en-GB" sz="1400" dirty="0" err="1"/>
              <a:t>Chungang</a:t>
            </a:r>
            <a:r>
              <a:rPr lang="en-GB" sz="1400" dirty="0"/>
              <a:t> University</a:t>
            </a:r>
          </a:p>
          <a:p>
            <a:pPr>
              <a:lnSpc>
                <a:spcPct val="80000"/>
              </a:lnSpc>
            </a:pPr>
            <a:r>
              <a:rPr lang="en-GB" sz="1400" b="1" dirty="0" err="1"/>
              <a:t>Jeong</a:t>
            </a:r>
            <a:r>
              <a:rPr lang="en-GB" sz="1400" b="1" dirty="0"/>
              <a:t> </a:t>
            </a:r>
            <a:r>
              <a:rPr lang="en-GB" sz="1400" b="1" dirty="0" err="1"/>
              <a:t>Seo</a:t>
            </a:r>
            <a:r>
              <a:rPr lang="en-GB" sz="1400" b="1" dirty="0"/>
              <a:t>, </a:t>
            </a:r>
            <a:r>
              <a:rPr lang="en-GB" sz="1400" dirty="0"/>
              <a:t>Attorney, Kim &amp; Chang </a:t>
            </a:r>
            <a:endParaRPr lang="en-US" altLang="ko-KR" sz="1400" b="1" spc="-110" dirty="0">
              <a:solidFill>
                <a:srgbClr val="000000">
                  <a:lumMod val="95000"/>
                  <a:lumOff val="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603375" y="2894013"/>
            <a:ext cx="735171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0" tIns="50396" rIns="100790" bIns="50396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0"/>
              </a:spcBef>
            </a:pPr>
            <a:endParaRPr lang="ko-KR" altLang="en-US" sz="2000" smtClean="0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932518"/>
            <a:ext cx="8740775" cy="2000538"/>
          </a:xfrm>
          <a:prstGeom prst="rect">
            <a:avLst/>
          </a:prstGeom>
          <a:noFill/>
        </p:spPr>
        <p:txBody>
          <a:bodyPr lIns="91428" tIns="45715" rIns="91428" bIns="45715">
            <a:spAutoFit/>
          </a:bodyPr>
          <a:lstStyle/>
          <a:p>
            <a:r>
              <a:rPr lang="en-GB" sz="2400" b="1" dirty="0">
                <a:solidFill>
                  <a:srgbClr val="FFFFFF"/>
                </a:solidFill>
              </a:rPr>
              <a:t>Remarks by internet policy expert Marvin </a:t>
            </a:r>
            <a:r>
              <a:rPr lang="en-GB" sz="2400" b="1" dirty="0" err="1">
                <a:solidFill>
                  <a:srgbClr val="FFFFFF"/>
                </a:solidFill>
              </a:rPr>
              <a:t>Ammori</a:t>
            </a:r>
            <a:r>
              <a:rPr lang="en-GB" sz="2400" b="1" dirty="0">
                <a:solidFill>
                  <a:srgbClr val="FFFFFF"/>
                </a:solidFill>
              </a:rPr>
              <a:t>: </a:t>
            </a:r>
            <a:endParaRPr lang="en-GB" sz="2400" b="1" dirty="0" smtClean="0">
              <a:solidFill>
                <a:srgbClr val="FFFFFF"/>
              </a:solidFill>
            </a:endParaRPr>
          </a:p>
          <a:p>
            <a:r>
              <a:rPr lang="en-GB" sz="4000" b="1" dirty="0" smtClean="0">
                <a:solidFill>
                  <a:srgbClr val="FFFFFF"/>
                </a:solidFill>
              </a:rPr>
              <a:t>Perspectives </a:t>
            </a:r>
            <a:r>
              <a:rPr lang="en-GB" sz="4000" b="1" dirty="0">
                <a:solidFill>
                  <a:srgbClr val="FFFFFF"/>
                </a:solidFill>
              </a:rPr>
              <a:t>on ‘neutrality’ in internet policymaking</a:t>
            </a:r>
            <a:r>
              <a:rPr lang="en-GB" sz="4000" dirty="0">
                <a:solidFill>
                  <a:srgbClr val="FFFFFF"/>
                </a:solidFill>
              </a:rPr>
              <a:t> </a:t>
            </a:r>
            <a:endParaRPr lang="en-US" altLang="ko-KR" sz="4000" b="1" spc="-1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260648"/>
            <a:ext cx="5118100" cy="74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8964488" y="18864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0" y="188640"/>
            <a:ext cx="2340768" cy="936104"/>
          </a:xfrm>
          <a:prstGeom prst="rect">
            <a:avLst/>
          </a:prstGeom>
          <a:solidFill>
            <a:srgbClr val="98A1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0550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100" y="0"/>
            <a:ext cx="8811388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12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000" y="0"/>
            <a:ext cx="8889056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215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" y="0"/>
            <a:ext cx="8892512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68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화면 슬라이드 쇼(4:3)</PresentationFormat>
  <Paragraphs>26</Paragraphs>
  <Slides>18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연응진</dc:creator>
  <cp:lastModifiedBy>연응진</cp:lastModifiedBy>
  <cp:revision>1</cp:revision>
  <dcterms:created xsi:type="dcterms:W3CDTF">2016-05-24T05:08:52Z</dcterms:created>
  <dcterms:modified xsi:type="dcterms:W3CDTF">2016-05-24T05:09:24Z</dcterms:modified>
</cp:coreProperties>
</file>