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2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3EEF7-CC60-4F39-8D2B-15EEF9C3BAB7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2B3B1-0B8C-4D85-9146-67005846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3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19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10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87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95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3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51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51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November 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November 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November 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November 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November 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November 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November 7,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November 7,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November 7,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November 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November 7, 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November 7, 2016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543800" cy="2593975"/>
          </a:xfrm>
        </p:spPr>
        <p:txBody>
          <a:bodyPr/>
          <a:lstStyle/>
          <a:p>
            <a:r>
              <a:rPr lang="en-US" dirty="0" smtClean="0"/>
              <a:t>Big Data and Competition Law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62400"/>
            <a:ext cx="6461760" cy="22860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sz="2600" dirty="0" smtClean="0"/>
              <a:t>Darren Tucker</a:t>
            </a:r>
          </a:p>
          <a:p>
            <a:r>
              <a:rPr lang="en-US" sz="2600" dirty="0" smtClean="0"/>
              <a:t>Morgan Lewis &amp; </a:t>
            </a:r>
            <a:r>
              <a:rPr lang="en-US" sz="2600" dirty="0" err="1" smtClean="0"/>
              <a:t>Bockius</a:t>
            </a:r>
            <a:endParaRPr lang="en-US" sz="2600" dirty="0" smtClean="0"/>
          </a:p>
          <a:p>
            <a:endParaRPr lang="en-US" sz="2600" dirty="0"/>
          </a:p>
          <a:p>
            <a:r>
              <a:rPr lang="en-US" sz="2600" dirty="0" err="1" smtClean="0"/>
              <a:t>Sogang</a:t>
            </a:r>
            <a:r>
              <a:rPr lang="en-US" sz="2600" dirty="0" smtClean="0"/>
              <a:t> University Law School</a:t>
            </a:r>
          </a:p>
          <a:p>
            <a:r>
              <a:rPr lang="en-US" sz="2600" dirty="0" smtClean="0"/>
              <a:t>11 November 2016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82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to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Are current competition tools sufficient to </a:t>
            </a:r>
            <a:r>
              <a:rPr lang="en-US" sz="2400" dirty="0" smtClean="0"/>
              <a:t>address </a:t>
            </a:r>
            <a:r>
              <a:rPr lang="en-US" sz="2400" dirty="0"/>
              <a:t>“big data”?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How should markets </a:t>
            </a:r>
            <a:r>
              <a:rPr lang="en-US" sz="2400" dirty="0" smtClean="0"/>
              <a:t>involving big data be defined?</a:t>
            </a:r>
          </a:p>
          <a:p>
            <a:endParaRPr lang="en-US" sz="2400" dirty="0"/>
          </a:p>
          <a:p>
            <a:r>
              <a:rPr lang="en-US" sz="2400" dirty="0" smtClean="0"/>
              <a:t>Should privacy concerns related to big data be incorporated into competition analysis?</a:t>
            </a:r>
          </a:p>
          <a:p>
            <a:endParaRPr lang="en-US" sz="2400" dirty="0"/>
          </a:p>
          <a:p>
            <a:r>
              <a:rPr lang="en-US" sz="2400" dirty="0" smtClean="0"/>
              <a:t>Is big data a barrier to entry?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6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Are current competition tools sufficient to </a:t>
            </a:r>
            <a:r>
              <a:rPr lang="en-US" sz="4000" dirty="0" smtClean="0"/>
              <a:t>address </a:t>
            </a:r>
            <a:r>
              <a:rPr lang="en-US" sz="4000" dirty="0"/>
              <a:t>“big data”?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Markets involving big data may present complexities:</a:t>
            </a:r>
          </a:p>
          <a:p>
            <a:pPr lvl="1"/>
            <a:r>
              <a:rPr lang="en-US" dirty="0" smtClean="0"/>
              <a:t>Network effects</a:t>
            </a:r>
          </a:p>
          <a:p>
            <a:pPr lvl="1"/>
            <a:r>
              <a:rPr lang="en-US" dirty="0" smtClean="0"/>
              <a:t>Scale economies</a:t>
            </a:r>
          </a:p>
          <a:p>
            <a:pPr lvl="1"/>
            <a:r>
              <a:rPr lang="en-US" dirty="0" smtClean="0"/>
              <a:t>Free services</a:t>
            </a:r>
          </a:p>
          <a:p>
            <a:pPr lvl="1"/>
            <a:r>
              <a:rPr lang="en-US" dirty="0" smtClean="0"/>
              <a:t>Privacy concerns</a:t>
            </a:r>
          </a:p>
          <a:p>
            <a:endParaRPr lang="en-US" dirty="0"/>
          </a:p>
          <a:p>
            <a:r>
              <a:rPr lang="en-US" dirty="0" smtClean="0"/>
              <a:t>None of these are new challenges.  We already have competition tools to address them (to the extent relevant).</a:t>
            </a:r>
          </a:p>
          <a:p>
            <a:endParaRPr lang="en-US" dirty="0"/>
          </a:p>
          <a:p>
            <a:r>
              <a:rPr lang="en-US" dirty="0" smtClean="0"/>
              <a:t>Competition agencies have investigated markets involving big data for many years:</a:t>
            </a:r>
          </a:p>
          <a:p>
            <a:pPr lvl="1"/>
            <a:r>
              <a:rPr lang="en-US" dirty="0"/>
              <a:t>Dwight’s </a:t>
            </a:r>
            <a:r>
              <a:rPr lang="en-US" dirty="0" err="1"/>
              <a:t>EnergyData</a:t>
            </a:r>
            <a:r>
              <a:rPr lang="en-US" dirty="0"/>
              <a:t>/Petroleum Information Corporation (FTC 1996) – Sale or licensing of well data</a:t>
            </a:r>
          </a:p>
          <a:p>
            <a:pPr lvl="1"/>
            <a:r>
              <a:rPr lang="en-US" dirty="0" smtClean="0"/>
              <a:t>Automatic </a:t>
            </a:r>
            <a:r>
              <a:rPr lang="en-US" dirty="0"/>
              <a:t>Data Processing/</a:t>
            </a:r>
            <a:r>
              <a:rPr lang="en-US" dirty="0" err="1"/>
              <a:t>AutoInfo</a:t>
            </a:r>
            <a:r>
              <a:rPr lang="en-US" dirty="0"/>
              <a:t> (FTC 1997) </a:t>
            </a:r>
            <a:r>
              <a:rPr lang="en-US" dirty="0" smtClean="0"/>
              <a:t>– Salvage </a:t>
            </a:r>
            <a:r>
              <a:rPr lang="en-US" dirty="0"/>
              <a:t>yard inventory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Thomson/Reuters (EC &amp; DOJ </a:t>
            </a:r>
            <a:r>
              <a:rPr lang="en-US" dirty="0"/>
              <a:t>2008) – Fundamentals data and earnings estimates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Google/DoubleClick (EC &amp; FTC 2008) – Online advertising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2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How should markets involving big data be defined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market definition principles apply, including the hypothetical monopolist test.</a:t>
            </a:r>
          </a:p>
          <a:p>
            <a:endParaRPr lang="en-US" dirty="0"/>
          </a:p>
          <a:p>
            <a:r>
              <a:rPr lang="en-US" dirty="0" smtClean="0"/>
              <a:t>Competition </a:t>
            </a:r>
            <a:r>
              <a:rPr lang="en-US" dirty="0"/>
              <a:t>agencies </a:t>
            </a:r>
            <a:r>
              <a:rPr lang="en-US" dirty="0" smtClean="0"/>
              <a:t>have </a:t>
            </a:r>
            <a:r>
              <a:rPr lang="en-US" dirty="0"/>
              <a:t>considerable experience defining markets based on data that is bought and sold, including:</a:t>
            </a:r>
          </a:p>
          <a:p>
            <a:pPr lvl="1"/>
            <a:r>
              <a:rPr lang="en-US" dirty="0"/>
              <a:t>CCC/Mitchell </a:t>
            </a:r>
            <a:r>
              <a:rPr lang="en-US" dirty="0" smtClean="0"/>
              <a:t>(FTC 2009) – Auto </a:t>
            </a:r>
            <a:r>
              <a:rPr lang="en-US" dirty="0"/>
              <a:t>repair </a:t>
            </a:r>
            <a:r>
              <a:rPr lang="en-US" dirty="0" smtClean="0"/>
              <a:t>data</a:t>
            </a:r>
          </a:p>
          <a:p>
            <a:pPr lvl="1"/>
            <a:r>
              <a:rPr lang="en-US" dirty="0"/>
              <a:t>Dun &amp; Bradstreet/QED (FTC 2010) – Educational </a:t>
            </a:r>
            <a:r>
              <a:rPr lang="en-US" dirty="0" smtClean="0"/>
              <a:t>marketing data</a:t>
            </a:r>
            <a:endParaRPr lang="en-US" dirty="0"/>
          </a:p>
          <a:p>
            <a:pPr lvl="1"/>
            <a:r>
              <a:rPr lang="en-US" dirty="0"/>
              <a:t>Deutsche </a:t>
            </a:r>
            <a:r>
              <a:rPr lang="en-US" dirty="0" err="1"/>
              <a:t>Börse</a:t>
            </a:r>
            <a:r>
              <a:rPr lang="en-US" dirty="0"/>
              <a:t>/NYSE Euronext (DOJ 2011) – Real-time equity data</a:t>
            </a:r>
          </a:p>
          <a:p>
            <a:pPr lvl="1"/>
            <a:r>
              <a:rPr lang="en-US" dirty="0" err="1" smtClean="0"/>
              <a:t>CoreLogic</a:t>
            </a:r>
            <a:r>
              <a:rPr lang="en-US" dirty="0" smtClean="0"/>
              <a:t>/</a:t>
            </a:r>
            <a:r>
              <a:rPr lang="en-US" dirty="0" err="1" smtClean="0"/>
              <a:t>DataQuick</a:t>
            </a:r>
            <a:r>
              <a:rPr lang="en-US" dirty="0" smtClean="0"/>
              <a:t> (FTC 2014</a:t>
            </a:r>
            <a:r>
              <a:rPr lang="en-US" dirty="0"/>
              <a:t>) </a:t>
            </a:r>
            <a:r>
              <a:rPr lang="en-US" dirty="0" smtClean="0"/>
              <a:t>– National </a:t>
            </a:r>
            <a:r>
              <a:rPr lang="en-US" dirty="0"/>
              <a:t>assessor and recorder bulk </a:t>
            </a:r>
            <a:r>
              <a:rPr lang="en-US" dirty="0" smtClean="0"/>
              <a:t>data</a:t>
            </a:r>
          </a:p>
          <a:p>
            <a:pPr lvl="1"/>
            <a:endParaRPr lang="en-US" dirty="0"/>
          </a:p>
          <a:p>
            <a:r>
              <a:rPr lang="en-US" dirty="0" smtClean="0"/>
              <a:t>Data </a:t>
            </a:r>
            <a:r>
              <a:rPr lang="en-US" dirty="0"/>
              <a:t>used as an input to another product cannot constitute a relevant product </a:t>
            </a:r>
            <a:r>
              <a:rPr lang="en-US" dirty="0" smtClean="0"/>
              <a:t>market.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9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Should privacy concerns related to big data be incorporated into competition analysis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Under U.S. and EU law, traditional consumer protection considerations such as privacy may not be considered in competition investigations.</a:t>
            </a:r>
          </a:p>
          <a:p>
            <a:pPr lvl="1"/>
            <a:r>
              <a:rPr lang="en-US" dirty="0" smtClean="0"/>
              <a:t>“I don’t think we need to look to competition enforcement to fix privacy problems.” – Margrethe </a:t>
            </a:r>
            <a:r>
              <a:rPr lang="en-US" dirty="0" err="1" smtClean="0"/>
              <a:t>Vestager</a:t>
            </a:r>
            <a:r>
              <a:rPr lang="en-US" dirty="0" smtClean="0"/>
              <a:t> (EC)</a:t>
            </a:r>
          </a:p>
          <a:p>
            <a:pPr lvl="1"/>
            <a:r>
              <a:rPr lang="en-US" dirty="0" smtClean="0"/>
              <a:t>“[I]t </a:t>
            </a:r>
            <a:r>
              <a:rPr lang="en-US" dirty="0"/>
              <a:t>is important, however, that we make sure that, if we identify issues, they are </a:t>
            </a:r>
            <a:r>
              <a:rPr lang="en-US" dirty="0" smtClean="0"/>
              <a:t>truly competition </a:t>
            </a:r>
            <a:r>
              <a:rPr lang="en-US" dirty="0"/>
              <a:t>issues, rather than what might amount to just a privacy </a:t>
            </a:r>
            <a:r>
              <a:rPr lang="en-US" dirty="0" smtClean="0"/>
              <a:t>question.” </a:t>
            </a:r>
            <a:r>
              <a:rPr lang="en-US" dirty="0"/>
              <a:t>– Edith </a:t>
            </a:r>
            <a:r>
              <a:rPr lang="en-US" dirty="0" smtClean="0"/>
              <a:t>Ramirez (FTC)</a:t>
            </a:r>
            <a:endParaRPr lang="en-US" dirty="0"/>
          </a:p>
          <a:p>
            <a:pPr lvl="1"/>
            <a:r>
              <a:rPr lang="en-US" dirty="0" smtClean="0"/>
              <a:t>“Despite calls to use the merger review process to improvement privacy protections for consumers, the FTC continues to examine competition and consumer protection issues separately” – Deborah Feinstein (FTC)</a:t>
            </a:r>
          </a:p>
          <a:p>
            <a:endParaRPr lang="en-US" dirty="0"/>
          </a:p>
          <a:p>
            <a:r>
              <a:rPr lang="en-US" dirty="0" smtClean="0"/>
              <a:t>This approach rests on sensible policy grounds </a:t>
            </a:r>
          </a:p>
          <a:p>
            <a:pPr lvl="1"/>
            <a:r>
              <a:rPr lang="en-US" dirty="0" smtClean="0"/>
              <a:t>Privacy is difficult </a:t>
            </a:r>
            <a:r>
              <a:rPr lang="en-US" dirty="0"/>
              <a:t>to quantify compared to traditional antitrust factors like price and </a:t>
            </a:r>
            <a:r>
              <a:rPr lang="en-US" dirty="0" smtClean="0"/>
              <a:t>output.</a:t>
            </a:r>
          </a:p>
          <a:p>
            <a:pPr lvl="1"/>
            <a:r>
              <a:rPr lang="en-US" dirty="0" smtClean="0"/>
              <a:t>Consumers </a:t>
            </a:r>
            <a:r>
              <a:rPr lang="en-US" dirty="0"/>
              <a:t>have mixed views about the optimum level of privacy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an enforcement </a:t>
            </a:r>
            <a:r>
              <a:rPr lang="en-US" dirty="0"/>
              <a:t>system based on both antitrust and privacy considerations (or </a:t>
            </a:r>
            <a:r>
              <a:rPr lang="en-US" dirty="0" smtClean="0"/>
              <a:t>other non-competition </a:t>
            </a:r>
            <a:r>
              <a:rPr lang="en-US" dirty="0"/>
              <a:t>considerations), there will be frequent tensions between the two modes </a:t>
            </a:r>
            <a:r>
              <a:rPr lang="en-US" dirty="0" smtClean="0"/>
              <a:t>of analysis.</a:t>
            </a:r>
          </a:p>
          <a:p>
            <a:pPr lvl="1"/>
            <a:r>
              <a:rPr lang="en-US" dirty="0" smtClean="0"/>
              <a:t>Competition </a:t>
            </a:r>
            <a:r>
              <a:rPr lang="en-US" dirty="0"/>
              <a:t>remedies are not well suited to address </a:t>
            </a:r>
            <a:r>
              <a:rPr lang="en-US" dirty="0" smtClean="0"/>
              <a:t>privacy concerns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4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big data a barrier to entry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53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When </a:t>
            </a:r>
            <a:r>
              <a:rPr lang="en-US" dirty="0"/>
              <a:t>data itself is the </a:t>
            </a:r>
            <a:r>
              <a:rPr lang="en-US" dirty="0" smtClean="0"/>
              <a:t>product and a complete dataset is needed to offer services to customers, data may constitute a significant barrier to entry. </a:t>
            </a:r>
          </a:p>
          <a:p>
            <a:endParaRPr lang="en-US" dirty="0"/>
          </a:p>
          <a:p>
            <a:r>
              <a:rPr lang="en-US" dirty="0"/>
              <a:t>Competition agencies and courts </a:t>
            </a:r>
            <a:r>
              <a:rPr lang="en-US" dirty="0" smtClean="0"/>
              <a:t>have </a:t>
            </a:r>
            <a:r>
              <a:rPr lang="en-US" dirty="0"/>
              <a:t>concluded that data-related entry </a:t>
            </a:r>
            <a:r>
              <a:rPr lang="en-US" dirty="0" smtClean="0"/>
              <a:t>barriers may </a:t>
            </a:r>
            <a:r>
              <a:rPr lang="en-US" dirty="0"/>
              <a:t>exist for the sale of data that cannot be sourced from consumers or big data marketplaces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CCC/Mitchell (2009</a:t>
            </a:r>
            <a:r>
              <a:rPr lang="en-US" dirty="0"/>
              <a:t>) – Court found database for estimating cost to repair damaged cars was a barrier to entry because a competitor would have to generate parts list and service time data for every type of </a:t>
            </a:r>
            <a:r>
              <a:rPr lang="en-US" dirty="0" smtClean="0"/>
              <a:t>car going back several years, </a:t>
            </a:r>
            <a:r>
              <a:rPr lang="en-US" dirty="0"/>
              <a:t>which was estimated to require </a:t>
            </a:r>
            <a:r>
              <a:rPr lang="en-US" dirty="0" smtClean="0"/>
              <a:t>thousands </a:t>
            </a:r>
            <a:r>
              <a:rPr lang="en-US" dirty="0"/>
              <a:t>of mechanic </a:t>
            </a:r>
            <a:r>
              <a:rPr lang="en-US" dirty="0" smtClean="0"/>
              <a:t>hours.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CoreLogic/DataQuick (FTC 2014) </a:t>
            </a:r>
            <a:r>
              <a:rPr lang="en-US" dirty="0"/>
              <a:t>– FTC found that there were significant entry barriers to enter the bulk assessor </a:t>
            </a:r>
            <a:r>
              <a:rPr lang="en-US" dirty="0" smtClean="0"/>
              <a:t>and </a:t>
            </a:r>
            <a:r>
              <a:rPr lang="en-US" dirty="0"/>
              <a:t>recorder data licensing business because “a firm must have several years of national historical data and an ability to provide go-forward national data. . . . It would be cost-prohibitive for a potential entrant to collect the necessary on-going and historical data.”   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20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big data a barrier to entry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But experience to date suggests that online user data is not likely to generate a durable advantage.  </a:t>
            </a:r>
          </a:p>
          <a:p>
            <a:pPr lvl="1"/>
            <a:r>
              <a:rPr lang="en-US" dirty="0" smtClean="0"/>
              <a:t>There are many other ways to improve online services. </a:t>
            </a:r>
          </a:p>
          <a:p>
            <a:pPr lvl="1"/>
            <a:r>
              <a:rPr lang="en-US" dirty="0" smtClean="0"/>
              <a:t>No online company has a monopoly on user data. There are countless firms with extensive customer data.</a:t>
            </a:r>
          </a:p>
          <a:p>
            <a:pPr lvl="1"/>
            <a:r>
              <a:rPr lang="en-US" dirty="0" smtClean="0"/>
              <a:t>Multi-homing is common, and switching costs are low (usually zero). </a:t>
            </a:r>
          </a:p>
          <a:p>
            <a:pPr lvl="1"/>
            <a:r>
              <a:rPr lang="en-US" dirty="0" smtClean="0"/>
              <a:t>Any data-related advantages depend less on the quantity of data and more on the insights that a firm derives from it.  </a:t>
            </a:r>
          </a:p>
          <a:p>
            <a:pPr lvl="1"/>
            <a:r>
              <a:rPr lang="en-US" dirty="0" smtClean="0"/>
              <a:t>Most user data exhibits diminishing returns to scale, and quickly becomes stale. </a:t>
            </a:r>
          </a:p>
          <a:p>
            <a:pPr lvl="1"/>
            <a:r>
              <a:rPr lang="en-US" dirty="0" smtClean="0"/>
              <a:t>History has shown that a firm can quickly outperform competitors that have much more data by offering a better product or service.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Agencies have yet to find user data to be a barrier to entry for online services.  For example: </a:t>
            </a:r>
          </a:p>
          <a:p>
            <a:pPr lvl="1"/>
            <a:r>
              <a:rPr lang="en-US" dirty="0" smtClean="0"/>
              <a:t>Google/DoubleClick (FTC) – “[N]either the data available to Google, nor the data available to DoubleClick, constitutes an essential input to a successful online advertising product.”</a:t>
            </a:r>
          </a:p>
          <a:p>
            <a:pPr lvl="1"/>
            <a:r>
              <a:rPr lang="en-US" dirty="0" smtClean="0"/>
              <a:t>Facebook/WhatsApp (EC) –“There are currently a significant number of market participants that collect user data along-side Facebook”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00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862</Words>
  <Application>Microsoft Office PowerPoint</Application>
  <PresentationFormat>화면 슬라이드 쇼(4:3)</PresentationFormat>
  <Paragraphs>78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</vt:lpstr>
      <vt:lpstr>Adjacency</vt:lpstr>
      <vt:lpstr>Big Data and Competition Law </vt:lpstr>
      <vt:lpstr>Issues to address</vt:lpstr>
      <vt:lpstr>Are current competition tools sufficient to address “big data”? </vt:lpstr>
      <vt:lpstr>How should markets involving big data be defined?</vt:lpstr>
      <vt:lpstr>Should privacy concerns related to big data be incorporated into competition analysis?</vt:lpstr>
      <vt:lpstr>Is big data a barrier to entry?</vt:lpstr>
      <vt:lpstr>Is big data a barrier to entry?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2016-11-07T01:20:26Z</dcterms:modified>
</cp:coreProperties>
</file>