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4" r:id="rId5"/>
    <p:sldId id="265" r:id="rId6"/>
    <p:sldId id="266" r:id="rId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206" y="-96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7DDFE-75D4-4E71-975D-491B3FF5043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53E8-D2DE-486E-BEB9-9221F9F647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2ED3-D292-40D4-AFA5-E06F6ED52C21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984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0EAC-1C46-4B1C-A11D-37E270FDD39E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72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46E5-CF7D-45C4-B305-77F5B568EE83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22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4414-F014-45F5-9875-82C0F51054F6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102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CDF3-B0C2-484E-B94C-5A92905038D8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95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E24-25ED-4667-A1C3-F3787DD4333A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18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D3FD-2C96-4D7B-9AE4-893D84BCCB8F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65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2CD6-3C56-41BE-BABB-D81D55D6C9BF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439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54F2-768D-4571-9FAF-31B1675BE2CA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077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021B-A349-4A01-B0B2-13DB45F856C6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161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4EFC-558B-4A4E-8AE0-5F2614B67F67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624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BC0A-6817-464D-8056-733EB1FCF821}" type="datetime1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A070-984B-4B55-B081-5FFCB32CF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655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\\Mac\Home\Desktop\박혜민 Project\서강대 ICT\ppt 템플릿\ICT 법경제연구소-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0691813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6660" y="3276575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chemeClr val="bg1"/>
                </a:solidFill>
                <a:latin typeface="+mj-ea"/>
                <a:ea typeface="+mj-ea"/>
              </a:rPr>
              <a:t>방송통신시장 사후규제 논의의 의의</a:t>
            </a:r>
            <a:r>
              <a:rPr lang="en-US" altLang="ko-KR" sz="4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4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0836" y="6019082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/>
                </a:solidFill>
              </a:rPr>
              <a:t>홍대식 교수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서강대학교 </a:t>
            </a:r>
            <a:r>
              <a:rPr lang="en-US" altLang="ko-KR" sz="1400" dirty="0" smtClean="0">
                <a:solidFill>
                  <a:schemeClr val="bg1"/>
                </a:solidFill>
              </a:rPr>
              <a:t>ICT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법경제연구소장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</a:rPr>
              <a:t>2016.12.28.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45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Mac\Home\Desktop\박혜민 Project\서강대 ICT\ppt 템플릿\ICT 법경제연구소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53" y="976711"/>
            <a:ext cx="10691813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156" y="396255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방송법과 통신법의 사전규제 현황</a:t>
            </a:r>
            <a:endParaRPr lang="ko-KR" altLang="en-US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1124744"/>
            <a:ext cx="9426004" cy="63282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사전규제의 내용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공통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보편적 서비스 규제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이용약관 규제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이용자 보호 규제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통신법 고유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네트워크 접속 규제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회계분리 규제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방송법 고유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방송프로그램 편성 규제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사전규제의 특성과 한계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사전규제는 </a:t>
            </a:r>
            <a:r>
              <a:rPr lang="ko-KR" altLang="en-US" sz="2000" dirty="0" smtClean="0">
                <a:solidFill>
                  <a:schemeClr val="tx1"/>
                </a:solidFill>
              </a:rPr>
              <a:t>경쟁과 이용자 이익을 포함한 공익 보호를 목적으로 이를 해칠 우려가 있는 행위를 억제하기 위하여 행위 전에 사업자의 권리를 제한하거나 의무를 부과하는 방식으로 설계됨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경쟁과 </a:t>
            </a:r>
            <a:r>
              <a:rPr lang="ko-KR" altLang="en-US" sz="2000" dirty="0" smtClean="0">
                <a:solidFill>
                  <a:schemeClr val="tx1"/>
                </a:solidFill>
              </a:rPr>
              <a:t>이용자 </a:t>
            </a:r>
            <a:r>
              <a:rPr lang="ko-KR" altLang="en-US" sz="2000" dirty="0" smtClean="0">
                <a:solidFill>
                  <a:schemeClr val="tx1"/>
                </a:solidFill>
              </a:rPr>
              <a:t>이익 보호 목적 달성을 위해서는 이를 해치</a:t>
            </a:r>
            <a:r>
              <a:rPr lang="ko-KR" altLang="en-US" sz="2000" dirty="0" smtClean="0">
                <a:solidFill>
                  <a:schemeClr val="tx1"/>
                </a:solidFill>
              </a:rPr>
              <a:t>는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경향이 있는 </a:t>
            </a:r>
            <a:r>
              <a:rPr lang="ko-KR" altLang="en-US" sz="2000" dirty="0" smtClean="0">
                <a:solidFill>
                  <a:schemeClr val="tx1"/>
                </a:solidFill>
              </a:rPr>
              <a:t>사업자의 능력을 </a:t>
            </a:r>
            <a:r>
              <a:rPr lang="ko-KR" altLang="en-US" sz="2000" dirty="0" smtClean="0">
                <a:solidFill>
                  <a:schemeClr val="tx1"/>
                </a:solidFill>
              </a:rPr>
              <a:t>제한하고 유인체계에 영향을 주는 목적으로 </a:t>
            </a:r>
            <a:r>
              <a:rPr lang="ko-KR" altLang="en-US" sz="2000" dirty="0" smtClean="0">
                <a:solidFill>
                  <a:schemeClr val="tx1"/>
                </a:solidFill>
              </a:rPr>
              <a:t>설계할 수 있음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사전규제가 </a:t>
            </a:r>
            <a:r>
              <a:rPr lang="ko-KR" altLang="en-US" sz="2000" dirty="0" smtClean="0">
                <a:solidFill>
                  <a:schemeClr val="tx1"/>
                </a:solidFill>
              </a:rPr>
              <a:t>엄격하면 경쟁과 이용자 이익을 저해할 가능성이 있지만 반대로 경쟁을 촉진하거나 이용자 후생을 증대할 가능성도 있는 행위까지 과다 억제할 위험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사전규제가 </a:t>
            </a:r>
            <a:r>
              <a:rPr lang="ko-KR" altLang="en-US" sz="2000" dirty="0" smtClean="0">
                <a:solidFill>
                  <a:schemeClr val="tx1"/>
                </a:solidFill>
              </a:rPr>
              <a:t>느슨하면 경쟁과 이용자 이익을 저해하지만 규제 요건에 해당하지 않는 문제되는 특정 사업자의 다른 행위나 사전규제 대상이 되지 않는 사업자의 행위는 규율 못하는 과소 억제의 위험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83346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Mac\Home\Desktop\박혜민 Project\서강대 ICT\ppt 템플릿\ICT 법경제연구소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7" y="900311"/>
            <a:ext cx="10691813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156" y="396255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사전규제와 사후규제의 결합</a:t>
            </a:r>
            <a:endParaRPr lang="ko-KR" altLang="en-US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1124744"/>
            <a:ext cx="9426004" cy="63282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상호보완적 역할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사전규제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경쟁법 및 소비자법 집행의 기반 조성 위한 전문규제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marL="1093028" lvl="1" indent="-571500" algn="l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    + </a:t>
            </a:r>
            <a:r>
              <a:rPr lang="ko-KR" altLang="en-US" sz="2000" dirty="0" smtClean="0">
                <a:solidFill>
                  <a:schemeClr val="tx1"/>
                </a:solidFill>
              </a:rPr>
              <a:t>사후규제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경쟁법 및 소비자법 집행을 통한 전문규제 보완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marL="571500" indent="-571500" algn="l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  	   = </a:t>
            </a:r>
            <a:r>
              <a:rPr lang="ko-KR" altLang="en-US" sz="2000" dirty="0" smtClean="0">
                <a:solidFill>
                  <a:schemeClr val="tx1"/>
                </a:solidFill>
              </a:rPr>
              <a:t>혼합적 규제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사전규제가 타당한 영역과 사후규제가 타당한 영역의 구분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ko-KR" altLang="en-US" sz="2000" dirty="0" smtClean="0">
                <a:solidFill>
                  <a:schemeClr val="tx1"/>
                </a:solidFill>
              </a:rPr>
              <a:t>사전규제 영역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                                                     </a:t>
            </a:r>
          </a:p>
          <a:p>
            <a:pPr marL="571500" indent="-571500" algn="l"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                                                            </a:t>
            </a:r>
            <a:r>
              <a:rPr lang="ko-KR" altLang="en-US" sz="2000" dirty="0" smtClean="0">
                <a:solidFill>
                  <a:schemeClr val="tx1"/>
                </a:solidFill>
              </a:rPr>
              <a:t>사후규제 영</a:t>
            </a:r>
            <a:r>
              <a:rPr lang="ko-KR" altLang="en-US" sz="2000" dirty="0" smtClean="0">
                <a:solidFill>
                  <a:schemeClr val="tx1"/>
                </a:solidFill>
              </a:rPr>
              <a:t>역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900" dirty="0" smtClean="0"/>
          </a:p>
        </p:txBody>
      </p:sp>
      <p:sp>
        <p:nvSpPr>
          <p:cNvPr id="12" name="폭발 1 11"/>
          <p:cNvSpPr/>
          <p:nvPr/>
        </p:nvSpPr>
        <p:spPr>
          <a:xfrm>
            <a:off x="2682404" y="3852639"/>
            <a:ext cx="4752528" cy="295232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690516" y="4716735"/>
            <a:ext cx="2736304" cy="11521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642844" y="6300911"/>
            <a:ext cx="50405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850756" y="4212679"/>
            <a:ext cx="108012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34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Mac\Home\Desktop\박혜민 Project\서강대 ICT\ppt 템플릿\ICT 법경제연구소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53" y="976711"/>
            <a:ext cx="10691813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156" y="39625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사전규제를 보완하는 사후규제의 역할</a:t>
            </a:r>
            <a:endParaRPr lang="ko-KR" altLang="en-US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1124744"/>
            <a:ext cx="9426004" cy="63282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3028" lvl="1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통신법상</a:t>
            </a:r>
            <a:r>
              <a:rPr lang="ko-KR" altLang="en-US" sz="2400" dirty="0" smtClean="0">
                <a:solidFill>
                  <a:schemeClr val="tx1"/>
                </a:solidFill>
              </a:rPr>
              <a:t> 네트워크 접속 규제의 사례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1614556" lvl="2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사전규제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기간통신사업자는 전기통신설비의 </a:t>
            </a:r>
            <a:r>
              <a:rPr lang="ko-KR" altLang="en-US" sz="1800" dirty="0" smtClean="0">
                <a:solidFill>
                  <a:schemeClr val="tx1"/>
                </a:solidFill>
              </a:rPr>
              <a:t>상호접속 </a:t>
            </a:r>
            <a:r>
              <a:rPr lang="ko-KR" altLang="en-US" sz="1800" dirty="0" smtClean="0">
                <a:solidFill>
                  <a:schemeClr val="tx1"/>
                </a:solidFill>
              </a:rPr>
              <a:t>협정 체결 시 그 </a:t>
            </a:r>
            <a:r>
              <a:rPr lang="ko-KR" altLang="en-US" sz="1800" dirty="0" smtClean="0">
                <a:solidFill>
                  <a:schemeClr val="tx1"/>
                </a:solidFill>
              </a:rPr>
              <a:t>범위와 조건 등이 </a:t>
            </a:r>
            <a:r>
              <a:rPr lang="ko-KR" altLang="en-US" sz="1800" dirty="0" smtClean="0">
                <a:solidFill>
                  <a:schemeClr val="tx1"/>
                </a:solidFill>
              </a:rPr>
              <a:t>상호접속 고시에 정한 기준에 적합하게 하여야 할 의무가 있음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전기통신사업법  제</a:t>
            </a:r>
            <a:r>
              <a:rPr lang="en-US" altLang="ko-KR" sz="1800" dirty="0" smtClean="0">
                <a:solidFill>
                  <a:schemeClr val="tx1"/>
                </a:solidFill>
              </a:rPr>
              <a:t>39</a:t>
            </a:r>
            <a:r>
              <a:rPr lang="ko-KR" altLang="en-US" sz="1800" dirty="0" smtClean="0">
                <a:solidFill>
                  <a:schemeClr val="tx1"/>
                </a:solidFill>
              </a:rPr>
              <a:t>조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제</a:t>
            </a:r>
            <a:r>
              <a:rPr lang="en-US" altLang="ko-KR" sz="1800" dirty="0" smtClean="0">
                <a:solidFill>
                  <a:schemeClr val="tx1"/>
                </a:solidFill>
              </a:rPr>
              <a:t>44</a:t>
            </a:r>
            <a:r>
              <a:rPr lang="ko-KR" altLang="en-US" sz="1800" dirty="0" smtClean="0">
                <a:solidFill>
                  <a:schemeClr val="tx1"/>
                </a:solidFill>
              </a:rPr>
              <a:t>조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협정 인가 대상 기간통신사업자는 협정에 대하여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미래창조과학부장관의</a:t>
            </a:r>
            <a:r>
              <a:rPr lang="ko-KR" altLang="en-US" sz="1800" dirty="0" smtClean="0">
                <a:solidFill>
                  <a:schemeClr val="tx1"/>
                </a:solidFill>
              </a:rPr>
              <a:t> 인가를 요하고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그 밖의 기간통신사업자는 협정에 대하여 신고를 하면 족하지만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위와 같은 의무는 공통적으로 적용됨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의무 위반 시에는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미래창조과학부장관의</a:t>
            </a:r>
            <a:r>
              <a:rPr lang="ko-KR" altLang="en-US" sz="1800" dirty="0" smtClean="0">
                <a:solidFill>
                  <a:schemeClr val="tx1"/>
                </a:solidFill>
              </a:rPr>
              <a:t> 시정명령 대상이 됨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동법 제</a:t>
            </a:r>
            <a:r>
              <a:rPr lang="en-US" altLang="ko-KR" sz="1800" dirty="0" smtClean="0">
                <a:solidFill>
                  <a:schemeClr val="tx1"/>
                </a:solidFill>
              </a:rPr>
              <a:t>92</a:t>
            </a:r>
            <a:r>
              <a:rPr lang="ko-KR" altLang="en-US" sz="1800" dirty="0" smtClean="0">
                <a:solidFill>
                  <a:schemeClr val="tx1"/>
                </a:solidFill>
              </a:rPr>
              <a:t>조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미국 연방대법원의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Trinko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판결</a:t>
            </a:r>
            <a:r>
              <a:rPr lang="en-US" altLang="ko-KR" sz="1800" dirty="0" smtClean="0">
                <a:solidFill>
                  <a:schemeClr val="tx1"/>
                </a:solidFill>
              </a:rPr>
              <a:t>(2004</a:t>
            </a:r>
            <a:r>
              <a:rPr lang="ko-KR" altLang="en-US" sz="1800" dirty="0" smtClean="0">
                <a:solidFill>
                  <a:schemeClr val="tx1"/>
                </a:solidFill>
              </a:rPr>
              <a:t>년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은 </a:t>
            </a:r>
            <a:r>
              <a:rPr lang="en-US" altLang="ko-KR" sz="1800" dirty="0" smtClean="0">
                <a:solidFill>
                  <a:schemeClr val="tx1"/>
                </a:solidFill>
              </a:rPr>
              <a:t>Verizon</a:t>
            </a:r>
            <a:r>
              <a:rPr lang="ko-KR" altLang="en-US" sz="1800" dirty="0" smtClean="0">
                <a:solidFill>
                  <a:schemeClr val="tx1"/>
                </a:solidFill>
              </a:rPr>
              <a:t>이 </a:t>
            </a:r>
            <a:r>
              <a:rPr lang="en-US" altLang="ko-KR" sz="1800" dirty="0" smtClean="0">
                <a:solidFill>
                  <a:schemeClr val="tx1"/>
                </a:solidFill>
              </a:rPr>
              <a:t>AT&amp;T</a:t>
            </a:r>
            <a:r>
              <a:rPr lang="ko-KR" altLang="en-US" sz="1800" dirty="0" smtClean="0">
                <a:solidFill>
                  <a:schemeClr val="tx1"/>
                </a:solidFill>
              </a:rPr>
              <a:t>를 포함한 경쟁사업자에게 전기통신설비의 상호접속 협정을 체결하면서 상호접속 관련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비차별의무를</a:t>
            </a:r>
            <a:r>
              <a:rPr lang="ko-KR" altLang="en-US" sz="1800" dirty="0" smtClean="0">
                <a:solidFill>
                  <a:schemeClr val="tx1"/>
                </a:solidFill>
              </a:rPr>
              <a:t> 규정한 </a:t>
            </a:r>
            <a:r>
              <a:rPr lang="en-US" altLang="ko-KR" sz="1800" dirty="0" smtClean="0">
                <a:solidFill>
                  <a:schemeClr val="tx1"/>
                </a:solidFill>
              </a:rPr>
              <a:t>1996</a:t>
            </a:r>
            <a:r>
              <a:rPr lang="ko-KR" altLang="en-US" sz="1800" dirty="0" smtClean="0">
                <a:solidFill>
                  <a:schemeClr val="tx1"/>
                </a:solidFill>
              </a:rPr>
              <a:t>년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통신법</a:t>
            </a:r>
            <a:r>
              <a:rPr lang="ko-KR" altLang="en-US" sz="1800" dirty="0" smtClean="0">
                <a:solidFill>
                  <a:schemeClr val="tx1"/>
                </a:solidFill>
              </a:rPr>
              <a:t> 규정 위반을 이유로 </a:t>
            </a:r>
            <a:r>
              <a:rPr lang="en-US" altLang="ko-KR" sz="1800" dirty="0" smtClean="0">
                <a:solidFill>
                  <a:schemeClr val="tx1"/>
                </a:solidFill>
              </a:rPr>
              <a:t>FCC</a:t>
            </a:r>
            <a:r>
              <a:rPr lang="ko-KR" altLang="en-US" sz="1800" dirty="0" smtClean="0">
                <a:solidFill>
                  <a:schemeClr val="tx1"/>
                </a:solidFill>
              </a:rPr>
              <a:t>의 시정명령을 받은 사건이 배경이 됨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1614556" lvl="2" indent="-57150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9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83346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Mac\Home\Desktop\박혜민 Project\서강대 ICT\ppt 템플릿\ICT 법경제연구소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53" y="976711"/>
            <a:ext cx="10691813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156" y="39625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사전규제를 보완하는 사후규제의 역할</a:t>
            </a:r>
            <a:endParaRPr lang="ko-KR" altLang="en-US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1124744"/>
            <a:ext cx="9426004" cy="63282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3028" lvl="1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통신법상</a:t>
            </a:r>
            <a:r>
              <a:rPr lang="ko-KR" altLang="en-US" sz="2400" dirty="0" smtClean="0">
                <a:solidFill>
                  <a:schemeClr val="tx1"/>
                </a:solidFill>
              </a:rPr>
              <a:t> 네트워크 접속 규제의 사례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1614556" lvl="2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사후규제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사전규제 규정에 위반한 행위가 사후규제 규정에도 위반할 수 있는가</a:t>
            </a:r>
            <a:r>
              <a:rPr lang="en-US" altLang="ko-KR" sz="1800" dirty="0" smtClean="0">
                <a:solidFill>
                  <a:schemeClr val="tx1"/>
                </a:solidFill>
              </a:rPr>
              <a:t>?</a:t>
            </a: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미국 연방대법원의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Trinko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판결</a:t>
            </a:r>
            <a:r>
              <a:rPr lang="en-US" altLang="ko-KR" sz="1800" dirty="0" smtClean="0">
                <a:solidFill>
                  <a:schemeClr val="tx1"/>
                </a:solidFill>
              </a:rPr>
              <a:t>(2004</a:t>
            </a:r>
            <a:r>
              <a:rPr lang="ko-KR" altLang="en-US" sz="1800" dirty="0" smtClean="0">
                <a:solidFill>
                  <a:schemeClr val="tx1"/>
                </a:solidFill>
              </a:rPr>
              <a:t>년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은 </a:t>
            </a:r>
            <a:r>
              <a:rPr lang="en-US" altLang="ko-KR" sz="1800" dirty="0" smtClean="0">
                <a:solidFill>
                  <a:schemeClr val="tx1"/>
                </a:solidFill>
              </a:rPr>
              <a:t>FCC</a:t>
            </a:r>
            <a:r>
              <a:rPr lang="ko-KR" altLang="en-US" sz="1800" dirty="0" smtClean="0">
                <a:solidFill>
                  <a:schemeClr val="tx1"/>
                </a:solidFill>
              </a:rPr>
              <a:t>의 사전규제 규정에 위반한 행위가 미국 반독점법인 셔먼법에도 위반되는지 여부가 쟁점이 된 사건이었으나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미국 연방대법원은 경쟁제한성이 증명되지 않는다고 판단함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이른바 시장지배력 전이 이론의 적용 부정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사전규제 규정의 제한적 성격으로 인하여 사전규제 규정에 위반되지는 않지만 경쟁과 이용자 보호의 목적에 비추어 심사가 필요한 행위의 경우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특히 상호접속 고시에 규정이 불충분한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인터넷망</a:t>
            </a:r>
            <a:r>
              <a:rPr lang="ko-KR" altLang="en-US" sz="1800" dirty="0" smtClean="0">
                <a:solidFill>
                  <a:schemeClr val="tx1"/>
                </a:solidFill>
              </a:rPr>
              <a:t> 상호접속 관련 행위의 경우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인터넷망</a:t>
            </a:r>
            <a:r>
              <a:rPr lang="ko-KR" altLang="en-US" sz="1800" dirty="0" smtClean="0">
                <a:solidFill>
                  <a:schemeClr val="tx1"/>
                </a:solidFill>
              </a:rPr>
              <a:t>  사후규제의 위법성 판단기준을 어떻게 설정할 것인가</a:t>
            </a:r>
            <a:r>
              <a:rPr lang="en-US" altLang="ko-KR" sz="1800" dirty="0" smtClean="0">
                <a:solidFill>
                  <a:schemeClr val="tx1"/>
                </a:solidFill>
              </a:rPr>
              <a:t>?</a:t>
            </a: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미국 연방대법원의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Trinko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법리를 따르면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경쟁법에</a:t>
            </a:r>
            <a:r>
              <a:rPr lang="ko-KR" altLang="en-US" sz="1800" dirty="0" smtClean="0">
                <a:solidFill>
                  <a:schemeClr val="tx1"/>
                </a:solidFill>
              </a:rPr>
              <a:t> 의한 사후규제에는 사실상 제약이 있을 것으로 예상됨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1614556" lvl="2" indent="-57150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900" dirty="0" smtClean="0">
              <a:solidFill>
                <a:schemeClr val="tx1"/>
              </a:solidFill>
            </a:endParaRPr>
          </a:p>
          <a:p>
            <a:pPr marL="1093028" lvl="1" indent="-57150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83346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Mac\Home\Desktop\박혜민 Project\서강대 ICT\ppt 템플릿\ICT 법경제연구소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53" y="976711"/>
            <a:ext cx="10691813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156" y="39625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사전규제를 보완하는 사후규제의 역할</a:t>
            </a:r>
            <a:endParaRPr lang="ko-KR" altLang="en-US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1124744"/>
            <a:ext cx="9426004" cy="63282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3028" lvl="1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통신법상</a:t>
            </a:r>
            <a:r>
              <a:rPr lang="ko-KR" altLang="en-US" sz="2400" dirty="0" smtClean="0">
                <a:solidFill>
                  <a:schemeClr val="tx1"/>
                </a:solidFill>
              </a:rPr>
              <a:t> 네트워크 접속 규제의 사례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1614556" lvl="2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사후규제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전기통신사업법상 금지행위에 의한 사후규제가 가능한가</a:t>
            </a:r>
            <a:r>
              <a:rPr lang="en-US" altLang="ko-KR" sz="1800" dirty="0" smtClean="0">
                <a:solidFill>
                  <a:schemeClr val="tx1"/>
                </a:solidFill>
              </a:rPr>
              <a:t>?</a:t>
            </a: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상호접속 관련 불합리하거나 차별적인 조건제한 부당 부과 행위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전기통신사업법 제</a:t>
            </a:r>
            <a:r>
              <a:rPr lang="en-US" altLang="ko-KR" sz="1800" dirty="0" smtClean="0">
                <a:solidFill>
                  <a:schemeClr val="tx1"/>
                </a:solidFill>
              </a:rPr>
              <a:t>50</a:t>
            </a:r>
            <a:r>
              <a:rPr lang="ko-KR" altLang="en-US" sz="1800" dirty="0" smtClean="0">
                <a:solidFill>
                  <a:schemeClr val="tx1"/>
                </a:solidFill>
              </a:rPr>
              <a:t>조 제</a:t>
            </a:r>
            <a:r>
              <a:rPr lang="en-US" altLang="ko-KR" sz="1800" dirty="0" smtClean="0">
                <a:solidFill>
                  <a:schemeClr val="tx1"/>
                </a:solidFill>
              </a:rPr>
              <a:t>1</a:t>
            </a:r>
            <a:r>
              <a:rPr lang="ko-KR" altLang="en-US" sz="1800" dirty="0" smtClean="0">
                <a:solidFill>
                  <a:schemeClr val="tx1"/>
                </a:solidFill>
              </a:rPr>
              <a:t>항 제</a:t>
            </a:r>
            <a:r>
              <a:rPr lang="en-US" altLang="ko-KR" sz="1800" dirty="0" smtClean="0">
                <a:solidFill>
                  <a:schemeClr val="tx1"/>
                </a:solidFill>
              </a:rPr>
              <a:t>1</a:t>
            </a:r>
            <a:r>
              <a:rPr lang="ko-KR" altLang="en-US" sz="1800" dirty="0" smtClean="0">
                <a:solidFill>
                  <a:schemeClr val="tx1"/>
                </a:solidFill>
              </a:rPr>
              <a:t>호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이용자 이익 저해행위 중 다른 서비스 제공자에 대한 불합리하거나 차별적인 조건제한 부당 부과 행위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동법 제</a:t>
            </a:r>
            <a:r>
              <a:rPr lang="en-US" altLang="ko-KR" sz="1800" dirty="0" smtClean="0">
                <a:solidFill>
                  <a:schemeClr val="tx1"/>
                </a:solidFill>
              </a:rPr>
              <a:t>50</a:t>
            </a:r>
            <a:r>
              <a:rPr lang="ko-KR" altLang="en-US" sz="1800" dirty="0" smtClean="0">
                <a:solidFill>
                  <a:schemeClr val="tx1"/>
                </a:solidFill>
              </a:rPr>
              <a:t>조 제</a:t>
            </a:r>
            <a:r>
              <a:rPr lang="en-US" altLang="ko-KR" sz="1800" dirty="0" smtClean="0">
                <a:solidFill>
                  <a:schemeClr val="tx1"/>
                </a:solidFill>
              </a:rPr>
              <a:t>1</a:t>
            </a:r>
            <a:r>
              <a:rPr lang="ko-KR" altLang="en-US" sz="1800" dirty="0" smtClean="0">
                <a:solidFill>
                  <a:schemeClr val="tx1"/>
                </a:solidFill>
              </a:rPr>
              <a:t>항 제</a:t>
            </a:r>
            <a:r>
              <a:rPr lang="en-US" altLang="ko-KR" sz="1800" dirty="0" smtClean="0">
                <a:solidFill>
                  <a:schemeClr val="tx1"/>
                </a:solidFill>
              </a:rPr>
              <a:t>5</a:t>
            </a:r>
            <a:r>
              <a:rPr lang="ko-KR" altLang="en-US" sz="1800" dirty="0" smtClean="0">
                <a:solidFill>
                  <a:schemeClr val="tx1"/>
                </a:solidFill>
              </a:rPr>
              <a:t>호 후단</a:t>
            </a:r>
            <a:r>
              <a:rPr lang="en-US" altLang="ko-KR" sz="1800" dirty="0" smtClean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시행령 개정안 </a:t>
            </a:r>
            <a:r>
              <a:rPr lang="en-US" altLang="ko-KR" sz="1800" dirty="0" smtClean="0">
                <a:solidFill>
                  <a:schemeClr val="tx1"/>
                </a:solidFill>
              </a:rPr>
              <a:t>[</a:t>
            </a:r>
            <a:r>
              <a:rPr lang="ko-KR" altLang="en-US" sz="1800" dirty="0" smtClean="0">
                <a:solidFill>
                  <a:schemeClr val="tx1"/>
                </a:solidFill>
              </a:rPr>
              <a:t>별표 </a:t>
            </a:r>
            <a:r>
              <a:rPr lang="en-US" altLang="ko-KR" sz="1800" dirty="0" smtClean="0">
                <a:solidFill>
                  <a:schemeClr val="tx1"/>
                </a:solidFill>
              </a:rPr>
              <a:t>4] 5. </a:t>
            </a:r>
            <a:r>
              <a:rPr lang="ko-KR" altLang="en-US" sz="1800" dirty="0" smtClean="0">
                <a:solidFill>
                  <a:schemeClr val="tx1"/>
                </a:solidFill>
              </a:rPr>
              <a:t>사</a:t>
            </a:r>
            <a:r>
              <a:rPr lang="en-US" altLang="ko-KR" sz="1800" dirty="0" smtClean="0">
                <a:solidFill>
                  <a:schemeClr val="tx1"/>
                </a:solidFill>
              </a:rPr>
              <a:t>. 4))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136084" lvl="3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/>
                </a:solidFill>
              </a:rPr>
              <a:t>통신법상</a:t>
            </a:r>
            <a:r>
              <a:rPr lang="ko-KR" altLang="en-US" sz="1800" dirty="0" smtClean="0">
                <a:solidFill>
                  <a:schemeClr val="tx1"/>
                </a:solidFill>
              </a:rPr>
              <a:t> 공정경쟁 저해성과 이용자이익 저해성에 대한 판단기준을 공정거래법상 경쟁제한성 또는 공정거래저해성에 대한 판단기준과 어떻게 구별할 수 있는가</a:t>
            </a:r>
            <a:r>
              <a:rPr lang="en-US" altLang="ko-KR" sz="1800" dirty="0" smtClean="0">
                <a:solidFill>
                  <a:schemeClr val="tx1"/>
                </a:solidFill>
              </a:rPr>
              <a:t>? </a:t>
            </a:r>
            <a:r>
              <a:rPr lang="ko-KR" altLang="en-US" sz="1800" dirty="0" smtClean="0">
                <a:solidFill>
                  <a:schemeClr val="tx1"/>
                </a:solidFill>
              </a:rPr>
              <a:t>만일 구별할 수 있다면 공정거래법의 규제공백을 메우는 역할</a:t>
            </a:r>
            <a:r>
              <a:rPr lang="en-US" altLang="ko-KR" sz="1800" dirty="0" smtClean="0">
                <a:solidFill>
                  <a:schemeClr val="tx1"/>
                </a:solidFill>
              </a:rPr>
              <a:t>(gap-filler)</a:t>
            </a:r>
            <a:r>
              <a:rPr lang="ko-KR" altLang="en-US" sz="1800" dirty="0" smtClean="0">
                <a:solidFill>
                  <a:schemeClr val="tx1"/>
                </a:solidFill>
              </a:rPr>
              <a:t>을 할 수 있는가</a:t>
            </a:r>
            <a:r>
              <a:rPr lang="en-US" altLang="ko-KR" sz="1800" dirty="0" smtClean="0">
                <a:solidFill>
                  <a:schemeClr val="tx1"/>
                </a:solidFill>
              </a:rPr>
              <a:t>?</a:t>
            </a:r>
          </a:p>
          <a:p>
            <a:pPr marL="1093028" lvl="1" indent="-57150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83346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499</Words>
  <Application>Microsoft Office PowerPoint</Application>
  <PresentationFormat>사용자 지정</PresentationFormat>
  <Paragraphs>47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</dc:creator>
  <cp:lastModifiedBy>홍대식</cp:lastModifiedBy>
  <cp:revision>31</cp:revision>
  <dcterms:created xsi:type="dcterms:W3CDTF">2016-03-16T03:23:28Z</dcterms:created>
  <dcterms:modified xsi:type="dcterms:W3CDTF">2016-12-22T14:37:04Z</dcterms:modified>
</cp:coreProperties>
</file>