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94" r:id="rId3"/>
    <p:sldId id="395" r:id="rId4"/>
    <p:sldId id="405" r:id="rId5"/>
    <p:sldId id="406" r:id="rId6"/>
    <p:sldId id="407" r:id="rId7"/>
    <p:sldId id="397" r:id="rId8"/>
    <p:sldId id="398" r:id="rId9"/>
    <p:sldId id="399" r:id="rId10"/>
    <p:sldId id="400" r:id="rId11"/>
    <p:sldId id="409" r:id="rId12"/>
    <p:sldId id="410" r:id="rId13"/>
    <p:sldId id="411" r:id="rId14"/>
    <p:sldId id="401" r:id="rId15"/>
    <p:sldId id="412" r:id="rId16"/>
    <p:sldId id="396" r:id="rId17"/>
    <p:sldId id="413" r:id="rId18"/>
    <p:sldId id="414" r:id="rId19"/>
    <p:sldId id="415" r:id="rId20"/>
    <p:sldId id="416" r:id="rId21"/>
    <p:sldId id="417" r:id="rId22"/>
    <p:sldId id="402" r:id="rId23"/>
    <p:sldId id="418" r:id="rId24"/>
    <p:sldId id="403" r:id="rId25"/>
    <p:sldId id="393" r:id="rId2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>
      <p:cViewPr varScale="1">
        <p:scale>
          <a:sx n="92" d="100"/>
          <a:sy n="92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346" y="-108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300"/>
            </a:lvl1pPr>
          </a:lstStyle>
          <a:p>
            <a:fld id="{85968FE2-206C-4CA7-808F-39EF540FC809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5443" tIns="47721" rIns="95443" bIns="477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300"/>
            </a:lvl1pPr>
          </a:lstStyle>
          <a:p>
            <a:fld id="{5C726059-12FC-42FD-8A3F-7983AE7424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5059" name="Picture 3" descr="C:\Users\brightday\Documents\UI_CI2\jpg\INU 워드마크_jpg\INU 워드마크_활용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58565" cy="15973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71600" y="274638"/>
            <a:ext cx="7715200" cy="114300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44216" y="6482520"/>
            <a:ext cx="536408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E</a:t>
            </a:r>
            <a:r>
              <a:rPr lang="en-US" altLang="ko-KR" dirty="0" smtClean="0">
                <a:solidFill>
                  <a:schemeClr val="bg2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mbedded </a:t>
            </a:r>
            <a:r>
              <a:rPr lang="en-US" altLang="ko-KR" b="1" dirty="0" smtClean="0">
                <a:solidFill>
                  <a:srgbClr val="00B0F0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N</a:t>
            </a:r>
            <a:r>
              <a:rPr lang="en-US" altLang="ko-KR" dirty="0" smtClean="0">
                <a:solidFill>
                  <a:schemeClr val="bg2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etworked </a:t>
            </a:r>
            <a:r>
              <a:rPr lang="en-US" altLang="ko-KR" b="1" dirty="0" smtClean="0">
                <a:solidFill>
                  <a:srgbClr val="00B050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S</a:t>
            </a:r>
            <a:r>
              <a:rPr lang="en-US" altLang="ko-KR" dirty="0" smtClean="0">
                <a:solidFill>
                  <a:schemeClr val="bg2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ystem </a:t>
            </a:r>
            <a:r>
              <a:rPr lang="en-US" altLang="ko-KR" b="1" dirty="0" smtClean="0">
                <a:solidFill>
                  <a:srgbClr val="003399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A</a:t>
            </a:r>
            <a:r>
              <a:rPr lang="en-US" altLang="ko-KR" dirty="0" smtClean="0">
                <a:solidFill>
                  <a:schemeClr val="bg2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rchitecture </a:t>
            </a:r>
            <a:r>
              <a:rPr lang="en-US" altLang="ko-KR" b="1" dirty="0" smtClean="0">
                <a:solidFill>
                  <a:schemeClr val="bg2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Lab.</a:t>
            </a:r>
            <a:endParaRPr lang="en-US" altLang="ko-KR" dirty="0" smtClean="0">
              <a:solidFill>
                <a:schemeClr val="bg2"/>
              </a:solidFill>
              <a:latin typeface="Arial" pitchFamily="34" charset="0"/>
              <a:ea typeface="Microsoft YaHei" pitchFamily="34" charset="-122"/>
              <a:cs typeface="Arial" pitchFamily="34" charset="0"/>
            </a:endParaRPr>
          </a:p>
        </p:txBody>
      </p:sp>
      <p:pic>
        <p:nvPicPr>
          <p:cNvPr id="11" name="Picture 3" descr="C:\Users\brightday\Documents\UI_CI2\jpg\INU 워드마크_jpg\INU 워드마크_활용형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899592" cy="866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드론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원격진료 등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신산업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분야의 주파수 특성 및 수요현황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인천대학교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</a:rPr>
              <a:t>임베디드시스템공학과</a:t>
            </a:r>
            <a:endParaRPr lang="en-US" altLang="ko-K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ko-KR" altLang="en-US" sz="3000" b="1" dirty="0" smtClean="0">
                <a:solidFill>
                  <a:schemeClr val="tx1"/>
                </a:solidFill>
              </a:rPr>
              <a:t>황 광 일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736" y="404664"/>
            <a:ext cx="6096541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dirty="0" err="1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</a:t>
            </a:r>
            <a:r>
              <a:rPr lang="en-US" altLang="ko-KR" sz="32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ko-KR" altLang="en-US" sz="32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등 </a:t>
            </a:r>
            <a:r>
              <a:rPr lang="ko-KR" altLang="en-US" sz="3200" dirty="0" err="1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신산업</a:t>
            </a:r>
            <a:r>
              <a:rPr lang="ko-KR" altLang="en-US" sz="32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활성화를 위한</a:t>
            </a:r>
            <a:endParaRPr lang="en-US" altLang="ko-KR" sz="3200" dirty="0" smtClean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ko-KR" altLang="en-US" sz="3200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전파진입 규제완화 방안 세미나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17032"/>
            <a:ext cx="3578371" cy="258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(Drone)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드론은</a:t>
            </a:r>
            <a:r>
              <a:rPr lang="ko-KR" altLang="en-US" sz="1200" dirty="0" smtClean="0"/>
              <a:t> 군사적 목적으로 시작하였지만 현재는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드론의</a:t>
            </a:r>
            <a:r>
              <a:rPr lang="ko-KR" altLang="en-US" sz="1200" dirty="0" smtClean="0"/>
              <a:t> 영향으로 방송촬영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통신중계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농업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배송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레저 등의 산업 및 민간 분야로 시장을 급속도로 넓혀나가고 있음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드론</a:t>
            </a:r>
            <a:r>
              <a:rPr lang="ko-KR" altLang="en-US" sz="1200" dirty="0" smtClean="0"/>
              <a:t> 활용의 장점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원격 조종이 가능하고 </a:t>
            </a:r>
            <a:r>
              <a:rPr lang="ko-KR" altLang="en-US" sz="1200" dirty="0" err="1" smtClean="0"/>
              <a:t>드론에</a:t>
            </a:r>
            <a:r>
              <a:rPr lang="ko-KR" altLang="en-US" sz="1200" dirty="0" smtClean="0"/>
              <a:t> 부가적인 기기를 부착하여 </a:t>
            </a:r>
            <a:r>
              <a:rPr lang="ko-KR" altLang="en-US" sz="1200" dirty="0" smtClean="0"/>
              <a:t>운용 가능 </a:t>
            </a: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온도나 조도센서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산소 및 이산화탄소 농도센서를 비롯하여 </a:t>
            </a:r>
            <a:r>
              <a:rPr lang="en-US" altLang="ko-KR" sz="1200" dirty="0" smtClean="0"/>
              <a:t>GPS, </a:t>
            </a:r>
            <a:r>
              <a:rPr lang="ko-KR" altLang="en-US" sz="1200" dirty="0" smtClean="0"/>
              <a:t>카메라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초음파 장비까지 필요에 따라 </a:t>
            </a:r>
            <a:r>
              <a:rPr lang="ko-KR" altLang="en-US" sz="1200" dirty="0" smtClean="0"/>
              <a:t>선택가능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무선통신을 이용하여 </a:t>
            </a:r>
            <a:r>
              <a:rPr lang="ko-KR" altLang="en-US" sz="1200" dirty="0" err="1" smtClean="0"/>
              <a:t>드론은</a:t>
            </a:r>
            <a:r>
              <a:rPr lang="ko-KR" altLang="en-US" sz="1200" dirty="0" smtClean="0"/>
              <a:t> 사진이나 동영상 등의 임무수행 결과를 지상으로 전송할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지상관제시스템은 원격 측정</a:t>
            </a:r>
            <a:r>
              <a:rPr lang="en-US" altLang="ko-KR" sz="1200" dirty="0" smtClean="0"/>
              <a:t>(Telemetry)</a:t>
            </a:r>
            <a:r>
              <a:rPr lang="ko-KR" altLang="en-US" sz="1200" dirty="0" smtClean="0"/>
              <a:t>을 통해 측정한 센서 값을 확인하거나 </a:t>
            </a:r>
            <a:r>
              <a:rPr lang="ko-KR" altLang="en-US" sz="1200" dirty="0" smtClean="0"/>
              <a:t>조정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</a:t>
            </a:r>
            <a:r>
              <a:rPr lang="ko-KR" altLang="en-US" dirty="0" err="1" smtClean="0"/>
              <a:t>론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드론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임무수행체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지상관제시스템 </a:t>
            </a:r>
            <a:r>
              <a:rPr lang="en-US" altLang="ko-KR" sz="2000" dirty="0" smtClean="0"/>
              <a:t>(GCS, Ground Control System)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무선통신시스템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제어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임무전달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결과 전송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6573" y="3140968"/>
            <a:ext cx="5048842" cy="313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드론의</a:t>
            </a:r>
            <a:r>
              <a:rPr lang="ko-KR" altLang="en-US" dirty="0" smtClean="0"/>
              <a:t> 무선통신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 dirty="0" smtClean="0"/>
              <a:t>민간 </a:t>
            </a:r>
            <a:r>
              <a:rPr lang="ko-KR" altLang="en-US" sz="1200" dirty="0" err="1" smtClean="0"/>
              <a:t>드론제어용</a:t>
            </a:r>
            <a:r>
              <a:rPr lang="ko-KR" altLang="en-US" sz="1200" dirty="0" smtClean="0"/>
              <a:t> 무선통신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en-US" altLang="ko-KR" sz="1200" b="1" dirty="0" smtClean="0"/>
              <a:t>Bluetooth or </a:t>
            </a:r>
            <a:r>
              <a:rPr lang="en-US" altLang="ko-KR" sz="1200" b="1" dirty="0" err="1" smtClean="0"/>
              <a:t>ZigBee</a:t>
            </a:r>
            <a:r>
              <a:rPr lang="en-US" altLang="ko-KR" sz="1200" b="1" dirty="0" smtClean="0"/>
              <a:t> (2.4GHz): </a:t>
            </a:r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단거리 저전력 통신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거리의 제약</a:t>
            </a:r>
            <a:r>
              <a:rPr lang="en-US" altLang="ko-KR" sz="1200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en-US" altLang="ko-KR" sz="1200" b="1" dirty="0" smtClean="0"/>
              <a:t>Wi-Fi(IEEE 802.15.4a/b/g/n): 2.4GHz or 5GHz </a:t>
            </a:r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단일 채널로 제어신호 및 실시간 영상전송 가능</a:t>
            </a:r>
            <a:endParaRPr lang="en-US" altLang="ko-KR" sz="1200" dirty="0" smtClean="0"/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출력범위 제약 및 간섭문제 심각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ko-KR" altLang="en-US" sz="1200" b="1" dirty="0" err="1" smtClean="0"/>
              <a:t>셀룰러</a:t>
            </a:r>
            <a:r>
              <a:rPr lang="ko-KR" altLang="en-US" sz="1200" b="1" dirty="0" smtClean="0"/>
              <a:t> 통신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이동통신망</a:t>
            </a:r>
            <a:r>
              <a:rPr lang="en-US" altLang="ko-KR" sz="1200" b="1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장점</a:t>
            </a:r>
            <a:r>
              <a:rPr lang="en-US" altLang="ko-KR" sz="1200" dirty="0" smtClean="0"/>
              <a:t>: Handover </a:t>
            </a:r>
            <a:r>
              <a:rPr lang="ko-KR" altLang="en-US" sz="1200" dirty="0" smtClean="0"/>
              <a:t>지원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고속데이터 전송</a:t>
            </a:r>
            <a:endParaRPr lang="en-US" altLang="ko-KR" sz="1200" dirty="0" smtClean="0"/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단점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통신사와 연계 필수 및 통신료 </a:t>
            </a:r>
            <a:endParaRPr lang="en-US" altLang="ko-KR" sz="1200" dirty="0" smtClean="0"/>
          </a:p>
          <a:p>
            <a:pPr lvl="1">
              <a:lnSpc>
                <a:spcPct val="170000"/>
              </a:lnSpc>
            </a:pPr>
            <a:r>
              <a:rPr lang="ko-KR" altLang="en-US" sz="1200" b="1" dirty="0" smtClean="0"/>
              <a:t>위성통신</a:t>
            </a:r>
            <a:endParaRPr lang="en-US" altLang="ko-KR" sz="1200" b="1" dirty="0" smtClean="0"/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중계소 역할을 담당하는 인공위성을 통해 장거리 통신 수행</a:t>
            </a:r>
            <a:endParaRPr lang="en-US" altLang="ko-KR" sz="1200" dirty="0" smtClean="0"/>
          </a:p>
          <a:p>
            <a:pPr lvl="2">
              <a:lnSpc>
                <a:spcPct val="170000"/>
              </a:lnSpc>
            </a:pPr>
            <a:r>
              <a:rPr lang="en-US" altLang="ko-KR" sz="1200" dirty="0" smtClean="0"/>
              <a:t>1GHz </a:t>
            </a:r>
            <a:r>
              <a:rPr lang="ko-KR" altLang="en-US" sz="1200" dirty="0" smtClean="0"/>
              <a:t>이상의 높은 마이크로파 사용으로 고속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대용량 전송가능</a:t>
            </a:r>
            <a:endParaRPr lang="en-US" altLang="ko-KR" sz="1200" dirty="0" smtClean="0"/>
          </a:p>
          <a:p>
            <a:pPr lvl="2">
              <a:lnSpc>
                <a:spcPct val="170000"/>
              </a:lnSpc>
            </a:pPr>
            <a:r>
              <a:rPr lang="ko-KR" altLang="en-US" sz="1200" dirty="0" smtClean="0"/>
              <a:t>전파의 왕복 시간이 길어 지연 발생 가능성</a:t>
            </a:r>
            <a:endParaRPr lang="en-US" altLang="ko-KR" sz="1200" dirty="0" smtClean="0"/>
          </a:p>
          <a:p>
            <a:pPr>
              <a:lnSpc>
                <a:spcPct val="170000"/>
              </a:lnSpc>
            </a:pP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전용 주파수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 smtClean="0"/>
              <a:t>드론의</a:t>
            </a:r>
            <a:r>
              <a:rPr lang="ko-KR" altLang="en-US" dirty="0" smtClean="0"/>
              <a:t> 수요와 관련 산업의 성장에도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주파수대역 및 관련규제가 지역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별로 상이하여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전용 주파수 대역에 대한 표준화 </a:t>
            </a:r>
            <a:r>
              <a:rPr lang="ko-KR" altLang="en-US" dirty="0" err="1" smtClean="0"/>
              <a:t>진행중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ITU(International Telecommunication Union)</a:t>
            </a:r>
            <a:r>
              <a:rPr lang="ko-KR" altLang="en-US" dirty="0" smtClean="0"/>
              <a:t>산하 </a:t>
            </a:r>
            <a:r>
              <a:rPr lang="en-US" altLang="ko-KR" dirty="0" smtClean="0"/>
              <a:t>WRC(World Radio Conference)</a:t>
            </a:r>
            <a:r>
              <a:rPr lang="ko-KR" altLang="en-US" dirty="0" smtClean="0"/>
              <a:t>에서 무인항공기 제어용 주파수 요구사항 및 신규 분배 논의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WRC-15: </a:t>
            </a:r>
            <a:r>
              <a:rPr lang="ko-KR" altLang="en-US" dirty="0" smtClean="0"/>
              <a:t>이동통신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해상에서 </a:t>
            </a:r>
            <a:r>
              <a:rPr lang="en-US" altLang="ko-KR" dirty="0" smtClean="0"/>
              <a:t>5.6GHz</a:t>
            </a:r>
            <a:r>
              <a:rPr lang="ko-KR" altLang="en-US" dirty="0" smtClean="0"/>
              <a:t>폭의 신규주파수 분배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12.2 ~12.75GHz, 29.5 ~ 30GHz </a:t>
            </a:r>
            <a:r>
              <a:rPr lang="ko-KR" altLang="en-US" dirty="0" smtClean="0"/>
              <a:t>대역이 위성 기반 무인항공기 제어용 주파수로 분배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무인항공기 지상제어 전용주파수 국내허용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 5,030 ~ 5,091MHz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전송출력</a:t>
            </a:r>
            <a:r>
              <a:rPr lang="en-US" altLang="ko-KR" dirty="0" smtClean="0"/>
              <a:t>: 10mW </a:t>
            </a:r>
            <a:r>
              <a:rPr lang="en-US" altLang="ko-KR" dirty="0" smtClean="0">
                <a:sym typeface="Wingdings" pitchFamily="2" charset="2"/>
              </a:rPr>
              <a:t> 10W</a:t>
            </a:r>
            <a:r>
              <a:rPr lang="ko-KR" altLang="en-US" dirty="0" smtClean="0">
                <a:sym typeface="Wingdings" pitchFamily="2" charset="2"/>
              </a:rPr>
              <a:t>까지 허용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en-US" altLang="ko-KR" dirty="0" smtClean="0"/>
              <a:t>is not a Technology but a Paradigm</a:t>
            </a:r>
            <a:endParaRPr lang="ko-KR" altLang="en-US" dirty="0"/>
          </a:p>
        </p:txBody>
      </p:sp>
      <p:pic>
        <p:nvPicPr>
          <p:cNvPr id="6" name="그림 5" descr="i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76872"/>
            <a:ext cx="5955382" cy="4033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무선통신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err="1" smtClean="0"/>
              <a:t>IoT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또는 서비스 제공을 위해 기존의 무선기술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NFC or RFID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 smtClean="0"/>
              <a:t>소출력</a:t>
            </a:r>
            <a:r>
              <a:rPr lang="ko-KR" altLang="en-US" dirty="0" smtClean="0"/>
              <a:t> 무선기술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 (IEEE 802.15.4), Wi-Fi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Mobile Networks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4G, 5G</a:t>
            </a:r>
            <a:endParaRPr lang="ko-KR" altLang="en-US" dirty="0" smtClean="0"/>
          </a:p>
          <a:p>
            <a:pPr>
              <a:lnSpc>
                <a:spcPct val="160000"/>
              </a:lnSpc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전용의 새로운 표준 대두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LPWAN</a:t>
            </a:r>
          </a:p>
          <a:p>
            <a:pPr lvl="2">
              <a:lnSpc>
                <a:spcPct val="160000"/>
              </a:lnSpc>
            </a:pPr>
            <a:r>
              <a:rPr lang="en-US" altLang="ko-KR" dirty="0" err="1" smtClean="0"/>
              <a:t>LoRaWAN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Sigfox</a:t>
            </a:r>
            <a:r>
              <a:rPr lang="en-US" altLang="ko-KR" dirty="0" smtClean="0"/>
              <a:t>, LTE-m, NB-</a:t>
            </a:r>
            <a:r>
              <a:rPr lang="en-US" altLang="ko-KR" dirty="0" err="1" smtClean="0"/>
              <a:t>IoT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132856"/>
            <a:ext cx="2631172" cy="176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05064"/>
            <a:ext cx="375761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IT </a:t>
            </a:r>
            <a:r>
              <a:rPr lang="ko-KR" altLang="en-US" dirty="0" smtClean="0"/>
              <a:t>기술 기반의 의료기기를 통해 환자의 건강상태 정보를 획득 또는 응급상황 발생시 적절한 조치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체내이식 무선의료기기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심장박동모니터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인공심장박동기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약물주입펌프 등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장애보조용 무선의료기기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무선보청기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U-Health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원격 의료 및 건강관리 서비스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원격진찰 및 처방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원격진료 주파수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체내이식 무선의료기기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MICS(</a:t>
            </a:r>
            <a:r>
              <a:rPr lang="en-US" altLang="ko-KR" sz="1600" dirty="0" smtClean="0"/>
              <a:t>Medical Implant </a:t>
            </a:r>
            <a:r>
              <a:rPr lang="en-US" altLang="ko-KR" sz="1600" dirty="0" smtClean="0"/>
              <a:t>Communication System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용으로 분배된 </a:t>
            </a:r>
            <a:r>
              <a:rPr lang="en-US" altLang="ko-KR" sz="1600" dirty="0" smtClean="0"/>
              <a:t>402</a:t>
            </a:r>
            <a:r>
              <a:rPr lang="ko-KR" altLang="en-US" sz="1600" dirty="0" smtClean="0"/>
              <a:t>∼</a:t>
            </a:r>
            <a:r>
              <a:rPr lang="en-US" altLang="ko-KR" sz="1600" dirty="0" smtClean="0"/>
              <a:t>405</a:t>
            </a:r>
            <a:r>
              <a:rPr lang="ko-KR" altLang="en-US" sz="1600" dirty="0" smtClean="0"/>
              <a:t>㎒ 대역 주파수가 사용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4"/>
            <a:ext cx="4419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149080"/>
            <a:ext cx="41814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494116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삽입형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인공심박동기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35730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약물주입펌프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장애보조용 의료기기 주파수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보청기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콘트롤러와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버청기간</a:t>
            </a:r>
            <a:r>
              <a:rPr lang="ko-KR" altLang="en-US" dirty="0" smtClean="0"/>
              <a:t> 자기장을 이용한 근거리통신 </a:t>
            </a:r>
            <a:r>
              <a:rPr lang="en-US" altLang="ko-KR" dirty="0" smtClean="0"/>
              <a:t>(3.155 ~ 3.400MHz)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29000"/>
            <a:ext cx="3838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U-Heath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 무선 통신 기술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Wi-Fi,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Bluetooth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6393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왜 무선전파는 규제 및 관리되어야 하는가</a:t>
            </a:r>
            <a:r>
              <a:rPr lang="en-US" altLang="ko-KR" dirty="0" smtClean="0"/>
              <a:t>? 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주파수할당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비면허대역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err="1" smtClean="0"/>
              <a:t>신산업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등장과 주파수 수요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err="1" smtClean="0"/>
              <a:t>드론</a:t>
            </a:r>
            <a:r>
              <a:rPr lang="en-US" altLang="ko-KR" dirty="0" smtClean="0"/>
              <a:t>:</a:t>
            </a:r>
            <a:r>
              <a:rPr lang="ko-KR" altLang="en-US" dirty="0" smtClean="0"/>
              <a:t> 주파수 사용특징 및 수요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주파수 사용특징 및 수요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원격진료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주파수 사용특징 및 수요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err="1" smtClean="0"/>
              <a:t>신산업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 최근 주파수 분배 및 공급현황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자율주행자동차 </a:t>
            </a:r>
            <a:endParaRPr lang="ko-KR" altLang="en-US" dirty="0"/>
          </a:p>
        </p:txBody>
      </p:sp>
      <p:pic>
        <p:nvPicPr>
          <p:cNvPr id="4" name="내용 개체 틀 3" descr="자율주행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2176"/>
            <a:ext cx="8229600" cy="39620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자율주행자동차 관련 주파수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V2X(Vehicle to Vehicle/Infrastructure) </a:t>
            </a:r>
            <a:r>
              <a:rPr lang="ko-KR" altLang="en-US" dirty="0" smtClean="0"/>
              <a:t>주파수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파일럿 네트워크 </a:t>
            </a:r>
            <a:r>
              <a:rPr lang="en-US" altLang="ko-KR" dirty="0" smtClean="0"/>
              <a:t>(BMW Connected Car + SKT)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28GHz 5G </a:t>
            </a:r>
            <a:r>
              <a:rPr lang="ko-KR" altLang="en-US" dirty="0" smtClean="0"/>
              <a:t>대역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전용 주파수</a:t>
            </a:r>
            <a:r>
              <a:rPr lang="en-US" altLang="ko-KR" dirty="0" smtClean="0"/>
              <a:t>: 5.9GHz </a:t>
            </a:r>
            <a:r>
              <a:rPr lang="ko-KR" altLang="en-US" dirty="0" smtClean="0"/>
              <a:t>대역 </a:t>
            </a:r>
            <a:r>
              <a:rPr lang="en-US" altLang="ko-KR" dirty="0" smtClean="0"/>
              <a:t>(5855 ~ 5925MHz: </a:t>
            </a:r>
            <a:r>
              <a:rPr lang="ko-KR" altLang="en-US" dirty="0" smtClean="0"/>
              <a:t>대역폭</a:t>
            </a:r>
            <a:r>
              <a:rPr lang="en-US" altLang="ko-KR" dirty="0" smtClean="0"/>
              <a:t> </a:t>
            </a:r>
            <a:r>
              <a:rPr lang="en-US" altLang="ko-KR" dirty="0" smtClean="0"/>
              <a:t>70MHz)</a:t>
            </a:r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차량충돌방지 레이더용 주파수 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WRC-15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무선탐지업무</a:t>
            </a:r>
            <a:r>
              <a:rPr lang="en-US" altLang="ko-KR" dirty="0" smtClean="0"/>
              <a:t>: 77.5 ~ 78GHz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차량충돌방지 레이더</a:t>
            </a:r>
            <a:r>
              <a:rPr lang="en-US" altLang="ko-KR" dirty="0" smtClean="0"/>
              <a:t>: 77 ~ 81GHz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신산업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최근 주파수 분배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2016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사물인터넷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드론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ICT </a:t>
            </a:r>
            <a:r>
              <a:rPr lang="ko-KR" altLang="en-US" sz="2000" dirty="0" smtClean="0"/>
              <a:t>융합 </a:t>
            </a:r>
            <a:r>
              <a:rPr lang="ko-KR" altLang="en-US" sz="2000" dirty="0" err="1" smtClean="0"/>
              <a:t>신산업</a:t>
            </a:r>
            <a:r>
              <a:rPr lang="ko-KR" altLang="en-US" sz="2000" dirty="0" smtClean="0"/>
              <a:t> 주파수 분배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852936"/>
          <a:ext cx="7056783" cy="3147438"/>
        </p:xfrm>
        <a:graphic>
          <a:graphicData uri="http://schemas.openxmlformats.org/drawingml/2006/table">
            <a:tbl>
              <a:tblPr/>
              <a:tblGrid>
                <a:gridCol w="1224136"/>
                <a:gridCol w="2664296"/>
                <a:gridCol w="2016224"/>
                <a:gridCol w="1152127"/>
              </a:tblGrid>
              <a:tr h="27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구분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용도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주파수 대역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대역폭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</a:tr>
              <a:tr h="5131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IoT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장거리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비면허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IoT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용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사물 위치추적 등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940～946㎒</a:t>
                      </a:r>
                      <a:endParaRPr 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6㎒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폭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근거리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비면허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IoT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용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스마트홈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 등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1788～1792㎒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5650～5725/5825～5850㎒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104㎒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폭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4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드론 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소형 드론 임무용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취미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․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레저 등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)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5650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～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5725/5825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～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5850㎒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타용도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 공유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) 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100㎒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폭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중대형 드론 임무용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영상전송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농약살포 등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)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5091～5150㎒ 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59㎒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폭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한양중고딕"/>
                        </a:rPr>
                        <a:t>자율주행차</a:t>
                      </a:r>
                      <a:endParaRPr lang="ko-KR" altLang="en-US" sz="12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차세대 지능형교통시스템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(C-ITS)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용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5855～5925㎒ 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70㎒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폭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53515" marR="53515" marT="14795" marB="147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신산업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최근 주파수 분배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국제 분배</a:t>
            </a:r>
            <a:r>
              <a:rPr lang="en-US" altLang="ko-KR" sz="2400" dirty="0" smtClean="0"/>
              <a:t>(WRC-15)</a:t>
            </a:r>
            <a:r>
              <a:rPr lang="ko-KR" altLang="en-US" sz="2400" dirty="0" smtClean="0"/>
              <a:t> 주파수에 대한 국내 주파수 분배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/>
              <a:t>신산업</a:t>
            </a:r>
            <a:r>
              <a:rPr lang="ko-KR" altLang="en-US" sz="2400" dirty="0" smtClean="0"/>
              <a:t> 관련하여 </a:t>
            </a:r>
            <a:r>
              <a:rPr lang="ko-KR" altLang="en-US" sz="2400" dirty="0" err="1" smtClean="0"/>
              <a:t>드론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및 차량 레이더용 주파수 분배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5576" y="3212976"/>
          <a:ext cx="7488833" cy="2493799"/>
        </p:xfrm>
        <a:graphic>
          <a:graphicData uri="http://schemas.openxmlformats.org/drawingml/2006/table">
            <a:tbl>
              <a:tblPr/>
              <a:tblGrid>
                <a:gridCol w="1296144"/>
                <a:gridCol w="1368152"/>
                <a:gridCol w="1296144"/>
                <a:gridCol w="2813131"/>
                <a:gridCol w="715262"/>
              </a:tblGrid>
              <a:tr h="37710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주요 사항 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한양중고딕"/>
                        </a:rPr>
                        <a:t>주파수 대역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한양중고딕"/>
                        </a:rPr>
                        <a:t>대역 폭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</a:tr>
              <a:tr h="95693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한양중고딕"/>
                        </a:rPr>
                        <a:t>新산업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무인항공기 제어용 주파수 지정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10.95-11.2㎓, 11.45-11.7㎓, 12.2-12.75㎓, 14-14.47㎓, 19.7-20.2㎓, 29.5-30.0㎓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2,520㎒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한양중고딕"/>
                        </a:rPr>
                        <a:t>차량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한양중고딕"/>
                        </a:rPr>
                        <a:t>레이다 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한양중고딕"/>
                        </a:rPr>
                        <a:t>무선탐지업무 분배 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77.5-78㎓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500㎒</a:t>
                      </a:r>
                      <a:endParaRPr 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한양중고딕"/>
                        </a:rPr>
                        <a:t>차량충돌방지 용도지정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77-81㎓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한양중고딕"/>
                          <a:ea typeface="한양중고딕"/>
                        </a:rPr>
                        <a:t>4㎓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45480" marR="45480" marT="12574" marB="125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다양한 무선기술을 기반으로 하는 </a:t>
            </a:r>
            <a:r>
              <a:rPr lang="en-US" altLang="ko-KR" sz="1200" dirty="0" smtClean="0"/>
              <a:t>ICT </a:t>
            </a:r>
            <a:r>
              <a:rPr lang="ko-KR" altLang="en-US" sz="1200" dirty="0" smtClean="0"/>
              <a:t>관련 </a:t>
            </a:r>
            <a:r>
              <a:rPr lang="ko-KR" altLang="en-US" sz="1200" dirty="0" err="1" smtClean="0"/>
              <a:t>신산업분야의</a:t>
            </a:r>
            <a:r>
              <a:rPr lang="ko-KR" altLang="en-US" sz="1200" dirty="0" smtClean="0"/>
              <a:t> 급속도의 성장에 있어 </a:t>
            </a:r>
            <a:r>
              <a:rPr lang="ko-KR" altLang="en-US" sz="1200" b="1" dirty="0" smtClean="0"/>
              <a:t>기존 주파수 진입장벽이 상당히 높음</a:t>
            </a:r>
            <a:r>
              <a:rPr lang="en-US" altLang="ko-KR" sz="12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정부에서는 최근 이러한 </a:t>
            </a:r>
            <a:r>
              <a:rPr lang="ko-KR" altLang="en-US" sz="1200" dirty="0" err="1" smtClean="0"/>
              <a:t>신산업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드론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자율주행자동차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분야에 관한 </a:t>
            </a:r>
            <a:r>
              <a:rPr lang="ko-KR" altLang="en-US" sz="1200" b="1" dirty="0" smtClean="0"/>
              <a:t>추가적인 주파수 분배 및 할당이 적극적으로 진행</a:t>
            </a:r>
            <a:r>
              <a:rPr lang="ko-KR" altLang="en-US" sz="1200" dirty="0" smtClean="0"/>
              <a:t>되고 있음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그러나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이러한 이러한 전파 진입 규제 완화에 있어 추가적으로 다음을 고려해야 할 것으로 사료됨</a:t>
            </a:r>
            <a:r>
              <a:rPr lang="en-US" altLang="ko-KR" sz="12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err="1" smtClean="0"/>
              <a:t>신산업</a:t>
            </a:r>
            <a:r>
              <a:rPr lang="ko-KR" altLang="en-US" sz="1200" dirty="0" smtClean="0"/>
              <a:t> 분야는 </a:t>
            </a:r>
            <a:r>
              <a:rPr lang="ko-KR" altLang="en-US" sz="1200" b="1" dirty="0" smtClean="0"/>
              <a:t>글로벌 표준화 중심으로 국제적으로 상호호환 가능한 기술개발이 중요</a:t>
            </a:r>
            <a:endParaRPr lang="en-US" altLang="ko-KR" sz="1200" b="1" dirty="0" smtClean="0"/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신산업</a:t>
            </a:r>
            <a:r>
              <a:rPr lang="ko-KR" altLang="en-US" sz="1200" dirty="0" smtClean="0"/>
              <a:t> 관련한 다양한 글로벌 표준화를 적극적으로 수용할 수 있는 </a:t>
            </a:r>
            <a:r>
              <a:rPr lang="ko-KR" altLang="en-US" sz="1200" b="1" dirty="0" smtClean="0"/>
              <a:t>탄력적 전파 규제 및 완화</a:t>
            </a:r>
            <a:r>
              <a:rPr lang="ko-KR" altLang="en-US" sz="1200" dirty="0" smtClean="0"/>
              <a:t>가 필요함</a:t>
            </a:r>
            <a:r>
              <a:rPr lang="en-US" altLang="ko-KR" sz="12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관련 표준화는 단순 주파수를 넘어서 보다 상위의 서비스 및 기술을 포함하므로 이에 대한 </a:t>
            </a:r>
            <a:r>
              <a:rPr lang="ko-KR" altLang="en-US" sz="1200" b="1" dirty="0" smtClean="0"/>
              <a:t>포괄적인 이해와 수용이 필요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독자적인 신규주파수 기반 기술은 </a:t>
            </a:r>
            <a:r>
              <a:rPr lang="ko-KR" altLang="en-US" sz="1200" b="1" dirty="0" smtClean="0"/>
              <a:t>차후 배타적인 기술 될 수 있음</a:t>
            </a:r>
            <a:r>
              <a:rPr lang="en-US" altLang="ko-KR" sz="1200" dirty="0" smtClean="0"/>
              <a:t>.  (</a:t>
            </a:r>
            <a:r>
              <a:rPr lang="ko-KR" altLang="en-US" sz="1200" dirty="0" smtClean="0"/>
              <a:t>수출불가</a:t>
            </a:r>
            <a:r>
              <a:rPr lang="en-US" altLang="ko-KR" sz="12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관련산업의 </a:t>
            </a:r>
            <a:r>
              <a:rPr lang="en-US" altLang="ko-KR" sz="1200" b="1" dirty="0" smtClean="0"/>
              <a:t>eco </a:t>
            </a:r>
            <a:r>
              <a:rPr lang="en-US" altLang="ko-KR" sz="1200" b="1" dirty="0" smtClean="0"/>
              <a:t>system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(chip, module, system, infra, service) </a:t>
            </a:r>
            <a:r>
              <a:rPr lang="ko-KR" altLang="en-US" sz="1200" b="1" dirty="0" smtClean="0"/>
              <a:t>파악을 통해 주파수 분배에 대한 실효성 분석이 필요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현재 여전히 대다수 기술이 </a:t>
            </a:r>
            <a:r>
              <a:rPr lang="en-US" altLang="ko-KR" sz="1200" dirty="0" smtClean="0"/>
              <a:t>ISM(</a:t>
            </a:r>
            <a:r>
              <a:rPr lang="ko-KR" altLang="en-US" sz="1200" dirty="0" err="1" smtClean="0"/>
              <a:t>비면허</a:t>
            </a:r>
            <a:r>
              <a:rPr lang="ko-KR" altLang="en-US" sz="1200" dirty="0" smtClean="0"/>
              <a:t> 대역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기반으로 개발되고 있음</a:t>
            </a:r>
            <a:r>
              <a:rPr lang="en-US" altLang="ko-KR" sz="12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200" b="1" dirty="0" err="1" smtClean="0"/>
              <a:t>비면허</a:t>
            </a:r>
            <a:r>
              <a:rPr lang="ko-KR" altLang="en-US" sz="1200" b="1" dirty="0" smtClean="0"/>
              <a:t> 대역에 대한 보다 체계적인 관리방안이 필요</a:t>
            </a:r>
            <a:r>
              <a:rPr lang="ko-KR" altLang="en-US" sz="1200" dirty="0" smtClean="0"/>
              <a:t>할 것으로 사료됨</a:t>
            </a:r>
            <a:r>
              <a:rPr lang="en-US" altLang="ko-KR" sz="12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FD933-8916-4C11-82C0-F2FB234BB735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699792" y="2781300"/>
            <a:ext cx="3871573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ko-KR" altLang="en-US" sz="5400" b="1" dirty="0" smtClean="0">
                <a:solidFill>
                  <a:srgbClr val="00B0F0"/>
                </a:solidFill>
              </a:rPr>
              <a:t>감사합니다</a:t>
            </a:r>
            <a:r>
              <a:rPr lang="en-US" altLang="ko-KR" sz="5400" b="1" dirty="0" smtClean="0">
                <a:solidFill>
                  <a:srgbClr val="00B0F0"/>
                </a:solidFill>
              </a:rPr>
              <a:t>!</a:t>
            </a:r>
            <a:endParaRPr lang="ko-KR" alt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통신의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유선</a:t>
            </a:r>
            <a:r>
              <a:rPr lang="en-US" altLang="ko-KR" dirty="0" smtClean="0"/>
              <a:t>(wire)</a:t>
            </a:r>
            <a:r>
              <a:rPr lang="ko-KR" altLang="en-US" dirty="0" smtClean="0"/>
              <a:t>을 통하지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전파</a:t>
            </a:r>
            <a:r>
              <a:rPr lang="en-US" altLang="ko-KR" dirty="0" smtClean="0"/>
              <a:t>(RF)</a:t>
            </a:r>
            <a:r>
              <a:rPr lang="ko-KR" altLang="en-US" dirty="0" smtClean="0"/>
              <a:t>를 통해 정보를 전달하는 기술</a:t>
            </a:r>
            <a:endParaRPr lang="en-US" altLang="ko-KR" dirty="0" smtClean="0"/>
          </a:p>
          <a:p>
            <a:r>
              <a:rPr lang="ko-KR" altLang="en-US" dirty="0" err="1" smtClean="0"/>
              <a:t>전방향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(Omni-directional)</a:t>
            </a:r>
            <a:r>
              <a:rPr lang="ko-KR" altLang="en-US" dirty="0" smtClean="0"/>
              <a:t>성</a:t>
            </a:r>
            <a:endParaRPr lang="en-US" altLang="ko-KR" dirty="0" smtClean="0"/>
          </a:p>
        </p:txBody>
      </p:sp>
      <p:pic>
        <p:nvPicPr>
          <p:cNvPr id="4" name="그림 3" descr="전방향성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356992"/>
            <a:ext cx="3419953" cy="271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통신의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/>
              <a:t>주파수 대역에 따른 특성이 상이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주파수대역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344816" cy="385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통신의 특징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주변 </a:t>
            </a:r>
            <a:r>
              <a:rPr lang="ko-KR" altLang="en-US" dirty="0" smtClean="0"/>
              <a:t>환경의 영향에 크게 영향을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Shading</a:t>
            </a:r>
            <a:r>
              <a:rPr lang="en-US" altLang="ko-KR" dirty="0" smtClean="0"/>
              <a:t>, Multipath Fading, Delay spread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Multipath_1_copyrigh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924944"/>
            <a:ext cx="4248472" cy="3049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통신의 특징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/>
              <a:t>간섭</a:t>
            </a:r>
            <a:r>
              <a:rPr lang="en-US" altLang="ko-KR" dirty="0" smtClean="0"/>
              <a:t>(Interference)</a:t>
            </a:r>
            <a:r>
              <a:rPr lang="ko-KR" altLang="en-US" dirty="0" smtClean="0"/>
              <a:t>에 노출되어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742950" lvl="2" indent="-342900"/>
            <a:r>
              <a:rPr lang="ko-KR" altLang="en-US" dirty="0" smtClean="0"/>
              <a:t>다른 기기에 의한 간섭</a:t>
            </a:r>
            <a:endParaRPr lang="en-US" altLang="ko-KR" dirty="0" smtClean="0"/>
          </a:p>
          <a:p>
            <a:pPr marL="742950" lvl="2" indent="-342900"/>
            <a:r>
              <a:rPr lang="ko-KR" altLang="en-US" dirty="0" err="1" smtClean="0"/>
              <a:t>이기종의</a:t>
            </a:r>
            <a:r>
              <a:rPr lang="ko-KR" altLang="en-US" dirty="0" smtClean="0"/>
              <a:t> 통신시스템에 의한 간섭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31640" y="3212976"/>
            <a:ext cx="3888432" cy="280831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35896" y="3212976"/>
            <a:ext cx="3888432" cy="2808312"/>
          </a:xfrm>
          <a:prstGeom prst="ellipse">
            <a:avLst/>
          </a:prstGeom>
          <a:solidFill>
            <a:schemeClr val="accent2">
              <a:alpha val="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5776" y="436510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436510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36510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전파 규제 관리의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기본적으로 기기간 </a:t>
            </a:r>
            <a:r>
              <a:rPr lang="ko-KR" altLang="en-US" dirty="0" smtClean="0"/>
              <a:t>혼신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간섭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방지를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기술적 규제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배타적 주파수 </a:t>
            </a:r>
            <a:r>
              <a:rPr lang="ko-KR" altLang="en-US" dirty="0" smtClean="0"/>
              <a:t>배분 및 할당 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한정된 국가자원인 주파수의 효율적 활용방안 수립 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전파법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전파의 효율적인 이용 및 관리에 관한 사항을 정하여 전파 이용과 전파에 관한 기술 개발을 </a:t>
            </a:r>
            <a:r>
              <a:rPr lang="ko-KR" altLang="en-US" dirty="0" err="1" smtClean="0"/>
              <a:t>촉진함으써</a:t>
            </a:r>
            <a:r>
              <a:rPr lang="ko-KR" altLang="en-US" dirty="0" smtClean="0"/>
              <a:t> 전파 관련 분야의 진흥과 공공복리의 증진에 이바지함을 목적으로 하는 전파 관련 기본법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주파수 할당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비면허</a:t>
            </a:r>
            <a:r>
              <a:rPr lang="ko-KR" altLang="en-US" dirty="0" smtClean="0"/>
              <a:t> 대역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주파수 할당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u="sng" dirty="0" smtClean="0">
                <a:solidFill>
                  <a:srgbClr val="0000CC"/>
                </a:solidFill>
              </a:rPr>
              <a:t>사업의 용도로 정한 주파수</a:t>
            </a:r>
            <a:r>
              <a:rPr lang="ko-KR" altLang="en-US" sz="1400" dirty="0" smtClean="0"/>
              <a:t>를 특정인에게 할당하려는 경우에는 </a:t>
            </a:r>
            <a:r>
              <a:rPr lang="ko-KR" altLang="en-US" sz="1400" dirty="0" smtClean="0">
                <a:solidFill>
                  <a:srgbClr val="0000CC"/>
                </a:solidFill>
              </a:rPr>
              <a:t>해당 주파수할당이 기간통신사업 등에 미치는 영향을 고려</a:t>
            </a:r>
            <a:r>
              <a:rPr lang="ko-KR" altLang="en-US" sz="1400" dirty="0" smtClean="0"/>
              <a:t>하여 할당을 신청할 수 있는 자의 범위와 할당하는 주파수의 용도 및 기술방식 등 대통령령으로 정하는 사항을 공고하여야 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대가에 의한 주파수 할당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심사에 의한 주파수 할당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비면허대역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(Unlicensed ISM band)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신고하지 아니하고 개설할 수 있는 </a:t>
            </a:r>
            <a:r>
              <a:rPr lang="ko-KR" altLang="en-US" sz="1400" dirty="0" err="1" smtClean="0"/>
              <a:t>무선국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적합성평가를 받은 무선기기로서 다른 </a:t>
            </a:r>
            <a:r>
              <a:rPr lang="ko-KR" altLang="en-US" sz="1400" dirty="0" err="1" smtClean="0"/>
              <a:t>무선국의</a:t>
            </a:r>
            <a:r>
              <a:rPr lang="ko-KR" altLang="en-US" sz="1400" dirty="0" smtClean="0"/>
              <a:t> 통신을 방해하지 아니하는 출력의 범위에서 사용할 목적으로 </a:t>
            </a:r>
            <a:r>
              <a:rPr lang="ko-KR" altLang="en-US" sz="1400" dirty="0" err="1" smtClean="0"/>
              <a:t>미래창조과학부장관이</a:t>
            </a:r>
            <a:r>
              <a:rPr lang="ko-KR" altLang="en-US" sz="1400" dirty="0" smtClean="0"/>
              <a:t> 용도 및 주파수와 안테나공급전력 또는 </a:t>
            </a:r>
            <a:r>
              <a:rPr lang="ko-KR" altLang="en-US" sz="1400" dirty="0" err="1" smtClean="0"/>
              <a:t>전계강도</a:t>
            </a:r>
            <a:r>
              <a:rPr lang="ko-KR" altLang="en-US" sz="1400" dirty="0" smtClean="0"/>
              <a:t> 등을 정하여 고시하는 무선기기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신기술 등장과 주파수 수요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최근 </a:t>
            </a:r>
            <a:r>
              <a:rPr lang="en-US" altLang="ko-KR" sz="1400" b="1" dirty="0" smtClean="0"/>
              <a:t>IT </a:t>
            </a:r>
            <a:r>
              <a:rPr lang="ko-KR" altLang="en-US" sz="1400" b="1" dirty="0" smtClean="0"/>
              <a:t>기술의 급속한 발전으로 인해 다양한 </a:t>
            </a:r>
            <a:r>
              <a:rPr lang="ko-KR" altLang="en-US" sz="1400" b="1" dirty="0" err="1" smtClean="0"/>
              <a:t>신산업</a:t>
            </a:r>
            <a:r>
              <a:rPr lang="ko-KR" altLang="en-US" sz="1400" b="1" dirty="0" smtClean="0"/>
              <a:t> 관련한 주파수 </a:t>
            </a:r>
            <a:r>
              <a:rPr lang="ko-KR" altLang="en-US" sz="1400" b="1" dirty="0" smtClean="0"/>
              <a:t>수요 예상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IoT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드론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원격진료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자율주행자동차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/>
              <a:t>신산업</a:t>
            </a:r>
            <a:r>
              <a:rPr lang="ko-KR" altLang="en-US" sz="1400" b="1" dirty="0" smtClean="0"/>
              <a:t> 관련 주파수 활용 특징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u="sng" dirty="0" smtClean="0"/>
              <a:t>단일 기술이 아닌 다양한 기술이 융합된 새로운 서비스 형태</a:t>
            </a:r>
            <a:endParaRPr lang="en-US" altLang="ko-KR" sz="1400" u="sng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Embedded System </a:t>
            </a:r>
            <a:r>
              <a:rPr lang="ko-KR" altLang="en-US" sz="1400" dirty="0" smtClean="0"/>
              <a:t>기술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무선 통신 기술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센싱기술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데이터 분석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예측 기술 등</a:t>
            </a:r>
            <a:r>
              <a:rPr lang="en-US" altLang="ko-KR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u="sng" dirty="0" smtClean="0"/>
              <a:t>새로운 주파수 대역의 무선 기술 활용</a:t>
            </a:r>
            <a:endParaRPr lang="en-US" altLang="ko-KR" sz="1400" u="sng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위성제어용 </a:t>
            </a:r>
            <a:r>
              <a:rPr lang="ko-KR" altLang="en-US" sz="1400" dirty="0" err="1" smtClean="0"/>
              <a:t>드론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주파수 </a:t>
            </a:r>
            <a:r>
              <a:rPr lang="en-US" altLang="ko-KR" sz="1400" dirty="0" smtClean="0"/>
              <a:t>(by WRC-15), </a:t>
            </a:r>
            <a:r>
              <a:rPr lang="ko-KR" altLang="en-US" sz="1400" dirty="0" smtClean="0"/>
              <a:t>충돌방지 레이더 </a:t>
            </a:r>
            <a:r>
              <a:rPr lang="en-US" altLang="ko-KR" sz="1400" dirty="0" smtClean="0"/>
              <a:t>(77- 81 GHz )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u="sng" dirty="0" smtClean="0"/>
              <a:t>글로벌 표준</a:t>
            </a:r>
            <a:r>
              <a:rPr lang="ko-KR" altLang="en-US" sz="1400" u="sng" dirty="0" smtClean="0"/>
              <a:t>화 기반 </a:t>
            </a:r>
            <a:endParaRPr lang="en-US" altLang="ko-KR" sz="1400" u="sng" dirty="0" smtClean="0"/>
          </a:p>
          <a:p>
            <a:pPr lvl="2">
              <a:lnSpc>
                <a:spcPct val="150000"/>
              </a:lnSpc>
            </a:pPr>
            <a:r>
              <a:rPr lang="ko-KR" altLang="en-US" sz="1400" dirty="0" smtClean="0"/>
              <a:t>상호호환성 </a:t>
            </a:r>
            <a:r>
              <a:rPr lang="en-US" altLang="ko-KR" sz="1400" dirty="0" smtClean="0"/>
              <a:t>(Interoperability), Global Market Target, Fast Chipset Manufacturing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u="sng" dirty="0" smtClean="0"/>
              <a:t>기존의 주파수 대역의 효율적인 재사용 기술</a:t>
            </a:r>
            <a:endParaRPr lang="en-US" altLang="ko-KR" sz="1400" u="sng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ISM </a:t>
            </a:r>
            <a:r>
              <a:rPr lang="ko-KR" altLang="en-US" sz="1400" dirty="0" smtClean="0"/>
              <a:t>밴드 활용 극대화</a:t>
            </a:r>
            <a:r>
              <a:rPr lang="en-US" altLang="ko-KR" sz="1400" dirty="0" smtClean="0"/>
              <a:t>, Cognitive Radio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1201</Words>
  <Application>Microsoft Office PowerPoint</Application>
  <PresentationFormat>화면 슬라이드 쇼(4:3)</PresentationFormat>
  <Paragraphs>193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드론, IoT, 원격진료 등 신산업  분야의 주파수 특성 및 수요현황</vt:lpstr>
      <vt:lpstr>목차</vt:lpstr>
      <vt:lpstr>무선 통신의 특징</vt:lpstr>
      <vt:lpstr>무선 통신의 특징(Cont’d)</vt:lpstr>
      <vt:lpstr>무선 통신의 특징(Cont’d)</vt:lpstr>
      <vt:lpstr>무선 통신의 특징(Cont’d)</vt:lpstr>
      <vt:lpstr>전파 규제 관리의 필요성</vt:lpstr>
      <vt:lpstr>주파수 할당 vs. 비면허 대역</vt:lpstr>
      <vt:lpstr>신기술 등장과 주파수 수요</vt:lpstr>
      <vt:lpstr>드론 (Drone) </vt:lpstr>
      <vt:lpstr>드론의 구성</vt:lpstr>
      <vt:lpstr>드론의 무선통신 </vt:lpstr>
      <vt:lpstr>드론 전용 주파수 현황</vt:lpstr>
      <vt:lpstr>IoT</vt:lpstr>
      <vt:lpstr>IoT 관련 무선통신</vt:lpstr>
      <vt:lpstr>원격진료</vt:lpstr>
      <vt:lpstr>원격진료 주파수 현황</vt:lpstr>
      <vt:lpstr>장애보조용 의료기기 주파수</vt:lpstr>
      <vt:lpstr>U-Heath</vt:lpstr>
      <vt:lpstr>자율주행자동차 </vt:lpstr>
      <vt:lpstr>자율주행자동차 관련 주파수</vt:lpstr>
      <vt:lpstr>신산업 관련  최근 주파수 분배 현황</vt:lpstr>
      <vt:lpstr>신산업 관련  최근 주파수 분배 현황 (계속)</vt:lpstr>
      <vt:lpstr>결언</vt:lpstr>
      <vt:lpstr>슬라이드 25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LoRaWAN (Design Overview &amp; Implementation Report)</dc:title>
  <dc:creator>Microsoft Corporation</dc:creator>
  <cp:lastModifiedBy>brightday</cp:lastModifiedBy>
  <cp:revision>278</cp:revision>
  <dcterms:created xsi:type="dcterms:W3CDTF">2006-10-05T04:04:00Z</dcterms:created>
  <dcterms:modified xsi:type="dcterms:W3CDTF">2016-11-15T13:25:47Z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