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1" r:id="rId2"/>
    <p:sldId id="296" r:id="rId3"/>
    <p:sldId id="373" r:id="rId4"/>
    <p:sldId id="372" r:id="rId5"/>
    <p:sldId id="370" r:id="rId6"/>
    <p:sldId id="371" r:id="rId7"/>
    <p:sldId id="297" r:id="rId8"/>
    <p:sldId id="376" r:id="rId9"/>
    <p:sldId id="377" r:id="rId10"/>
    <p:sldId id="378" r:id="rId11"/>
    <p:sldId id="379" r:id="rId12"/>
    <p:sldId id="380" r:id="rId13"/>
    <p:sldId id="374" r:id="rId14"/>
    <p:sldId id="375" r:id="rId15"/>
    <p:sldId id="362" r:id="rId16"/>
    <p:sldId id="381" r:id="rId17"/>
    <p:sldId id="382" r:id="rId18"/>
    <p:sldId id="383" r:id="rId19"/>
    <p:sldId id="33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6600"/>
    <a:srgbClr val="CC3300"/>
    <a:srgbClr val="17375E"/>
    <a:srgbClr val="FCE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4" autoAdjust="0"/>
    <p:restoredTop sz="93925" autoAdjust="0"/>
  </p:normalViewPr>
  <p:slideViewPr>
    <p:cSldViewPr showGuides="1">
      <p:cViewPr varScale="1">
        <p:scale>
          <a:sx n="73" d="100"/>
          <a:sy n="73" d="100"/>
        </p:scale>
        <p:origin x="-108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B0E85-4E58-44C2-AE8B-69F371F394AA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9CFA-932C-4CF9-B727-223D63E8CD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6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자문용시안1 국문]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22" b="1"/>
          <a:stretch/>
        </p:blipFill>
        <p:spPr>
          <a:xfrm>
            <a:off x="0" y="6496049"/>
            <a:ext cx="9144000" cy="361949"/>
          </a:xfrm>
          <a:prstGeom prst="rect">
            <a:avLst/>
          </a:prstGeom>
        </p:spPr>
      </p:pic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0" y="-1"/>
            <a:ext cx="859962" cy="858786"/>
            <a:chOff x="2149" y="1430"/>
            <a:chExt cx="1462" cy="1460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2921" y="1430"/>
              <a:ext cx="690" cy="772"/>
            </a:xfrm>
            <a:custGeom>
              <a:avLst/>
              <a:gdLst>
                <a:gd name="T0" fmla="*/ 0 w 690"/>
                <a:gd name="T1" fmla="*/ 0 h 772"/>
                <a:gd name="T2" fmla="*/ 690 w 690"/>
                <a:gd name="T3" fmla="*/ 0 h 772"/>
                <a:gd name="T4" fmla="*/ 0 w 690"/>
                <a:gd name="T5" fmla="*/ 772 h 772"/>
                <a:gd name="T6" fmla="*/ 0 w 690"/>
                <a:gd name="T7" fmla="*/ 0 h 772"/>
                <a:gd name="T8" fmla="*/ 0 w 690"/>
                <a:gd name="T9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772">
                  <a:moveTo>
                    <a:pt x="0" y="0"/>
                  </a:moveTo>
                  <a:lnTo>
                    <a:pt x="690" y="0"/>
                  </a:lnTo>
                  <a:lnTo>
                    <a:pt x="0" y="77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149" y="2202"/>
              <a:ext cx="772" cy="688"/>
            </a:xfrm>
            <a:custGeom>
              <a:avLst/>
              <a:gdLst>
                <a:gd name="T0" fmla="*/ 772 w 772"/>
                <a:gd name="T1" fmla="*/ 688 h 688"/>
                <a:gd name="T2" fmla="*/ 772 w 772"/>
                <a:gd name="T3" fmla="*/ 0 h 688"/>
                <a:gd name="T4" fmla="*/ 0 w 772"/>
                <a:gd name="T5" fmla="*/ 688 h 688"/>
                <a:gd name="T6" fmla="*/ 772 w 772"/>
                <a:gd name="T7" fmla="*/ 688 h 688"/>
                <a:gd name="T8" fmla="*/ 772 w 772"/>
                <a:gd name="T9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2" h="688">
                  <a:moveTo>
                    <a:pt x="772" y="688"/>
                  </a:moveTo>
                  <a:lnTo>
                    <a:pt x="772" y="0"/>
                  </a:lnTo>
                  <a:lnTo>
                    <a:pt x="0" y="688"/>
                  </a:lnTo>
                  <a:lnTo>
                    <a:pt x="772" y="688"/>
                  </a:lnTo>
                  <a:lnTo>
                    <a:pt x="772" y="688"/>
                  </a:lnTo>
                  <a:close/>
                </a:path>
              </a:pathLst>
            </a:custGeom>
            <a:solidFill>
              <a:srgbClr val="DC6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 wrap="square">
            <a:spAutoFit/>
          </a:bodyPr>
          <a:lstStyle>
            <a:lvl1pPr algn="l">
              <a:defRPr sz="3200" b="0" spc="-150" baseline="0">
                <a:solidFill>
                  <a:srgbClr val="17375E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153878" y="6519058"/>
            <a:ext cx="250390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F320AED-5727-43D3-98FC-9D6D63B21776}" type="slidenum">
              <a:rPr lang="ko-KR" altLang="en-US" sz="1100" spc="-1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100" spc="-1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61" y="408129"/>
            <a:ext cx="1766389" cy="164022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7931224" cy="5040560"/>
          </a:xfrm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>
            <a:noAutofit/>
            <a:sp3d>
              <a:bevelT w="1270" h="1270"/>
            </a:sp3d>
          </a:bodyPr>
          <a:lstStyle>
            <a:lvl1pPr marL="269875" indent="-260350" fontAlgn="ctr" latinLnBrk="0">
              <a:lnSpc>
                <a:spcPct val="110000"/>
              </a:lnSpc>
              <a:spcBef>
                <a:spcPts val="2000"/>
              </a:spcBef>
              <a:buSzPct val="115000"/>
              <a:buFontTx/>
              <a:buBlip>
                <a:blip r:embed="rId4"/>
              </a:buBlip>
              <a:defRPr lang="ko-KR" altLang="en-US" sz="2100" kern="12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03225" indent="-136525" fontAlgn="auto" latinLnBrk="0">
              <a:lnSpc>
                <a:spcPct val="110000"/>
              </a:lnSpc>
              <a:spcBef>
                <a:spcPts val="15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anose="020B0604020202020204" pitchFamily="34" charset="0"/>
              <a:buChar char="•"/>
              <a:defRPr sz="18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144463" fontAlgn="auto" latinLnBrk="0">
              <a:lnSpc>
                <a:spcPct val="110000"/>
              </a:lnSpc>
              <a:spcBef>
                <a:spcPts val="150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Arial" panose="020B0604020202020204" pitchFamily="34" charset="0"/>
              <a:buChar char="−"/>
              <a:defRPr sz="1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69963" indent="-161925" fontAlgn="auto" latinLnBrk="0">
              <a:lnSpc>
                <a:spcPct val="110000"/>
              </a:lnSpc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Arial" panose="020B0604020202020204" pitchFamily="34" charset="0"/>
              <a:buChar char="»"/>
              <a:defRPr sz="1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4216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자문용시안1 국문]본문_텍스트편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0" y="-1"/>
            <a:ext cx="859962" cy="858786"/>
            <a:chOff x="2149" y="1430"/>
            <a:chExt cx="1462" cy="146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921" y="1430"/>
              <a:ext cx="690" cy="772"/>
            </a:xfrm>
            <a:custGeom>
              <a:avLst/>
              <a:gdLst>
                <a:gd name="T0" fmla="*/ 0 w 690"/>
                <a:gd name="T1" fmla="*/ 0 h 772"/>
                <a:gd name="T2" fmla="*/ 690 w 690"/>
                <a:gd name="T3" fmla="*/ 0 h 772"/>
                <a:gd name="T4" fmla="*/ 0 w 690"/>
                <a:gd name="T5" fmla="*/ 772 h 772"/>
                <a:gd name="T6" fmla="*/ 0 w 690"/>
                <a:gd name="T7" fmla="*/ 0 h 772"/>
                <a:gd name="T8" fmla="*/ 0 w 690"/>
                <a:gd name="T9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772">
                  <a:moveTo>
                    <a:pt x="0" y="0"/>
                  </a:moveTo>
                  <a:lnTo>
                    <a:pt x="690" y="0"/>
                  </a:lnTo>
                  <a:lnTo>
                    <a:pt x="0" y="77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49" y="2202"/>
              <a:ext cx="772" cy="688"/>
            </a:xfrm>
            <a:custGeom>
              <a:avLst/>
              <a:gdLst>
                <a:gd name="T0" fmla="*/ 772 w 772"/>
                <a:gd name="T1" fmla="*/ 688 h 688"/>
                <a:gd name="T2" fmla="*/ 772 w 772"/>
                <a:gd name="T3" fmla="*/ 0 h 688"/>
                <a:gd name="T4" fmla="*/ 0 w 772"/>
                <a:gd name="T5" fmla="*/ 688 h 688"/>
                <a:gd name="T6" fmla="*/ 772 w 772"/>
                <a:gd name="T7" fmla="*/ 688 h 688"/>
                <a:gd name="T8" fmla="*/ 772 w 772"/>
                <a:gd name="T9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2" h="688">
                  <a:moveTo>
                    <a:pt x="772" y="688"/>
                  </a:moveTo>
                  <a:lnTo>
                    <a:pt x="772" y="0"/>
                  </a:lnTo>
                  <a:lnTo>
                    <a:pt x="0" y="688"/>
                  </a:lnTo>
                  <a:lnTo>
                    <a:pt x="772" y="688"/>
                  </a:lnTo>
                  <a:lnTo>
                    <a:pt x="772" y="688"/>
                  </a:lnTo>
                  <a:close/>
                </a:path>
              </a:pathLst>
            </a:custGeom>
            <a:solidFill>
              <a:srgbClr val="DC6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800" y="197212"/>
            <a:ext cx="6292506" cy="584775"/>
          </a:xfrm>
        </p:spPr>
        <p:txBody>
          <a:bodyPr wrap="square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b="0" kern="1200" spc="-150" baseline="0" dirty="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7931224" cy="5040560"/>
          </a:xfrm>
          <a:scene3d>
            <a:camera prst="orthographicFront"/>
            <a:lightRig rig="threePt" dir="t"/>
          </a:scene3d>
          <a:sp3d>
            <a:bevelT w="1270" h="1270"/>
          </a:sp3d>
        </p:spPr>
        <p:txBody>
          <a:bodyPr>
            <a:noAutofit/>
            <a:sp3d>
              <a:bevelT w="1270" h="1270"/>
            </a:sp3d>
          </a:bodyPr>
          <a:lstStyle>
            <a:lvl1pPr marL="269875" indent="-260350" fontAlgn="ctr" latinLnBrk="0">
              <a:lnSpc>
                <a:spcPct val="110000"/>
              </a:lnSpc>
              <a:spcBef>
                <a:spcPts val="2000"/>
              </a:spcBef>
              <a:buSzPct val="115000"/>
              <a:buFontTx/>
              <a:buBlip>
                <a:blip r:embed="rId2"/>
              </a:buBlip>
              <a:defRPr lang="ko-KR" altLang="en-US" sz="2100" kern="12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03225" indent="-136525" fontAlgn="auto" latinLnBrk="0">
              <a:lnSpc>
                <a:spcPct val="110000"/>
              </a:lnSpc>
              <a:spcBef>
                <a:spcPts val="1500"/>
              </a:spcBef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anose="020B0604020202020204" pitchFamily="34" charset="0"/>
              <a:buChar char="•"/>
              <a:defRPr sz="18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144463" fontAlgn="auto" latinLnBrk="0">
              <a:lnSpc>
                <a:spcPct val="110000"/>
              </a:lnSpc>
              <a:spcBef>
                <a:spcPts val="1500"/>
              </a:spcBef>
              <a:buClr>
                <a:schemeClr val="tx1">
                  <a:lumMod val="85000"/>
                  <a:lumOff val="15000"/>
                </a:schemeClr>
              </a:buClr>
              <a:buSzPct val="90000"/>
              <a:buFont typeface="Arial" panose="020B0604020202020204" pitchFamily="34" charset="0"/>
              <a:buChar char="−"/>
              <a:defRPr sz="1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69963" indent="-161925" fontAlgn="auto" latinLnBrk="0">
              <a:lnSpc>
                <a:spcPct val="110000"/>
              </a:lnSpc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Arial" panose="020B0604020202020204" pitchFamily="34" charset="0"/>
              <a:buChar char="»"/>
              <a:defRPr sz="1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22" b="1"/>
          <a:stretch/>
        </p:blipFill>
        <p:spPr>
          <a:xfrm>
            <a:off x="0" y="6496049"/>
            <a:ext cx="9144000" cy="361949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8153878" y="6519058"/>
            <a:ext cx="250390" cy="2616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F320AED-5727-43D3-98FC-9D6D63B21776}" type="slidenum">
              <a:rPr lang="ko-KR" altLang="en-US" sz="1100" spc="-1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100" spc="-1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61" y="408129"/>
            <a:ext cx="1766389" cy="1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3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자문용시안1 국문]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4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자문용시안1 국문]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474416" y="5422274"/>
            <a:ext cx="5753768" cy="484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ts val="7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본 자료에 대한 저작권 등 모든 권리는 법무법인 세종 및 작성 변호사에게 속하므로</a:t>
            </a:r>
            <a:r>
              <a:rPr lang="en-US" altLang="ko-KR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, </a:t>
            </a: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사전 허락 없이 본 자료를 사용</a:t>
            </a:r>
            <a:r>
              <a:rPr lang="en-US" altLang="ko-KR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, </a:t>
            </a: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복제</a:t>
            </a:r>
            <a:r>
              <a:rPr lang="en-US" altLang="ko-KR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, </a:t>
            </a: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배포</a:t>
            </a:r>
            <a:r>
              <a:rPr lang="en-US" altLang="ko-KR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, </a:t>
            </a: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활용하거나</a:t>
            </a:r>
            <a:endParaRPr lang="en-US" altLang="ko-KR" sz="800" spc="-100" baseline="0" dirty="0">
              <a:solidFill>
                <a:prstClr val="black">
                  <a:lumMod val="75000"/>
                  <a:lumOff val="25000"/>
                </a:prstClr>
              </a:solidFill>
              <a:latin typeface="돋움" pitchFamily="50" charset="-127"/>
              <a:ea typeface="돋움" pitchFamily="50" charset="-127"/>
              <a:cs typeface="Arial" pitchFamily="34" charset="0"/>
            </a:endParaRPr>
          </a:p>
          <a:p>
            <a:pPr>
              <a:lnSpc>
                <a:spcPts val="7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다른 법률 사무소 등 제</a:t>
            </a:r>
            <a:r>
              <a:rPr lang="en-US" altLang="ko-KR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3</a:t>
            </a: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자에게 제공하는 것은 엄격히 금지됩니다</a:t>
            </a:r>
            <a:r>
              <a:rPr lang="en-US" altLang="ko-KR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.  </a:t>
            </a: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본 자료와 관련하여 의문이 있으신 경우에는 법무법인 세종 또는 본 자료에</a:t>
            </a:r>
            <a:endParaRPr lang="en-US" altLang="ko-KR" sz="800" spc="-100" baseline="0" dirty="0">
              <a:solidFill>
                <a:prstClr val="black">
                  <a:lumMod val="75000"/>
                  <a:lumOff val="25000"/>
                </a:prstClr>
              </a:solidFill>
              <a:latin typeface="돋움" pitchFamily="50" charset="-127"/>
              <a:ea typeface="돋움" pitchFamily="50" charset="-127"/>
              <a:cs typeface="Arial" pitchFamily="34" charset="0"/>
            </a:endParaRPr>
          </a:p>
          <a:p>
            <a:pPr>
              <a:lnSpc>
                <a:spcPts val="7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ko-KR" altLang="en-US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기재된 담당 변호사에게 연락하여 주시기 바랍니다</a:t>
            </a:r>
            <a:r>
              <a:rPr lang="en-US" altLang="ko-KR" sz="800" spc="-1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돋움" pitchFamily="50" charset="-127"/>
                <a:ea typeface="돋움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474415" y="5275370"/>
            <a:ext cx="1770382" cy="1907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굵은굴림체"/>
                <a:cs typeface="굵은굴림체"/>
              </a:rPr>
              <a:t>www.shinkim.com</a:t>
            </a:r>
          </a:p>
        </p:txBody>
      </p:sp>
      <p:grpSp>
        <p:nvGrpSpPr>
          <p:cNvPr id="2" name="그룹 9"/>
          <p:cNvGrpSpPr/>
          <p:nvPr userDrawn="1"/>
        </p:nvGrpSpPr>
        <p:grpSpPr>
          <a:xfrm>
            <a:off x="6828281" y="3140115"/>
            <a:ext cx="583470" cy="1603340"/>
            <a:chOff x="-1476672" y="4281386"/>
            <a:chExt cx="621643" cy="170823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4281386"/>
              <a:ext cx="621643" cy="595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476672" y="5399861"/>
              <a:ext cx="621643" cy="589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447515" y="4945510"/>
            <a:ext cx="5780669" cy="3373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ko-KR" altLang="en-US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서울시 중구 퇴계로 </a:t>
            </a:r>
            <a:r>
              <a:rPr lang="en-US" altLang="ko-KR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100 </a:t>
            </a:r>
            <a:r>
              <a:rPr lang="ko-KR" altLang="en-US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스테이트타워 남산 </a:t>
            </a:r>
            <a:r>
              <a:rPr lang="en-US" altLang="ko-KR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8</a:t>
            </a:r>
            <a:r>
              <a:rPr lang="ko-KR" altLang="en-US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층 </a:t>
            </a:r>
            <a:r>
              <a:rPr lang="en-US" altLang="ko-KR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(</a:t>
            </a:r>
            <a:r>
              <a:rPr lang="ko-KR" altLang="en-US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우</a:t>
            </a:r>
            <a:r>
              <a:rPr lang="en-US" altLang="ko-KR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)04631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ko-KR" sz="1050" spc="-110" baseline="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Arial" pitchFamily="34" charset="0"/>
              </a:rPr>
              <a:t>TEL: +82 2 316 4114  |  FAX: +82 2 756 6226</a:t>
            </a:r>
          </a:p>
        </p:txBody>
      </p:sp>
    </p:spTree>
    <p:extLst>
      <p:ext uri="{BB962C8B-B14F-4D97-AF65-F5344CB8AC3E}">
        <p14:creationId xmlns:p14="http://schemas.microsoft.com/office/powerpoint/2010/main" val="187473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자문용시안1 국문]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0F033-0B54-4725-9254-E453A2E21BBA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A24F-DBF8-41B1-8DC5-4E9D773854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1" r:id="rId2"/>
    <p:sldLayoutId id="2147483703" r:id="rId3"/>
    <p:sldLayoutId id="2147483704" r:id="rId4"/>
    <p:sldLayoutId id="214748370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9199" y="900113"/>
            <a:ext cx="1522800" cy="1490662"/>
          </a:xfrm>
          <a:prstGeom prst="rect">
            <a:avLst/>
          </a:prstGeom>
          <a:solidFill>
            <a:srgbClr val="FCD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1523999" cy="901580"/>
          </a:xfrm>
          <a:prstGeom prst="rect">
            <a:avLst/>
          </a:prstGeom>
          <a:solidFill>
            <a:srgbClr val="F79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8000" y="1"/>
            <a:ext cx="1523999" cy="901580"/>
          </a:xfrm>
          <a:prstGeom prst="rect">
            <a:avLst/>
          </a:prstGeom>
          <a:solidFill>
            <a:srgbClr val="F8A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3048000" y="1469"/>
            <a:ext cx="1008112" cy="900112"/>
          </a:xfrm>
          <a:prstGeom prst="rtTriangle">
            <a:avLst/>
          </a:prstGeom>
          <a:solidFill>
            <a:srgbClr val="DD6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848" y="2526383"/>
            <a:ext cx="7827560" cy="10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TV</a:t>
            </a:r>
            <a:r>
              <a:rPr kumimoji="1"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홈쇼핑 거래와 사후규제</a:t>
            </a:r>
            <a:endParaRPr kumimoji="1" lang="en-US" altLang="ko-KR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  <a:p>
            <a:pPr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- </a:t>
            </a:r>
            <a:r>
              <a:rPr kumimoji="1"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금지행위와 정책방향을 중심으로</a:t>
            </a:r>
            <a:endParaRPr kumimoji="1" lang="ko-KR" altLang="en-US" sz="26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79319"/>
            <a:ext cx="2389581" cy="221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9" y="6309320"/>
            <a:ext cx="457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rgbClr val="17375E"/>
                </a:solidFill>
                <a:latin typeface="+mn-ea"/>
              </a:rPr>
              <a:t>경쟁 및 이용자 보호를 위한 방송통신 사후규제 세미나</a:t>
            </a:r>
            <a:endParaRPr lang="en-US" altLang="ko-KR" sz="1400" b="1" dirty="0">
              <a:solidFill>
                <a:srgbClr val="17375E"/>
              </a:solidFill>
              <a:latin typeface="+mn-ea"/>
            </a:endParaRPr>
          </a:p>
          <a:p>
            <a:pPr algn="r"/>
            <a:r>
              <a:rPr lang="en-US" altLang="ko-KR" sz="1400" b="1" dirty="0">
                <a:solidFill>
                  <a:srgbClr val="17375E"/>
                </a:solidFill>
                <a:latin typeface="+mn-ea"/>
              </a:rPr>
              <a:t>2016. </a:t>
            </a:r>
            <a:r>
              <a:rPr lang="en-US" altLang="ko-KR" sz="1400" b="1" dirty="0" smtClean="0">
                <a:solidFill>
                  <a:srgbClr val="17375E"/>
                </a:solidFill>
                <a:latin typeface="+mn-ea"/>
              </a:rPr>
              <a:t>12. </a:t>
            </a:r>
            <a:r>
              <a:rPr lang="en-US" altLang="ko-KR" sz="1400" b="1" dirty="0" smtClean="0">
                <a:solidFill>
                  <a:srgbClr val="17375E"/>
                </a:solidFill>
                <a:latin typeface="+mn-ea"/>
              </a:rPr>
              <a:t>28</a:t>
            </a:r>
            <a:endParaRPr lang="ko-KR" altLang="en-US" sz="1400" b="1" dirty="0">
              <a:solidFill>
                <a:srgbClr val="17375E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933056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solidFill>
                  <a:srgbClr val="17375E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법무법인 세종  </a:t>
            </a:r>
            <a:r>
              <a:rPr kumimoji="1" lang="en-US" altLang="ko-KR" spc="-100" dirty="0">
                <a:solidFill>
                  <a:srgbClr val="17375E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I  </a:t>
            </a:r>
            <a:r>
              <a:rPr kumimoji="1" lang="ko-KR" altLang="en-US" spc="-100" dirty="0">
                <a:solidFill>
                  <a:srgbClr val="17375E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전문위원</a:t>
            </a:r>
            <a:endParaRPr kumimoji="1" lang="en-US" altLang="ko-KR" spc="-100" dirty="0">
              <a:solidFill>
                <a:srgbClr val="17375E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solidFill>
                  <a:srgbClr val="17375E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이  종  관</a:t>
            </a:r>
          </a:p>
        </p:txBody>
      </p:sp>
    </p:spTree>
    <p:extLst>
      <p:ext uri="{BB962C8B-B14F-4D97-AF65-F5344CB8AC3E}">
        <p14:creationId xmlns:p14="http://schemas.microsoft.com/office/powerpoint/2010/main" val="31287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불공정 행위 유형의 특징</a:t>
            </a:r>
            <a:endParaRPr lang="ko-KR" altLang="en-US" dirty="0"/>
          </a:p>
        </p:txBody>
      </p:sp>
      <p:grpSp>
        <p:nvGrpSpPr>
          <p:cNvPr id="32" name="그룹 42"/>
          <p:cNvGrpSpPr/>
          <p:nvPr/>
        </p:nvGrpSpPr>
        <p:grpSpPr>
          <a:xfrm flipV="1">
            <a:off x="323528" y="1644342"/>
            <a:ext cx="8496944" cy="1928674"/>
            <a:chOff x="569615" y="973511"/>
            <a:chExt cx="7783810" cy="1573137"/>
          </a:xfrm>
        </p:grpSpPr>
        <p:sp>
          <p:nvSpPr>
            <p:cNvPr id="33" name="양쪽 모서리가 둥근 사각형 32"/>
            <p:cNvSpPr/>
            <p:nvPr/>
          </p:nvSpPr>
          <p:spPr bwMode="auto">
            <a:xfrm rot="10800000" flipH="1" flipV="1">
              <a:off x="569615" y="973511"/>
              <a:ext cx="776992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35" name="양쪽 모서리가 둥근 사각형 34"/>
          <p:cNvSpPr/>
          <p:nvPr/>
        </p:nvSpPr>
        <p:spPr bwMode="auto">
          <a:xfrm flipH="1">
            <a:off x="323527" y="1268760"/>
            <a:ext cx="5136021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각 삼각형 35"/>
          <p:cNvSpPr/>
          <p:nvPr/>
        </p:nvSpPr>
        <p:spPr>
          <a:xfrm rot="10800000" flipH="1">
            <a:off x="323528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10800000" flipH="1" flipV="1">
            <a:off x="323528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467544" y="1299003"/>
            <a:ext cx="4104456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납품업자에 대한 지위남용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587" y="1922560"/>
            <a:ext cx="8073861" cy="14557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사업자의 불공정행위는 홈쇼핑 사업자의 우월한 지위에서 비롯</a:t>
            </a:r>
            <a:endParaRPr lang="en-US" altLang="ko-KR" sz="1600" b="1" kern="0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사업자는 납품업체에 대해 수요독점자이기 때문에 구조적으로 우월한 지위에 있음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계약서나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합의서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미교부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수수료율의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부당한 변경 등은 지위남용이 근간이 된 불공정행위라 볼 수 있음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홈쇼핑은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방송을 통한 상품 노출이 전제되어야 매출이 발생하기 때문에 편성행위 역시 지위남용이 발생할 가능성이 매우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높음 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프라임시간대의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남품업체간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경합이 치열하기 때문에 ‘시간자원’의 희소성으로 인해 지위남용이 당연히 발생할 수 있음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3527" y="3933056"/>
            <a:ext cx="8489363" cy="2339818"/>
            <a:chOff x="569613" y="1161188"/>
            <a:chExt cx="7783812" cy="2339818"/>
          </a:xfrm>
        </p:grpSpPr>
        <p:grpSp>
          <p:nvGrpSpPr>
            <p:cNvPr id="16" name="그룹 15"/>
            <p:cNvGrpSpPr/>
            <p:nvPr/>
          </p:nvGrpSpPr>
          <p:grpSpPr>
            <a:xfrm flipV="1">
              <a:off x="569615" y="1536774"/>
              <a:ext cx="7783810" cy="1964232"/>
              <a:chOff x="569615" y="63022"/>
              <a:chExt cx="7783810" cy="2483626"/>
            </a:xfrm>
          </p:grpSpPr>
          <p:sp>
            <p:nvSpPr>
              <p:cNvPr id="21" name="양쪽 모서리가 둥근 사각형 20"/>
              <p:cNvSpPr/>
              <p:nvPr/>
            </p:nvSpPr>
            <p:spPr bwMode="auto">
              <a:xfrm rot="10800000" flipH="1" flipV="1">
                <a:off x="569615" y="63022"/>
                <a:ext cx="7776864" cy="239522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9F9F9"/>
              </a:solidFill>
              <a:ln w="12700" cap="flat" cmpd="sng" algn="ctr">
                <a:solidFill>
                  <a:srgbClr val="CACCD4">
                    <a:lumMod val="9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/>
                <a:endParaRPr lang="ko-KR" altLang="en-US" kern="0" dirty="0">
                  <a:solidFill>
                    <a:srgbClr val="FFFFFF"/>
                  </a:solidFill>
                  <a:latin typeface="Arial"/>
                  <a:ea typeface="맑은 고딕" pitchFamily="50" charset="-127"/>
                </a:endParaRP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 bwMode="auto">
              <a:xfrm rot="10800000" flipH="1" flipV="1">
                <a:off x="569615" y="2448719"/>
                <a:ext cx="7783810" cy="9792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A29D8C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/>
                <a:endParaRPr lang="ko-KR" altLang="en-US" b="1" kern="0" dirty="0">
                  <a:solidFill>
                    <a:srgbClr val="FFFFFF"/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7" name="양쪽 모서리가 둥근 사각형 16"/>
            <p:cNvSpPr/>
            <p:nvPr/>
          </p:nvSpPr>
          <p:spPr bwMode="auto">
            <a:xfrm flipH="1">
              <a:off x="569613" y="1161188"/>
              <a:ext cx="4709165" cy="37558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A29D8C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sz="1100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569614" y="1161188"/>
              <a:ext cx="333232" cy="317463"/>
            </a:xfrm>
            <a:prstGeom prst="rtTriangle">
              <a:avLst/>
            </a:prstGeom>
            <a:solidFill>
              <a:srgbClr val="65697B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prstClr val="white"/>
                </a:solidFill>
                <a:ea typeface="맑은 고딕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rot="10800000" flipH="1" flipV="1">
              <a:off x="569614" y="1220803"/>
              <a:ext cx="333232" cy="317463"/>
            </a:xfrm>
            <a:prstGeom prst="rtTriangl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prstClr val="white"/>
                </a:solidFill>
                <a:ea typeface="맑은 고딕" pitchFamily="50" charset="-127"/>
              </a:endParaRPr>
            </a:p>
          </p:txBody>
        </p:sp>
      </p:grp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67544" y="3963299"/>
            <a:ext cx="4608512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홈쇼핑 사업자와 납품업체간 정보 </a:t>
            </a:r>
            <a:r>
              <a:rPr lang="ko-KR" altLang="en-US" b="1" kern="0" spc="-50" dirty="0" err="1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비대칭성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0586" y="4437112"/>
            <a:ext cx="8073861" cy="17522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계약서나 합의서 </a:t>
            </a:r>
            <a:r>
              <a:rPr lang="ko-KR" altLang="en-US" sz="1600" b="1" kern="0" dirty="0" err="1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미교부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 또는 지연교부 행위 등은 홈쇼핑 사업자와 납품업체간 정보비대칭성을 심화시킴</a:t>
            </a:r>
            <a:endParaRPr lang="en-US" altLang="ko-KR" sz="1600" b="1" kern="0" dirty="0">
              <a:solidFill>
                <a:srgbClr val="4F81BD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정보비대칭성이 심화되면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남품업체의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불확실성이 높아지는 동시에 도덕적 해이가 유발될 수 있음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납품업체가 주요 계약 사항 인지하지 못하기 때문에 계약 내용의 자의적 변경이 가능해지는 문제가 발생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방송편성계약서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협약서나 합의서의 경우 방송편성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일시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분량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횟수 등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세부 사항이 포함되어 납품업체 입장에서는 상품의 제조나 조달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판매를 결정하는 매우 중요한 사항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위험부담이라는 측면에서 정보비대칭성의 심화는 상품판매에 대한 공정한 위험배분을 저해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9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불공정 행위 유형의 특징</a:t>
            </a:r>
            <a:endParaRPr lang="ko-KR" altLang="en-US" dirty="0"/>
          </a:p>
        </p:txBody>
      </p:sp>
      <p:grpSp>
        <p:nvGrpSpPr>
          <p:cNvPr id="32" name="그룹 42"/>
          <p:cNvGrpSpPr/>
          <p:nvPr/>
        </p:nvGrpSpPr>
        <p:grpSpPr>
          <a:xfrm flipV="1">
            <a:off x="323528" y="1644342"/>
            <a:ext cx="8496944" cy="1928674"/>
            <a:chOff x="569615" y="973511"/>
            <a:chExt cx="7783810" cy="1573137"/>
          </a:xfrm>
        </p:grpSpPr>
        <p:sp>
          <p:nvSpPr>
            <p:cNvPr id="33" name="양쪽 모서리가 둥근 사각형 32"/>
            <p:cNvSpPr/>
            <p:nvPr/>
          </p:nvSpPr>
          <p:spPr bwMode="auto">
            <a:xfrm rot="10800000" flipH="1" flipV="1">
              <a:off x="569615" y="973511"/>
              <a:ext cx="776992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35" name="양쪽 모서리가 둥근 사각형 34"/>
          <p:cNvSpPr/>
          <p:nvPr/>
        </p:nvSpPr>
        <p:spPr bwMode="auto">
          <a:xfrm flipH="1">
            <a:off x="323527" y="1268760"/>
            <a:ext cx="5136021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각 삼각형 35"/>
          <p:cNvSpPr/>
          <p:nvPr/>
        </p:nvSpPr>
        <p:spPr>
          <a:xfrm rot="10800000" flipH="1">
            <a:off x="323528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10800000" flipH="1" flipV="1">
            <a:off x="323528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467544" y="1299003"/>
            <a:ext cx="4104456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경제적 불이익 강요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587" y="1844824"/>
            <a:ext cx="8073861" cy="17266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수수료율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또는 수수료 수취 방식의 부당한 변경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부당한 경제적 이익 제공 강요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재고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․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반품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비용 포함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부담 강요 </a:t>
            </a:r>
            <a:r>
              <a:rPr lang="ko-KR" altLang="en-US" sz="1600" b="1" kern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납품업체에 직간접적인 경제적 불이익을 </a:t>
            </a:r>
            <a:r>
              <a:rPr lang="ko-KR" altLang="en-US" sz="1600" b="1" kern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강요</a:t>
            </a:r>
            <a:endParaRPr lang="en-US" altLang="ko-KR" sz="1600" b="1" kern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사업자의 주요 비용은 송출수수료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카드수수료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물류 및 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비용 등으로 볼 수 있는데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사업자의 입장에서 보면 송출수수료의 경우 매몰비용적 성격이 있는 반면 타 비용은 가변비용의 성격이 강함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단기에서는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가변비용의 조정 유인이 강하게 발생하기 때문에 카드수수료나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비용의 전가 이슈는 향후에도 발생할 가능성이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높음 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방송제작비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역시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회수불가능한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비가역적 비용이므로 이 역시 납품업체에 전가할 가능성이 높은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상태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3527" y="3933056"/>
            <a:ext cx="8489363" cy="2339818"/>
            <a:chOff x="569613" y="1161188"/>
            <a:chExt cx="7783812" cy="2339818"/>
          </a:xfrm>
        </p:grpSpPr>
        <p:grpSp>
          <p:nvGrpSpPr>
            <p:cNvPr id="16" name="그룹 15"/>
            <p:cNvGrpSpPr/>
            <p:nvPr/>
          </p:nvGrpSpPr>
          <p:grpSpPr>
            <a:xfrm flipV="1">
              <a:off x="569615" y="1536774"/>
              <a:ext cx="7783810" cy="1964232"/>
              <a:chOff x="569615" y="63022"/>
              <a:chExt cx="7783810" cy="2483626"/>
            </a:xfrm>
          </p:grpSpPr>
          <p:sp>
            <p:nvSpPr>
              <p:cNvPr id="21" name="양쪽 모서리가 둥근 사각형 20"/>
              <p:cNvSpPr/>
              <p:nvPr/>
            </p:nvSpPr>
            <p:spPr bwMode="auto">
              <a:xfrm rot="10800000" flipH="1" flipV="1">
                <a:off x="569615" y="63022"/>
                <a:ext cx="7776864" cy="239522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9F9F9"/>
              </a:solidFill>
              <a:ln w="12700" cap="flat" cmpd="sng" algn="ctr">
                <a:solidFill>
                  <a:srgbClr val="CACCD4">
                    <a:lumMod val="9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/>
                <a:endParaRPr lang="ko-KR" altLang="en-US" kern="0" dirty="0">
                  <a:solidFill>
                    <a:srgbClr val="FFFFFF"/>
                  </a:solidFill>
                  <a:latin typeface="Arial"/>
                  <a:ea typeface="맑은 고딕" pitchFamily="50" charset="-127"/>
                </a:endParaRP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 bwMode="auto">
              <a:xfrm rot="10800000" flipH="1" flipV="1">
                <a:off x="569615" y="2448719"/>
                <a:ext cx="7783810" cy="9792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A29D8C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/>
                <a:endParaRPr lang="ko-KR" altLang="en-US" b="1" kern="0" dirty="0">
                  <a:solidFill>
                    <a:srgbClr val="FFFFFF"/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7" name="양쪽 모서리가 둥근 사각형 16"/>
            <p:cNvSpPr/>
            <p:nvPr/>
          </p:nvSpPr>
          <p:spPr bwMode="auto">
            <a:xfrm flipH="1">
              <a:off x="569613" y="1161188"/>
              <a:ext cx="4709165" cy="37558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A29D8C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sz="1100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569614" y="1161188"/>
              <a:ext cx="333232" cy="317463"/>
            </a:xfrm>
            <a:prstGeom prst="rtTriangle">
              <a:avLst/>
            </a:prstGeom>
            <a:solidFill>
              <a:srgbClr val="65697B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prstClr val="white"/>
                </a:solidFill>
                <a:ea typeface="맑은 고딕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rot="10800000" flipH="1" flipV="1">
              <a:off x="569614" y="1220803"/>
              <a:ext cx="333232" cy="317463"/>
            </a:xfrm>
            <a:prstGeom prst="rtTriangl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prstClr val="white"/>
                </a:solidFill>
                <a:ea typeface="맑은 고딕" pitchFamily="50" charset="-127"/>
              </a:endParaRPr>
            </a:p>
          </p:txBody>
        </p:sp>
      </p:grp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467544" y="3963299"/>
            <a:ext cx="4608512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홈쇼핑 사업자에 대한 규제의 효력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0586" y="4509120"/>
            <a:ext cx="8073861" cy="14978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 smtClean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홈쇼핑 사업자는 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CSR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의 중요성과 윤리경영이 대두되고 있으나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방송편성과 관련된 불공정행위 유형을 명확히 할 필요</a:t>
            </a:r>
            <a:endParaRPr lang="en-US" altLang="ko-KR" sz="1600" b="1" kern="0" dirty="0">
              <a:solidFill>
                <a:srgbClr val="4F81BD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공정위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미래부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 관련 규제기관의 다양한 사전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․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사후규제가 적용되면서 홈쇼핑 사업자의 불공정행위는 비교적 개선되고 있다고 판단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한편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방송편성 계약의 모호성이 존재하는 상황에서 편성을 전제로 하는 불공정행위 유형을 명확히 하지 않으면 홈쇼핑 시장의 공정거래 및 공정경쟁 환경 정착이 어려울 수 있음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0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00" y="1"/>
            <a:ext cx="1523999" cy="901580"/>
          </a:xfrm>
          <a:prstGeom prst="rect">
            <a:avLst/>
          </a:prstGeom>
          <a:solidFill>
            <a:srgbClr val="F8A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1"/>
            <a:ext cx="1523999" cy="901580"/>
          </a:xfrm>
          <a:prstGeom prst="rect">
            <a:avLst/>
          </a:prstGeom>
          <a:solidFill>
            <a:srgbClr val="FEE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524000" y="1469"/>
            <a:ext cx="1008112" cy="900112"/>
          </a:xfrm>
          <a:prstGeom prst="rtTriangle">
            <a:avLst/>
          </a:prstGeom>
          <a:solidFill>
            <a:srgbClr val="DD6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7998" y="2542545"/>
            <a:ext cx="5268418" cy="12464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marL="444500" indent="-444500">
              <a:lnSpc>
                <a:spcPts val="3000"/>
              </a:lnSpc>
            </a:pP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III</a:t>
            </a: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TV</a:t>
            </a:r>
            <a:r>
              <a:rPr lang="ko-KR" altLang="en-US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홈쇼핑 사후규제와</a:t>
            </a: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정책 방향</a:t>
            </a: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방송법 금지행위를 중심으로</a:t>
            </a:r>
            <a:r>
              <a:rPr lang="en-US" altLang="ko-KR" sz="2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200" spc="-1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61" y="408129"/>
            <a:ext cx="1766389" cy="1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금지행위</a:t>
            </a:r>
            <a:endParaRPr lang="ko-KR" altLang="en-US" dirty="0"/>
          </a:p>
        </p:txBody>
      </p:sp>
      <p:grpSp>
        <p:nvGrpSpPr>
          <p:cNvPr id="32" name="그룹 42"/>
          <p:cNvGrpSpPr/>
          <p:nvPr/>
        </p:nvGrpSpPr>
        <p:grpSpPr>
          <a:xfrm flipV="1">
            <a:off x="323528" y="1644342"/>
            <a:ext cx="8496944" cy="1856665"/>
            <a:chOff x="569615" y="973510"/>
            <a:chExt cx="7783810" cy="1573138"/>
          </a:xfrm>
        </p:grpSpPr>
        <p:sp>
          <p:nvSpPr>
            <p:cNvPr id="33" name="양쪽 모서리가 둥근 사각형 32"/>
            <p:cNvSpPr/>
            <p:nvPr/>
          </p:nvSpPr>
          <p:spPr bwMode="auto">
            <a:xfrm rot="10800000" flipH="1" flipV="1">
              <a:off x="569615" y="973510"/>
              <a:ext cx="777686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35" name="양쪽 모서리가 둥근 사각형 34"/>
          <p:cNvSpPr/>
          <p:nvPr/>
        </p:nvSpPr>
        <p:spPr bwMode="auto">
          <a:xfrm flipH="1">
            <a:off x="323527" y="1268760"/>
            <a:ext cx="5136021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각 삼각형 35"/>
          <p:cNvSpPr/>
          <p:nvPr/>
        </p:nvSpPr>
        <p:spPr>
          <a:xfrm rot="10800000" flipH="1">
            <a:off x="323528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10800000" flipH="1" flipV="1">
            <a:off x="323528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467544" y="1299003"/>
            <a:ext cx="4104456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입법 취지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587" y="1772816"/>
            <a:ext cx="8073861" cy="13706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현행 방송법 금지행위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조의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항에 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통해 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사업자와 납품업자 간 공정거래와 상생을 촉진</a:t>
            </a:r>
            <a:endParaRPr lang="en-US" altLang="ko-KR" sz="1600" b="1" kern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입법 취지 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사업자와 납품업체 간의 공정거래를 정착시키고 홈쇼핑 사업자의 납품업체에 대한 불공정행위를 제재하기 위해 방송법 금지행위에 이와 관련된 규정을 신설함과 동시에 재승인 등에 적용함으로써 다양한 규제 수단을 확보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gray">
          <a:xfrm>
            <a:off x="323528" y="3645024"/>
            <a:ext cx="8489362" cy="273206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F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 spcCol="180000" anchor="ctr"/>
          <a:lstStyle/>
          <a:p>
            <a:pPr marL="285750" indent="-285750" latinLnBrk="0">
              <a:spcBef>
                <a:spcPct val="40000"/>
              </a:spcBef>
              <a:buClr>
                <a:schemeClr val="accent2"/>
              </a:buClr>
              <a:defRPr/>
            </a:pPr>
            <a:endParaRPr lang="en-US" altLang="ko-KR" sz="1050" dirty="0" smtClean="0"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76820"/>
              </p:ext>
            </p:extLst>
          </p:nvPr>
        </p:nvGraphicFramePr>
        <p:xfrm>
          <a:off x="530588" y="4097037"/>
          <a:ext cx="8073860" cy="21402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3860"/>
              </a:tblGrid>
              <a:tr h="21402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홈쇼핑 채널은 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2013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년 전체 판매금액이 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조원을 넘어섰고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그에 따른 사업자 매출은 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조 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천억에 달하고 있으며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, 2014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년 총 판매금액 또한 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퍼센트 이상 성장할 것으로 예상되고 있는 등 한번 승인을 받으면 막대한 수익을 올릴 수 있는 데 반해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불공정 행위에 대한 제재 수준은 매우 미약하므로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홈쇼핑 사업자가 그 지위를 이용하여 납품업체에 대하여 상품판매방송의 일자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시각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분량 및 제작비용을 불공정하게 </a:t>
                      </a:r>
                      <a:r>
                        <a:rPr lang="ko-KR" altLang="en-US" sz="1400" kern="0" spc="0" dirty="0" err="1">
                          <a:effectLst/>
                          <a:latin typeface="+mn-ea"/>
                          <a:ea typeface="+mn-ea"/>
                        </a:rPr>
                        <a:t>결정ㆍ취소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 또는 변경하는 행위를 하는 경우 영업정지</a:t>
                      </a:r>
                      <a:r>
                        <a:rPr lang="en-US" altLang="ko-KR" sz="1400" kern="0" spc="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 err="1">
                          <a:effectLst/>
                          <a:latin typeface="+mn-ea"/>
                          <a:ea typeface="+mn-ea"/>
                        </a:rPr>
                        <a:t>승인ㆍ허가</a:t>
                      </a:r>
                      <a:r>
                        <a:rPr lang="ko-KR" altLang="en-US" sz="1400" kern="0" spc="0" dirty="0">
                          <a:effectLst/>
                          <a:latin typeface="+mn-ea"/>
                          <a:ea typeface="+mn-ea"/>
                        </a:rPr>
                        <a:t> 단축 등의 제재를 할 수 있도록 법적 근거를 마련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957737" y="3769295"/>
            <a:ext cx="3270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b="1" dirty="0"/>
              <a:t>&lt; </a:t>
            </a:r>
            <a:r>
              <a:rPr lang="ko-KR" altLang="en-US" sz="1400" b="1" dirty="0"/>
              <a:t>방송법 개정 취지 원문 </a:t>
            </a:r>
            <a:r>
              <a:rPr lang="en-US" altLang="ko-KR" sz="1400" b="1" dirty="0"/>
              <a:t>(2015.3.13.) 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433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금지행위</a:t>
            </a:r>
            <a:endParaRPr lang="ko-KR" altLang="en-US" dirty="0"/>
          </a:p>
        </p:txBody>
      </p:sp>
      <p:grpSp>
        <p:nvGrpSpPr>
          <p:cNvPr id="32" name="그룹 42"/>
          <p:cNvGrpSpPr/>
          <p:nvPr/>
        </p:nvGrpSpPr>
        <p:grpSpPr>
          <a:xfrm flipV="1">
            <a:off x="323528" y="1644340"/>
            <a:ext cx="8496944" cy="1194409"/>
            <a:chOff x="569615" y="1534635"/>
            <a:chExt cx="7783810" cy="1012013"/>
          </a:xfrm>
        </p:grpSpPr>
        <p:sp>
          <p:nvSpPr>
            <p:cNvPr id="33" name="양쪽 모서리가 둥근 사각형 32"/>
            <p:cNvSpPr/>
            <p:nvPr/>
          </p:nvSpPr>
          <p:spPr bwMode="auto">
            <a:xfrm rot="10800000" flipH="1" flipV="1">
              <a:off x="569615" y="1534635"/>
              <a:ext cx="7776864" cy="92360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35" name="양쪽 모서리가 둥근 사각형 34"/>
          <p:cNvSpPr/>
          <p:nvPr/>
        </p:nvSpPr>
        <p:spPr bwMode="auto">
          <a:xfrm flipH="1">
            <a:off x="323527" y="1268760"/>
            <a:ext cx="5136021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각 삼각형 35"/>
          <p:cNvSpPr/>
          <p:nvPr/>
        </p:nvSpPr>
        <p:spPr>
          <a:xfrm rot="10800000" flipH="1">
            <a:off x="323528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10800000" flipH="1" flipV="1">
            <a:off x="323528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467544" y="1299003"/>
            <a:ext cx="4104456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내용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587" y="1772816"/>
            <a:ext cx="8073861" cy="10659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방송법 제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85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조의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2(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금지행위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항 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호에 근거하여 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편성을 조건으로 하는 불공정행위를 규제</a:t>
            </a:r>
            <a:endParaRPr lang="en-US" altLang="ko-KR" sz="1600" b="1" kern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상품소개와 판매에 관한 전문편성을 하는 방송채널사용사업자가 방송편성을 조건으로 납품업체에 대하여 상품판매방송의 일자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시각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분량 및 제작비용을 불공정하게 결정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․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취소 또는 변경하는 행위를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금지</a:t>
            </a:r>
            <a:endParaRPr lang="ko-KR" altLang="en-US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gray">
          <a:xfrm>
            <a:off x="323528" y="2996952"/>
            <a:ext cx="8489362" cy="345638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F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 spcCol="180000" anchor="ctr"/>
          <a:lstStyle/>
          <a:p>
            <a:pPr marL="285750" indent="-285750" latinLnBrk="0">
              <a:spcBef>
                <a:spcPct val="40000"/>
              </a:spcBef>
              <a:buClr>
                <a:schemeClr val="accent2"/>
              </a:buClr>
              <a:defRPr/>
            </a:pPr>
            <a:endParaRPr lang="en-US" altLang="ko-KR" sz="1050" dirty="0" smtClean="0"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62783"/>
              </p:ext>
            </p:extLst>
          </p:nvPr>
        </p:nvGraphicFramePr>
        <p:xfrm>
          <a:off x="490144" y="3091659"/>
          <a:ext cx="8186312" cy="3217661"/>
        </p:xfrm>
        <a:graphic>
          <a:graphicData uri="http://schemas.openxmlformats.org/drawingml/2006/table">
            <a:tbl>
              <a:tblPr/>
              <a:tblGrid>
                <a:gridCol w="841496"/>
                <a:gridCol w="7344816"/>
              </a:tblGrid>
              <a:tr h="6806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방송법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813" marR="37813" marT="10454" marB="10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조의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2(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금지행위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kern="0" spc="-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① 생략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2563" marR="0" indent="-182563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 </a:t>
                      </a:r>
                      <a:r>
                        <a:rPr lang="ko-KR" altLang="en-US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상품소개와 판매에 관한 전문편성을 하는 방송채널사용사업자가 납품업자에 대하여 방송편성을 조건으로 상품판매방송의 일자</a:t>
                      </a:r>
                      <a:r>
                        <a:rPr lang="en-US" altLang="ko-KR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시각</a:t>
                      </a:r>
                      <a:r>
                        <a:rPr lang="en-US" altLang="ko-KR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분량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제작비용을 불공정하게 결정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취소 또는 변경하는 행위</a:t>
                      </a:r>
                    </a:p>
                  </a:txBody>
                  <a:tcPr marL="37813" marR="37813" marT="10454" marB="10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방송법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시행령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별표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7813" marR="37813" marT="10454" marB="10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0" indent="-26670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Ⅶ.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법 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호에 따른 금지행위는 다음 각 호의 어느 하나에 해당하는 행위로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82563" marR="0" indent="-169863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상품소개와 판매에 관한 전문편성을 하는 방송채널사용사업자가 방송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편성을 조건으로 납품업자에 대하여 상품판매방송의 일자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시각</a:t>
                      </a:r>
                      <a:r>
                        <a:rPr lang="en-US" altLang="ko-KR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분량을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결정한 후 부당하게 사전합의를 거치지 않고 취소하거나 변경하는 행위</a:t>
                      </a:r>
                    </a:p>
                    <a:p>
                      <a:pPr marL="182563" marR="0" indent="-169863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상품소개와 판매에 관한 전문편성을 하는 방송채널사용사업자가 방송편성을 조건으로 납품업자에 대하여 상품판매액과 관계없는 수익배분방식</a:t>
                      </a:r>
                      <a:r>
                        <a:rPr lang="en-US" altLang="ko-KR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상품판매액과 관계없는 수익배분방식과 그 외의 수익배분방식을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혼합한 수익배분방식을 포함한다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수용하지 않았다는 이유로 하는 </a:t>
                      </a:r>
                      <a:r>
                        <a:rPr lang="ko-KR" altLang="en-US" sz="11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다음 각 목의 어느 하나에 해당하는 행위</a:t>
                      </a:r>
                      <a:r>
                        <a:rPr lang="en-US" altLang="ko-KR" sz="11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다만</a:t>
                      </a:r>
                      <a:r>
                        <a:rPr lang="en-US" altLang="ko-KR" sz="1100" kern="0" spc="-1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1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보험상품ㆍ여행상품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방송시간 중 상품판매액이 발생하지 않는 상품의 경우는 제외한다</a:t>
                      </a: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539750" marR="0" indent="-26670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상품판매방송의 일자</a:t>
                      </a: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시각</a:t>
                      </a: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분량을 다른 납품업자에 비해 현저히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불리하게 결정하는 행위</a:t>
                      </a:r>
                    </a:p>
                    <a:p>
                      <a:pPr marL="539750" marR="0" indent="-26670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 결정한 상품판매방송의 일자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시각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분량을 취소하는 행위</a:t>
                      </a:r>
                    </a:p>
                    <a:p>
                      <a:pPr marL="539750" marR="0" indent="-26670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이미 결정한 상품판매방송의 일자</a:t>
                      </a: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시각</a:t>
                      </a: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분량을 다른 납품업자에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비해 현저히 불리하게 변경하는 행위</a:t>
                      </a:r>
                    </a:p>
                    <a:p>
                      <a:pPr marL="182563" marR="0" indent="-169863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100" kern="0" spc="-2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상품소개와 판매에 관한 전문편성을 하는 방송채널사용사업자가 방송편성을 조건으로 납품업자에 대하여 상품판매방송의 사전제작 비용을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부담하게 하거나 출연료를 지급하게 하는 등 제작비용의 전부 또는 일부를 부당하게 전가하는 행위</a:t>
                      </a:r>
                    </a:p>
                  </a:txBody>
                  <a:tcPr marL="37813" marR="37813" marT="10454" marB="10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4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금지행위 세부 유형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47564" y="1450876"/>
            <a:ext cx="8028892" cy="4858444"/>
          </a:xfrm>
          <a:prstGeom prst="rect">
            <a:avLst/>
          </a:prstGeom>
          <a:solidFill>
            <a:srgbClr val="F9F9F9"/>
          </a:solidFill>
          <a:ln w="12700" cap="flat" cmpd="sng" algn="ctr">
            <a:solidFill>
              <a:srgbClr val="CACCD4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kern="0" dirty="0">
              <a:solidFill>
                <a:srgbClr val="FFFFFF"/>
              </a:solidFill>
              <a:latin typeface="Arial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20688" y="1484424"/>
            <a:ext cx="7967736" cy="658656"/>
            <a:chOff x="420688" y="1484424"/>
            <a:chExt cx="7967736" cy="658656"/>
          </a:xfrm>
        </p:grpSpPr>
        <p:sp>
          <p:nvSpPr>
            <p:cNvPr id="33" name="이등변 삼각형 32"/>
            <p:cNvSpPr/>
            <p:nvPr/>
          </p:nvSpPr>
          <p:spPr>
            <a:xfrm>
              <a:off x="420688" y="1484424"/>
              <a:ext cx="226876" cy="107429"/>
            </a:xfrm>
            <a:prstGeom prst="triangle">
              <a:avLst>
                <a:gd name="adj" fmla="val 100000"/>
              </a:avLst>
            </a:prstGeom>
            <a:solidFill>
              <a:srgbClr val="65697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itchFamily="50" charset="-127"/>
                <a:cs typeface="+mn-cs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420688" y="1558305"/>
              <a:ext cx="7967736" cy="584775"/>
              <a:chOff x="420688" y="1558305"/>
              <a:chExt cx="7967736" cy="584775"/>
            </a:xfrm>
          </p:grpSpPr>
          <p:sp>
            <p:nvSpPr>
              <p:cNvPr id="35" name="직사각형 9"/>
              <p:cNvSpPr/>
              <p:nvPr/>
            </p:nvSpPr>
            <p:spPr>
              <a:xfrm>
                <a:off x="420688" y="1592213"/>
                <a:ext cx="796773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7967736" h="504056">
                    <a:moveTo>
                      <a:pt x="0" y="0"/>
                    </a:moveTo>
                    <a:lnTo>
                      <a:pt x="634135" y="0"/>
                    </a:lnTo>
                    <a:lnTo>
                      <a:pt x="687272" y="96391"/>
                    </a:lnTo>
                    <a:lnTo>
                      <a:pt x="740410" y="0"/>
                    </a:lnTo>
                    <a:lnTo>
                      <a:pt x="7967736" y="0"/>
                    </a:lnTo>
                    <a:lnTo>
                      <a:pt x="7967736" y="504056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DD6909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10895" y="1558305"/>
                <a:ext cx="5629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793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1" i="0" u="none" strike="noStrike" kern="0" cap="none" spc="-30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YDIYGo540" pitchFamily="18" charset="-127"/>
                    <a:cs typeface="Arial" pitchFamily="34" charset="0"/>
                  </a:rPr>
                  <a:t>01</a:t>
                </a:r>
                <a:endPara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YDIYGo540" pitchFamily="18" charset="-127"/>
                  <a:cs typeface="Arial" pitchFamily="34" charset="0"/>
                </a:endParaRPr>
              </a:p>
            </p:txBody>
          </p:sp>
        </p:grpSp>
      </p:grp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1110545" y="1690353"/>
            <a:ext cx="4931207" cy="30777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b="1" kern="0" spc="-150" dirty="0" smtClean="0">
                <a:ln>
                  <a:prstDash val="solid"/>
                </a:ln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rPr>
              <a:t>세부 유형 </a:t>
            </a:r>
            <a:r>
              <a:rPr lang="en-US" altLang="ko-KR" sz="2000" b="1" kern="0" spc="-150" dirty="0" smtClean="0">
                <a:ln>
                  <a:prstDash val="solid"/>
                </a:ln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rPr>
              <a:t>1</a:t>
            </a:r>
            <a:endParaRPr lang="ko-KR" altLang="en-US" sz="2000" b="1" kern="0" spc="-150" dirty="0">
              <a:ln>
                <a:prstDash val="solid"/>
              </a:ln>
              <a:solidFill>
                <a:srgbClr val="FFFFFF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2204864"/>
            <a:ext cx="7488832" cy="398570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‘방송 편성’을 조건으로 기 결정된 상품판매방송의 일자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시각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분량을 사전합의 없이 부당하게 취소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․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변경하는 행위</a:t>
            </a:r>
            <a:endParaRPr lang="en-US" altLang="ko-KR" sz="1600" b="1" kern="0" dirty="0">
              <a:solidFill>
                <a:srgbClr val="4F81BD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유형은 방송편성이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전제되고</a:t>
            </a:r>
            <a:r>
              <a:rPr lang="en-US" altLang="ko-KR" sz="1400" kern="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상품판매방송의 일자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시각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분량을 이미 결정한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후에</a:t>
            </a:r>
            <a:r>
              <a:rPr lang="en-US" altLang="ko-KR" sz="1400" kern="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납품업자와 협의하지 않고 부당하게 이를 취소하거나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400" kern="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3)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것에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19138" lvl="3" indent="-26193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+mj-lt"/>
              <a:buAutoNum type="arabicParenR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“방송편성을 조건으로”라는 의미는 상품선정 이후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임시적 편성이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결정되는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것을 의미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19138" lvl="3" indent="-26193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+mj-lt"/>
              <a:buAutoNum type="arabicParenR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“상품판매방송의 일자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시각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분량을 이미 결정한 후에”라는 의미는 편성표가 확정된 이후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방송약정서 체결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해석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19138" lvl="3" indent="-26193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+mj-lt"/>
              <a:buAutoNum type="arabicParenR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납품업자와 협의하지 않고 부당하게 이를 취소하거나 변경”하는 것의 의미는 편성표 확정 이후 납품업자에게 통보 → 협의 → 동의를 구하지 않고 부당하게 변경 또는 취소하는 것을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임시적 편성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가편성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의미와 해석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실제 업무처리 절차 및 관행 등에 있어서 이견이 존재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편성이 사실상 결정되는 방송약정서를 방송송출 일시에 임박하여 확정 또는 통보하는 경우에 대한 지침이나 판단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방송편성을 조건으로라는 표현과 상품판매방송의 일자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시각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분량을 결정한 후’의 문맥은 동어반복적인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성격 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방송편성을 조건으로 편성을 결정한 후라는 의미로 해석될 여지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8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금지행위 세부 유형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47564" y="1450876"/>
            <a:ext cx="8028892" cy="4858444"/>
          </a:xfrm>
          <a:prstGeom prst="rect">
            <a:avLst/>
          </a:prstGeom>
          <a:solidFill>
            <a:srgbClr val="F9F9F9"/>
          </a:solidFill>
          <a:ln w="12700" cap="flat" cmpd="sng" algn="ctr">
            <a:solidFill>
              <a:srgbClr val="CACCD4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kern="0" dirty="0">
              <a:solidFill>
                <a:srgbClr val="FFFFFF"/>
              </a:solidFill>
              <a:latin typeface="Arial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2204864"/>
            <a:ext cx="7488832" cy="41211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‘방송 편성’을 조건으로 정액수수료 방식을 수용하지 않았다는 이유로 방송 일시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․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분량을 현저히 불리하게 결정하거나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기 결정된 방송 일시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․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분량을 취소 또는 현저하게 불리하게 변경하는 행위</a:t>
            </a:r>
            <a:endParaRPr lang="en-US" altLang="ko-KR" sz="1600" b="1" kern="0" dirty="0">
              <a:solidFill>
                <a:srgbClr val="4F81BD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홈쇼핑의 판매수수료 유형은 정률수수료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정액수수료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혼합수수료로 구분됨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19138" lvl="3" indent="-26193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정률수수료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상품판매대금의 일정 비율을 수수료로 수취하는 방식</a:t>
            </a:r>
          </a:p>
          <a:p>
            <a:pPr marL="719138" lvl="3" indent="-26193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정액수수료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상품판매방송 회당 일정 금액의 확정수수료를 수취하는 방식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(=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순수정액제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19138" lvl="3" indent="-26193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혼합수수료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정률수수료와 정액수수료를 혼합하여 수수료를 수취하는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방식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편성확정 이전 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가목에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해당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정액수수료 방식을 수용하지 않았다는 이유로 현저히 불리하게 편성을 확정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결정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하는 경우</a:t>
            </a: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편성확정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이후 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다목에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해당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정액수수료 방식을 수용하지 않았다는 이유로 이미 확정된 편성을 취소하거나 편성을 현저히 불리하게 변경하는 경우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금지행위 유형은 정액방송 자체를 직접 규제하는 것이 아니라 정액수수료의 수용을 조건으로 납품업자의 편성에 불이익을 주는 행위를 규제하는 간접적 규제 형태임 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실제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규제 대상은 납품업자에게 불이익을 주는 정액방송이라 할 수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방송편성을 조건으로라는 표현과 상품판매방송의 일자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시각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분량을 결정한 후’의 문맥은 동어반복적인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성격 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방송편성을 조건으로 편성을 결정한 후라는 의미로 해석될 여지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재승인 조건 상의 정액방송의 범위와 금지행위 상의 정액방송 범위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단서 규정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가 상이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0688" y="1484784"/>
            <a:ext cx="7967736" cy="658656"/>
            <a:chOff x="420688" y="1484424"/>
            <a:chExt cx="7967736" cy="658656"/>
          </a:xfrm>
        </p:grpSpPr>
        <p:sp>
          <p:nvSpPr>
            <p:cNvPr id="12" name="이등변 삼각형 11"/>
            <p:cNvSpPr/>
            <p:nvPr/>
          </p:nvSpPr>
          <p:spPr>
            <a:xfrm>
              <a:off x="420688" y="1484424"/>
              <a:ext cx="226876" cy="107429"/>
            </a:xfrm>
            <a:prstGeom prst="triangle">
              <a:avLst>
                <a:gd name="adj" fmla="val 100000"/>
              </a:avLst>
            </a:prstGeom>
            <a:solidFill>
              <a:srgbClr val="65697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20688" y="1558305"/>
              <a:ext cx="7967736" cy="584775"/>
              <a:chOff x="420688" y="1558305"/>
              <a:chExt cx="7967736" cy="584775"/>
            </a:xfrm>
          </p:grpSpPr>
          <p:sp>
            <p:nvSpPr>
              <p:cNvPr id="14" name="직사각형 9"/>
              <p:cNvSpPr/>
              <p:nvPr/>
            </p:nvSpPr>
            <p:spPr>
              <a:xfrm>
                <a:off x="420688" y="1592213"/>
                <a:ext cx="796773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7967736" h="504056">
                    <a:moveTo>
                      <a:pt x="0" y="0"/>
                    </a:moveTo>
                    <a:lnTo>
                      <a:pt x="634135" y="0"/>
                    </a:lnTo>
                    <a:lnTo>
                      <a:pt x="687272" y="96391"/>
                    </a:lnTo>
                    <a:lnTo>
                      <a:pt x="740410" y="0"/>
                    </a:lnTo>
                    <a:lnTo>
                      <a:pt x="7967736" y="0"/>
                    </a:lnTo>
                    <a:lnTo>
                      <a:pt x="7967736" y="504056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A29D8C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 latinLnBrk="0"/>
                <a:endParaRPr lang="ko-KR" altLang="en-US" kern="0" dirty="0">
                  <a:solidFill>
                    <a:srgbClr val="FFFFFF"/>
                  </a:solidFill>
                  <a:latin typeface="Arial"/>
                  <a:ea typeface="맑은 고딕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10895" y="1558305"/>
                <a:ext cx="5629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793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1" i="0" u="none" strike="noStrike" kern="0" cap="none" spc="-30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YDIYGo540" pitchFamily="18" charset="-127"/>
                    <a:cs typeface="Arial" pitchFamily="34" charset="0"/>
                  </a:rPr>
                  <a:t>02</a:t>
                </a:r>
                <a:endPara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YDIYGo540" pitchFamily="18" charset="-127"/>
                  <a:cs typeface="Arial" pitchFamily="34" charset="0"/>
                </a:endParaRPr>
              </a:p>
            </p:txBody>
          </p:sp>
        </p:grpSp>
      </p:grpSp>
      <p:sp>
        <p:nvSpPr>
          <p:cNvPr id="16" name="Rectangle 27"/>
          <p:cNvSpPr>
            <a:spLocks noChangeArrowheads="1"/>
          </p:cNvSpPr>
          <p:nvPr/>
        </p:nvSpPr>
        <p:spPr bwMode="auto">
          <a:xfrm>
            <a:off x="1110545" y="1700808"/>
            <a:ext cx="4931207" cy="30777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b="1" kern="0" spc="-150" dirty="0" smtClean="0">
                <a:ln>
                  <a:prstDash val="solid"/>
                </a:ln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rPr>
              <a:t>세부 유형 </a:t>
            </a:r>
            <a:r>
              <a:rPr lang="en-US" altLang="ko-KR" sz="2000" b="1" kern="0" spc="-150" dirty="0" smtClean="0">
                <a:ln>
                  <a:prstDash val="solid"/>
                </a:ln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rPr>
              <a:t>2</a:t>
            </a:r>
            <a:endParaRPr lang="ko-KR" altLang="en-US" sz="2000" b="1" kern="0" spc="-150" dirty="0">
              <a:ln>
                <a:prstDash val="solid"/>
              </a:ln>
              <a:solidFill>
                <a:srgbClr val="FFFFFF"/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4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금지행위 세부 유형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47564" y="1450876"/>
            <a:ext cx="8028892" cy="4858444"/>
          </a:xfrm>
          <a:prstGeom prst="rect">
            <a:avLst/>
          </a:prstGeom>
          <a:solidFill>
            <a:srgbClr val="F9F9F9"/>
          </a:solidFill>
          <a:ln w="12700" cap="flat" cmpd="sng" algn="ctr">
            <a:solidFill>
              <a:srgbClr val="CACCD4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kern="0" dirty="0">
              <a:solidFill>
                <a:srgbClr val="FFFFFF"/>
              </a:solidFill>
              <a:latin typeface="Arial"/>
              <a:ea typeface="맑은 고딕" pitchFamily="50" charset="-127"/>
            </a:endParaRP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1110545" y="1690353"/>
            <a:ext cx="4931207" cy="30777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b="1" kern="0" spc="-150" dirty="0" smtClean="0">
                <a:ln>
                  <a:prstDash val="solid"/>
                </a:ln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rPr>
              <a:t>세부 유형 </a:t>
            </a:r>
            <a:r>
              <a:rPr lang="en-US" altLang="ko-KR" sz="2000" b="1" kern="0" spc="-150" dirty="0" smtClean="0">
                <a:ln>
                  <a:prstDash val="solid"/>
                </a:ln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rPr>
              <a:t>1</a:t>
            </a:r>
            <a:endParaRPr lang="ko-KR" altLang="en-US" sz="2000" b="1" kern="0" spc="-150" dirty="0">
              <a:ln>
                <a:prstDash val="solid"/>
              </a:ln>
              <a:solidFill>
                <a:srgbClr val="FFFFFF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2204864"/>
            <a:ext cx="7488832" cy="27669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‘방송 편성’을 조건으로 상품판매방송의 제작비용 전부 또는 일부를 부당하게 부담토록 하여 전가하는 행위</a:t>
            </a:r>
            <a:endParaRPr lang="en-US" altLang="ko-KR" sz="1600" b="1" kern="0" dirty="0">
              <a:solidFill>
                <a:srgbClr val="4F81BD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사업자의 상품판매 방송 제작비 구성은 출연자의 섭외 및 출연료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작가 등의 방송인건비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사전제작비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세트비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모델비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소품비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특수효과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의상비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등으로 구성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3" indent="-2857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상품판매방송의 제작비는 원칙적으로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부담하는 것이 원칙이나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과거 일부 홈쇼핑 사업자는 사전제작비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프로모션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경품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 방송 클립 제작비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유명 연예인 섭외 및 출연료 등을 전가한 사례가 있었음</a:t>
            </a:r>
            <a:endParaRPr lang="ko-KR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유형은 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부담해야 하는 방송 제작비를 부당하게 납품업자에게 전가하는 경우를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납품업체의 전속 모델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자료화면 등의 출연료 또는 제작비 귀속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3350" lvl="2" indent="-133350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사전제작물에 대한 저작권 및 타 유통채널에서의 재활용 여부 문제</a:t>
            </a:r>
            <a:endParaRPr lang="ko-KR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20688" y="1484424"/>
            <a:ext cx="7967736" cy="658656"/>
            <a:chOff x="420688" y="1484424"/>
            <a:chExt cx="7967736" cy="658656"/>
          </a:xfrm>
        </p:grpSpPr>
        <p:sp>
          <p:nvSpPr>
            <p:cNvPr id="18" name="이등변 삼각형 17"/>
            <p:cNvSpPr/>
            <p:nvPr/>
          </p:nvSpPr>
          <p:spPr>
            <a:xfrm>
              <a:off x="420688" y="1484424"/>
              <a:ext cx="226876" cy="107429"/>
            </a:xfrm>
            <a:prstGeom prst="triangle">
              <a:avLst>
                <a:gd name="adj" fmla="val 100000"/>
              </a:avLst>
            </a:prstGeom>
            <a:solidFill>
              <a:srgbClr val="65697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itchFamily="50" charset="-127"/>
                <a:cs typeface="+mn-cs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20688" y="1558305"/>
              <a:ext cx="7967736" cy="584775"/>
              <a:chOff x="420688" y="1558305"/>
              <a:chExt cx="7967736" cy="584775"/>
            </a:xfrm>
          </p:grpSpPr>
          <p:sp>
            <p:nvSpPr>
              <p:cNvPr id="20" name="직사각형 9"/>
              <p:cNvSpPr/>
              <p:nvPr/>
            </p:nvSpPr>
            <p:spPr>
              <a:xfrm>
                <a:off x="420688" y="1592213"/>
                <a:ext cx="7967736" cy="504056"/>
              </a:xfrm>
              <a:custGeom>
                <a:avLst/>
                <a:gdLst/>
                <a:ahLst/>
                <a:cxnLst/>
                <a:rect l="l" t="t" r="r" b="b"/>
                <a:pathLst>
                  <a:path w="7967736" h="504056">
                    <a:moveTo>
                      <a:pt x="0" y="0"/>
                    </a:moveTo>
                    <a:lnTo>
                      <a:pt x="634135" y="0"/>
                    </a:lnTo>
                    <a:lnTo>
                      <a:pt x="687272" y="96391"/>
                    </a:lnTo>
                    <a:lnTo>
                      <a:pt x="740410" y="0"/>
                    </a:lnTo>
                    <a:lnTo>
                      <a:pt x="7967736" y="0"/>
                    </a:lnTo>
                    <a:lnTo>
                      <a:pt x="7967736" y="504056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36566E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latinLnBrk="0"/>
                <a:endParaRPr lang="ko-KR" altLang="en-US" kern="0" dirty="0">
                  <a:solidFill>
                    <a:srgbClr val="FFFFFF"/>
                  </a:solidFill>
                  <a:latin typeface="Arial"/>
                  <a:ea typeface="맑은 고딕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10895" y="1558305"/>
                <a:ext cx="5629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7931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200" b="1" i="0" u="none" strike="noStrike" kern="0" cap="none" spc="-30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itchFamily="34" charset="0"/>
                    <a:ea typeface="YDIYGo540" pitchFamily="18" charset="-127"/>
                    <a:cs typeface="Arial" pitchFamily="34" charset="0"/>
                  </a:rPr>
                  <a:t>03</a:t>
                </a:r>
                <a:endPara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YDIYGo540" pitchFamily="18" charset="-127"/>
                  <a:cs typeface="Arial" pitchFamily="34" charset="0"/>
                </a:endParaRPr>
              </a:p>
            </p:txBody>
          </p:sp>
        </p:grpSp>
      </p:grp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110545" y="1679600"/>
            <a:ext cx="4931207" cy="30777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b="1" kern="0" spc="-150" dirty="0" smtClean="0">
                <a:ln>
                  <a:prstDash val="solid"/>
                </a:ln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rPr>
              <a:t>세부 유형 </a:t>
            </a:r>
            <a:r>
              <a:rPr lang="en-US" altLang="ko-KR" sz="2000" b="1" kern="0" spc="-150" dirty="0" smtClean="0">
                <a:ln>
                  <a:prstDash val="solid"/>
                </a:ln>
                <a:solidFill>
                  <a:srgbClr val="FFFFFF"/>
                </a:solidFill>
                <a:latin typeface="+mj-ea"/>
                <a:ea typeface="+mj-ea"/>
                <a:cs typeface="Arial" pitchFamily="34" charset="0"/>
              </a:rPr>
              <a:t>3</a:t>
            </a:r>
            <a:endParaRPr lang="ko-KR" altLang="en-US" sz="2000" b="1" kern="0" spc="-150" dirty="0">
              <a:ln>
                <a:prstDash val="solid"/>
              </a:ln>
              <a:solidFill>
                <a:srgbClr val="FFFFFF"/>
              </a:solidFill>
              <a:latin typeface="+mj-ea"/>
              <a:ea typeface="+mj-ea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99884"/>
              </p:ext>
            </p:extLst>
          </p:nvPr>
        </p:nvGraphicFramePr>
        <p:xfrm>
          <a:off x="992418" y="4869160"/>
          <a:ext cx="7251990" cy="1346424"/>
        </p:xfrm>
        <a:graphic>
          <a:graphicData uri="http://schemas.openxmlformats.org/drawingml/2006/table">
            <a:tbl>
              <a:tblPr/>
              <a:tblGrid>
                <a:gridCol w="987294"/>
                <a:gridCol w="2520280"/>
                <a:gridCol w="1152128"/>
                <a:gridCol w="2592288"/>
              </a:tblGrid>
              <a:tr h="224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비용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4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방송인건비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게스트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․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성우 등의 출연료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코디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․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작가 인건비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쇼호스트 등 일반 인건비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44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용역비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세트비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세트 제작비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임차료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방송영상 장비 임차료 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소품비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방송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소품비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특수효과비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CG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특수효과 제작비 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의상비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출연자 및 모델 등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의상비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 제작물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사전 제작물의 제작비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여행 상품 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제잡비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42"/>
          <p:cNvGrpSpPr/>
          <p:nvPr/>
        </p:nvGrpSpPr>
        <p:grpSpPr>
          <a:xfrm flipV="1">
            <a:off x="539553" y="1644344"/>
            <a:ext cx="8061886" cy="1194405"/>
            <a:chOff x="569615" y="973510"/>
            <a:chExt cx="7783810" cy="1573138"/>
          </a:xfrm>
        </p:grpSpPr>
        <p:sp>
          <p:nvSpPr>
            <p:cNvPr id="47" name="양쪽 모서리가 둥근 사각형 46"/>
            <p:cNvSpPr/>
            <p:nvPr/>
          </p:nvSpPr>
          <p:spPr bwMode="auto">
            <a:xfrm rot="10800000" flipH="1" flipV="1">
              <a:off x="569615" y="973510"/>
              <a:ext cx="777686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48" name="양쪽 모서리가 둥근 사각형 47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44" name="양쪽 모서리가 둥근 사각형 43"/>
          <p:cNvSpPr/>
          <p:nvPr/>
        </p:nvSpPr>
        <p:spPr bwMode="auto">
          <a:xfrm flipH="1">
            <a:off x="539552" y="1268760"/>
            <a:ext cx="1798594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5" name="직각 삼각형 44"/>
          <p:cNvSpPr/>
          <p:nvPr/>
        </p:nvSpPr>
        <p:spPr>
          <a:xfrm rot="10800000" flipH="1">
            <a:off x="539552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46" name="직각 삼각형 45"/>
          <p:cNvSpPr/>
          <p:nvPr/>
        </p:nvSpPr>
        <p:spPr>
          <a:xfrm rot="10800000" flipH="1" flipV="1">
            <a:off x="539552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683568" y="1299003"/>
            <a:ext cx="1432877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규제 </a:t>
            </a: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목</a:t>
            </a:r>
            <a:r>
              <a:rPr lang="ko-KR" altLang="en-US" b="1" kern="0" spc="-50" dirty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적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4" name="그룹 52"/>
          <p:cNvGrpSpPr/>
          <p:nvPr/>
        </p:nvGrpSpPr>
        <p:grpSpPr>
          <a:xfrm flipV="1">
            <a:off x="542562" y="3408982"/>
            <a:ext cx="8061886" cy="1244153"/>
            <a:chOff x="569615" y="973509"/>
            <a:chExt cx="7783810" cy="1573139"/>
          </a:xfrm>
        </p:grpSpPr>
        <p:sp>
          <p:nvSpPr>
            <p:cNvPr id="57" name="양쪽 모서리가 둥근 사각형 56"/>
            <p:cNvSpPr/>
            <p:nvPr/>
          </p:nvSpPr>
          <p:spPr bwMode="auto">
            <a:xfrm rot="10800000" flipH="1" flipV="1">
              <a:off x="569615" y="973509"/>
              <a:ext cx="777686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59" name="양쪽 모서리가 둥근 사각형 58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A29D8C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54" name="양쪽 모서리가 둥근 사각형 53"/>
          <p:cNvSpPr/>
          <p:nvPr/>
        </p:nvSpPr>
        <p:spPr bwMode="auto">
          <a:xfrm flipH="1">
            <a:off x="542561" y="3033399"/>
            <a:ext cx="1798594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A29D8C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sz="1100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5" name="직각 삼각형 54"/>
          <p:cNvSpPr/>
          <p:nvPr/>
        </p:nvSpPr>
        <p:spPr>
          <a:xfrm rot="10800000" flipH="1">
            <a:off x="542561" y="3033399"/>
            <a:ext cx="333232" cy="317463"/>
          </a:xfrm>
          <a:prstGeom prst="rtTriangle">
            <a:avLst/>
          </a:prstGeom>
          <a:solidFill>
            <a:srgbClr val="65697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rot="10800000" flipH="1" flipV="1">
            <a:off x="542561" y="3093014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539552" y="3063642"/>
            <a:ext cx="1789908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규제 수단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grpSp>
        <p:nvGrpSpPr>
          <p:cNvPr id="5" name="그룹 63"/>
          <p:cNvGrpSpPr/>
          <p:nvPr/>
        </p:nvGrpSpPr>
        <p:grpSpPr>
          <a:xfrm flipV="1">
            <a:off x="542562" y="5213030"/>
            <a:ext cx="8061886" cy="1244153"/>
            <a:chOff x="569615" y="973509"/>
            <a:chExt cx="7783810" cy="1573139"/>
          </a:xfrm>
        </p:grpSpPr>
        <p:sp>
          <p:nvSpPr>
            <p:cNvPr id="70" name="양쪽 모서리가 둥근 사각형 69"/>
            <p:cNvSpPr/>
            <p:nvPr/>
          </p:nvSpPr>
          <p:spPr bwMode="auto">
            <a:xfrm rot="10800000" flipH="1" flipV="1">
              <a:off x="569615" y="973509"/>
              <a:ext cx="777686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71" name="양쪽 모서리가 둥근 사각형 70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DD690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sz="1100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67" name="양쪽 모서리가 둥근 사각형 66"/>
          <p:cNvSpPr/>
          <p:nvPr/>
        </p:nvSpPr>
        <p:spPr bwMode="auto">
          <a:xfrm flipH="1">
            <a:off x="542561" y="4837447"/>
            <a:ext cx="1798594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D6909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sz="1100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8" name="직각 삼각형 67"/>
          <p:cNvSpPr/>
          <p:nvPr/>
        </p:nvSpPr>
        <p:spPr>
          <a:xfrm rot="10800000" flipH="1">
            <a:off x="542561" y="4837447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69" name="직각 삼각형 68"/>
          <p:cNvSpPr/>
          <p:nvPr/>
        </p:nvSpPr>
        <p:spPr>
          <a:xfrm rot="10800000" flipH="1" flipV="1">
            <a:off x="542561" y="4897062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755576" y="4867690"/>
            <a:ext cx="1357860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규제 주체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사후 규제 관련 정책 방향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46611" y="1772816"/>
            <a:ext cx="7607094" cy="10659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방송산업과 홈쇼핑 산업의 관계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산업의 생태계적 특성을 반영하여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상생과 협력적 경쟁을 촉진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산업의 </a:t>
            </a: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순효과를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고려할 때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사후규제가 갖는 예방적 효과의 극대화를 목적으로 하는 것이 </a:t>
            </a: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바람직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9619" y="3537455"/>
            <a:ext cx="7720767" cy="10659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금지행위 위법성 판단 기준과 세부 지침을 명확히 하고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시장 변화에 대응하여 지속적 개선 필요 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신설 규제임을 고려하여 실태조사 등에서 나타난 문제점을 지속적으로 반영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개선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세부 지침이나 가이드라인 등을 통해 금지행위 등 사후규제에 대한 예측 가능성을 제고하고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차적으로는 공동규제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(Co-regulation), 2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차적으로는 자율규제를 지향</a:t>
            </a:r>
            <a:endParaRPr lang="en-US" altLang="ko-KR" sz="3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49619" y="5373216"/>
            <a:ext cx="7735923" cy="10659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산업은 방송이자 유통으로써 다양한 법령 및 규제가 적용되어 중복 규제 가능성이 높음 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방송법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대규모유통업법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공정거래법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표시광고법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방통위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미래부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공정위</a:t>
            </a:r>
            <a:r>
              <a:rPr lang="en-US" altLang="ko-KR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중기청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 주요 기관 간의 역할과 규제 적용의 범위를 명확히 할 필요가 있고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사전규제와 사후규제의 조화를 위해 기관 간 긴밀한 교류와 협력 필요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7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24000" y="5956420"/>
            <a:ext cx="3047999" cy="901580"/>
            <a:chOff x="1524000" y="1"/>
            <a:chExt cx="3047999" cy="901580"/>
          </a:xfrm>
        </p:grpSpPr>
        <p:sp>
          <p:nvSpPr>
            <p:cNvPr id="3" name="직사각형 2"/>
            <p:cNvSpPr/>
            <p:nvPr/>
          </p:nvSpPr>
          <p:spPr>
            <a:xfrm>
              <a:off x="1524000" y="1"/>
              <a:ext cx="1523999" cy="901580"/>
            </a:xfrm>
            <a:prstGeom prst="rect">
              <a:avLst/>
            </a:prstGeom>
            <a:solidFill>
              <a:srgbClr val="F79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048000" y="1"/>
              <a:ext cx="1523999" cy="901580"/>
            </a:xfrm>
            <a:prstGeom prst="rect">
              <a:avLst/>
            </a:prstGeom>
            <a:solidFill>
              <a:srgbClr val="F8A3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048000" y="1469"/>
              <a:ext cx="1008112" cy="900112"/>
            </a:xfrm>
            <a:prstGeom prst="rtTriangle">
              <a:avLst/>
            </a:prstGeom>
            <a:solidFill>
              <a:srgbClr val="DD6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049199" y="1480022"/>
            <a:ext cx="1522800" cy="1490662"/>
          </a:xfrm>
          <a:prstGeom prst="rect">
            <a:avLst/>
          </a:prstGeom>
          <a:solidFill>
            <a:srgbClr val="FCD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740" y="2996952"/>
            <a:ext cx="258115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700" spc="-200" dirty="0">
                <a:solidFill>
                  <a:srgbClr val="D7B38D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감사합니다</a:t>
            </a:r>
            <a:r>
              <a:rPr kumimoji="1" lang="en-US" altLang="ko-KR" sz="3700" spc="-200" dirty="0">
                <a:solidFill>
                  <a:srgbClr val="D7B38D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.</a:t>
            </a:r>
            <a:endParaRPr kumimoji="1" lang="ko-KR" altLang="en-US" sz="3700" spc="-200" dirty="0">
              <a:solidFill>
                <a:srgbClr val="D7B38D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61" y="408129"/>
            <a:ext cx="1766389" cy="164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3647" y="4320844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>
              <a:spcAft>
                <a:spcPts val="1000"/>
              </a:spcAft>
              <a:buSzPct val="80000"/>
            </a:pPr>
            <a:r>
              <a:rPr lang="ko-KR" altLang="en-US" sz="900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법무법인 세종 전문위원  이  종  관</a:t>
            </a:r>
            <a:r>
              <a:rPr lang="en-US" altLang="ko-KR" sz="900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900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900" b="1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T.  </a:t>
            </a:r>
            <a:r>
              <a:rPr lang="en-US" altLang="ko-KR" sz="900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02</a:t>
            </a:r>
            <a:r>
              <a:rPr lang="en-US" altLang="ko-KR" sz="9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altLang="ko-KR" sz="900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316 4480    </a:t>
            </a:r>
            <a:r>
              <a:rPr lang="en-US" altLang="ko-KR" sz="900" b="1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M. </a:t>
            </a:r>
            <a:r>
              <a:rPr lang="en-US" altLang="ko-KR" sz="900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010 4855 7925    </a:t>
            </a:r>
            <a:r>
              <a:rPr lang="en-US" altLang="ko-KR" sz="900" b="1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E. </a:t>
            </a:r>
            <a:r>
              <a:rPr lang="en-US" altLang="ko-KR" sz="900" b="1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jkwlee@shinkim.com</a:t>
            </a:r>
            <a:endParaRPr lang="en-US" altLang="ko-KR" sz="900" spc="-50" dirty="0">
              <a:solidFill>
                <a:prstClr val="black">
                  <a:lumMod val="85000"/>
                  <a:lumOff val="1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http://intra.shinkim.com/photo/jkwl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06" y="3754072"/>
            <a:ext cx="72733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00" y="1"/>
            <a:ext cx="1523999" cy="901580"/>
          </a:xfrm>
          <a:prstGeom prst="rect">
            <a:avLst/>
          </a:prstGeom>
          <a:solidFill>
            <a:srgbClr val="F8A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1"/>
            <a:ext cx="1523999" cy="901580"/>
          </a:xfrm>
          <a:prstGeom prst="rect">
            <a:avLst/>
          </a:prstGeom>
          <a:solidFill>
            <a:srgbClr val="FEE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524000" y="1469"/>
            <a:ext cx="1008112" cy="900112"/>
          </a:xfrm>
          <a:prstGeom prst="rtTriangle">
            <a:avLst/>
          </a:prstGeom>
          <a:solidFill>
            <a:srgbClr val="DD6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0" y="2924944"/>
            <a:ext cx="5412431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>
              <a:lnSpc>
                <a:spcPts val="3000"/>
              </a:lnSpc>
              <a:tabLst>
                <a:tab pos="2246313" algn="l"/>
              </a:tabLst>
            </a:pP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I. TV</a:t>
            </a:r>
            <a:r>
              <a:rPr lang="ko-KR" altLang="en-US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홈쇼핑 시장 현황 및 특징</a:t>
            </a:r>
            <a:endParaRPr lang="en-US" altLang="ko-KR" spc="-1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61" y="408129"/>
            <a:ext cx="1766389" cy="1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시장 현황</a:t>
            </a:r>
            <a:endParaRPr lang="ko-KR" altLang="en-US" dirty="0"/>
          </a:p>
        </p:txBody>
      </p:sp>
      <p:grpSp>
        <p:nvGrpSpPr>
          <p:cNvPr id="32" name="그룹 42"/>
          <p:cNvGrpSpPr/>
          <p:nvPr/>
        </p:nvGrpSpPr>
        <p:grpSpPr>
          <a:xfrm flipV="1">
            <a:off x="323528" y="1644341"/>
            <a:ext cx="8496944" cy="2360722"/>
            <a:chOff x="569615" y="546426"/>
            <a:chExt cx="7783810" cy="2000222"/>
          </a:xfrm>
        </p:grpSpPr>
        <p:sp>
          <p:nvSpPr>
            <p:cNvPr id="33" name="양쪽 모서리가 둥근 사각형 32"/>
            <p:cNvSpPr/>
            <p:nvPr/>
          </p:nvSpPr>
          <p:spPr bwMode="auto">
            <a:xfrm rot="10800000" flipH="1" flipV="1">
              <a:off x="569615" y="546426"/>
              <a:ext cx="7776864" cy="191181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35" name="양쪽 모서리가 둥근 사각형 34"/>
          <p:cNvSpPr/>
          <p:nvPr/>
        </p:nvSpPr>
        <p:spPr bwMode="auto">
          <a:xfrm flipH="1">
            <a:off x="323527" y="1268760"/>
            <a:ext cx="5136021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각 삼각형 35"/>
          <p:cNvSpPr/>
          <p:nvPr/>
        </p:nvSpPr>
        <p:spPr>
          <a:xfrm rot="10800000" flipH="1">
            <a:off x="323528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10800000" flipH="1" flipV="1">
            <a:off x="323528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467544" y="1299003"/>
            <a:ext cx="4104456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일반 현황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587" y="1842227"/>
            <a:ext cx="8073861" cy="20908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사업자는 </a:t>
            </a:r>
            <a:r>
              <a:rPr lang="ko-KR" altLang="en-US" sz="1600" b="1" kern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방송법상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상품소개와 판매에 관한 전문편성을 행하는 </a:t>
            </a:r>
            <a:r>
              <a:rPr lang="en-US" altLang="ko-KR" sz="1600" b="1" kern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PP)</a:t>
            </a:r>
            <a:endParaRPr lang="en-US" altLang="ko-KR" sz="1600" b="1" kern="0" dirty="0" smtClean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방송법상 홈쇼핑 사업자는 생방송 위주의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사업자와 동영상과 메뉴로 구성되는 데이터 홈쇼핑으로 분류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사업자의 주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수익원은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납품업자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벤더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로부터 방송송출과 판매의 일정 대가인 판매수수료이고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주된 비용은 송출수수료와 제작비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판매관리비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수수료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물류비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95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사업자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(GS, CJ)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시작한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산업은 ’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01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사업자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현대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우리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NS)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추가 승인하고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’11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중소기업 전용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홈앤쇼핑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‘15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공영홈쇼핑 승인으로 총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 사업자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진출 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매출 규모 약 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천억원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산업은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부가가치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유발효과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2.7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및 타 산업에 대한 생산유발효과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3.2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고용유발효과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4,150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명으로 타 산업 발전을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견인 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유료방송산업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송출수수료를 통한 유료방송 성장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물류산업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판매를 통한 택배물량 증가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내수시장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민간최종소비지출 증가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해외유통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해외 시장 진출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성장을 견인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gray">
          <a:xfrm>
            <a:off x="323528" y="4149080"/>
            <a:ext cx="8489362" cy="22280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F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 spcCol="180000" anchor="ctr"/>
          <a:lstStyle/>
          <a:p>
            <a:pPr marL="285750" indent="-285750" latinLnBrk="0">
              <a:spcBef>
                <a:spcPct val="40000"/>
              </a:spcBef>
              <a:buClr>
                <a:schemeClr val="accent2"/>
              </a:buClr>
              <a:defRPr/>
            </a:pPr>
            <a:endParaRPr lang="en-US" altLang="ko-KR" sz="1050" dirty="0" smtClean="0">
              <a:ea typeface="맑은 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33697"/>
              </p:ext>
            </p:extLst>
          </p:nvPr>
        </p:nvGraphicFramePr>
        <p:xfrm>
          <a:off x="522270" y="4221088"/>
          <a:ext cx="8154185" cy="2088232"/>
        </p:xfrm>
        <a:graphic>
          <a:graphicData uri="http://schemas.openxmlformats.org/drawingml/2006/table">
            <a:tbl>
              <a:tblPr/>
              <a:tblGrid>
                <a:gridCol w="665354"/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2768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 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GS</a:t>
                      </a: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홈쇼핑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CJ</a:t>
                      </a: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오쇼핑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현대홈쇼핑 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우리홈쇼핑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엔에스쇼핑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홈앤쇼핑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공영홈쇼핑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A5"/>
                    </a:solidFill>
                  </a:tcPr>
                </a:tc>
              </a:tr>
              <a:tr h="452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승인 유효기간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’12.3.13~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’17.3.12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’12.3.13~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’17.3.12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’15.5.28~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’20.5.27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’15.5.28~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’18.5.27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’15.6.4~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’20.6.3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’11.6.24~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’16.6.23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’15.4.15~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’18.4.14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최대주주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(30.00%)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CJ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(40.06%)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㈜현대백화점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(40.81%)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롯데쇼핑</a:t>
                      </a:r>
                      <a:r>
                        <a:rPr lang="ko-KR" alt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(53.03%)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4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kern="0" spc="-4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하림홀딩스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(40.71%)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중기중앙회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(32.93%)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4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중기유통센터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(50%)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매출액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억원</a:t>
                      </a:r>
                      <a:r>
                        <a:rPr lang="en-US" altLang="ko-KR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10,913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11,194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8,908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8,548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4,056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3,532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영업이익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억원</a:t>
                      </a:r>
                      <a:r>
                        <a:rPr lang="en-US" altLang="ko-KR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1,125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1,141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1,107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-200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03" marR="11603" marT="11603" marB="116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1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시장 및 거래 구조</a:t>
            </a:r>
            <a:endParaRPr lang="ko-KR" altLang="en-US" dirty="0"/>
          </a:p>
        </p:txBody>
      </p:sp>
      <p:grpSp>
        <p:nvGrpSpPr>
          <p:cNvPr id="32" name="그룹 42"/>
          <p:cNvGrpSpPr/>
          <p:nvPr/>
        </p:nvGrpSpPr>
        <p:grpSpPr>
          <a:xfrm flipV="1">
            <a:off x="323528" y="1644342"/>
            <a:ext cx="8496944" cy="1856665"/>
            <a:chOff x="569615" y="973510"/>
            <a:chExt cx="7783810" cy="1573138"/>
          </a:xfrm>
        </p:grpSpPr>
        <p:sp>
          <p:nvSpPr>
            <p:cNvPr id="33" name="양쪽 모서리가 둥근 사각형 32"/>
            <p:cNvSpPr/>
            <p:nvPr/>
          </p:nvSpPr>
          <p:spPr bwMode="auto">
            <a:xfrm rot="10800000" flipH="1" flipV="1">
              <a:off x="569615" y="973510"/>
              <a:ext cx="777686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35" name="양쪽 모서리가 둥근 사각형 34"/>
          <p:cNvSpPr/>
          <p:nvPr/>
        </p:nvSpPr>
        <p:spPr bwMode="auto">
          <a:xfrm flipH="1">
            <a:off x="323527" y="1268760"/>
            <a:ext cx="5136021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각 삼각형 35"/>
          <p:cNvSpPr/>
          <p:nvPr/>
        </p:nvSpPr>
        <p:spPr>
          <a:xfrm rot="10800000" flipH="1">
            <a:off x="323528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10800000" flipH="1" flipV="1">
            <a:off x="323528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467544" y="1299003"/>
            <a:ext cx="4104456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시장 구조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587" y="1772816"/>
            <a:ext cx="8073861" cy="163326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시장구조는 다면적 시장구조를 가지며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양면시장적 특징도 존재</a:t>
            </a:r>
            <a:endParaRPr lang="en-US" altLang="ko-KR" sz="1600" b="1" kern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납품업자와 홈쇼핑 사업자 간에는 수요독점적 시장구조가 형성되어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있음에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 홈쇼핑 사업자는 구조적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독점력을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보유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플랫폼 사업자의 홈쇼핑 사업자에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대한 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싱글호밍하는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경쟁병목 구간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플랫폼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독점력이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홈쇼핑에 대한 송출수수료 부과로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연결되고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송출수수료는 다시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수요독점력이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있는 홈쇼핑 사업자가 납품업자에 대해 판매수수료 부담의 형태로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독점력이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전이 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홈쇼핑 사업자와 납품업자 간에는 구조적인 불공정경쟁 및 불공정거래 문제가 발생할 가능성이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높음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gray">
          <a:xfrm>
            <a:off x="323528" y="3645024"/>
            <a:ext cx="8489362" cy="273206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F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 spcCol="180000" anchor="ctr"/>
          <a:lstStyle/>
          <a:p>
            <a:pPr marL="285750" indent="-285750" latinLnBrk="0">
              <a:spcBef>
                <a:spcPct val="40000"/>
              </a:spcBef>
              <a:buClr>
                <a:schemeClr val="accent2"/>
              </a:buClr>
              <a:defRPr/>
            </a:pPr>
            <a:endParaRPr lang="en-US" altLang="ko-KR" sz="1050" dirty="0" smtClean="0">
              <a:ea typeface="맑은 고딕" pitchFamily="50" charset="-127"/>
            </a:endParaRPr>
          </a:p>
        </p:txBody>
      </p:sp>
      <p:pic>
        <p:nvPicPr>
          <p:cNvPr id="1025" name="_x368779064" descr="EMB000023744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44" y="3789040"/>
            <a:ext cx="8114304" cy="24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시장 및 거래 구조</a:t>
            </a:r>
            <a:endParaRPr lang="ko-KR" altLang="en-US" dirty="0"/>
          </a:p>
        </p:txBody>
      </p:sp>
      <p:grpSp>
        <p:nvGrpSpPr>
          <p:cNvPr id="32" name="그룹 42"/>
          <p:cNvGrpSpPr/>
          <p:nvPr/>
        </p:nvGrpSpPr>
        <p:grpSpPr>
          <a:xfrm flipV="1">
            <a:off x="323528" y="1644342"/>
            <a:ext cx="8496944" cy="1856665"/>
            <a:chOff x="569615" y="973510"/>
            <a:chExt cx="7783810" cy="1573138"/>
          </a:xfrm>
        </p:grpSpPr>
        <p:sp>
          <p:nvSpPr>
            <p:cNvPr id="33" name="양쪽 모서리가 둥근 사각형 32"/>
            <p:cNvSpPr/>
            <p:nvPr/>
          </p:nvSpPr>
          <p:spPr bwMode="auto">
            <a:xfrm rot="10800000" flipH="1" flipV="1">
              <a:off x="569615" y="973510"/>
              <a:ext cx="777686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35" name="양쪽 모서리가 둥근 사각형 34"/>
          <p:cNvSpPr/>
          <p:nvPr/>
        </p:nvSpPr>
        <p:spPr bwMode="auto">
          <a:xfrm flipH="1">
            <a:off x="323527" y="1268760"/>
            <a:ext cx="5136021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각 삼각형 35"/>
          <p:cNvSpPr/>
          <p:nvPr/>
        </p:nvSpPr>
        <p:spPr>
          <a:xfrm rot="10800000" flipH="1">
            <a:off x="323528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10800000" flipH="1" flipV="1">
            <a:off x="323528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467544" y="1299003"/>
            <a:ext cx="4104456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거래 구조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587" y="1772816"/>
            <a:ext cx="8073861" cy="172662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사업자와 납품업자 간에는 </a:t>
            </a:r>
            <a:r>
              <a:rPr lang="en-US" altLang="ko-KR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 거래구조를 </a:t>
            </a:r>
            <a:r>
              <a:rPr lang="ko-KR" altLang="en-US" sz="1600" b="1" kern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가지면서</a:t>
            </a:r>
            <a:r>
              <a:rPr lang="en-US" altLang="ko-KR" sz="1600" b="1" kern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사업자별로</a:t>
            </a: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매우 다양한 계약 및 거래 형태가 존재</a:t>
            </a:r>
            <a:endParaRPr lang="en-US" altLang="ko-KR" sz="1600" b="1" kern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 거래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납품업자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벤더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홈쇼핑 사업자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(MD)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간에 상품을 기획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시연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발굴하고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상품선정위원회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상품평가시스템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에서 상품을 선정 한 후 납품거래 계약을 체결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단계 거래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납품계약이 체결된 후 방송 송출을 위한 거래 과정으로 주로 판촉협의와 편성 관련 협약 체결로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나타남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사업자별로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자체적인 상품선정 방식 및 계약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협약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제작 방식을 갖고 있어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일률적으로 규정하기는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어려움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33"/>
          <p:cNvSpPr>
            <a:spLocks noChangeArrowheads="1"/>
          </p:cNvSpPr>
          <p:nvPr/>
        </p:nvSpPr>
        <p:spPr bwMode="gray">
          <a:xfrm>
            <a:off x="323528" y="3645024"/>
            <a:ext cx="8489362" cy="273206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F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numCol="1" spcCol="180000" anchor="ctr"/>
          <a:lstStyle/>
          <a:p>
            <a:pPr marL="285750" indent="-285750" latinLnBrk="0">
              <a:spcBef>
                <a:spcPct val="40000"/>
              </a:spcBef>
              <a:buClr>
                <a:schemeClr val="accent2"/>
              </a:buClr>
              <a:defRPr/>
            </a:pPr>
            <a:endParaRPr lang="en-US" altLang="ko-KR" sz="1050" dirty="0" smtClean="0">
              <a:ea typeface="맑은 고딕" pitchFamily="50" charset="-127"/>
            </a:endParaRPr>
          </a:p>
        </p:txBody>
      </p:sp>
      <p:pic>
        <p:nvPicPr>
          <p:cNvPr id="2049" name="_x368777944" descr="EMB0000237449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8143071" cy="253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27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en-US" altLang="ko-KR" dirty="0" smtClean="0"/>
              <a:t>TV</a:t>
            </a:r>
            <a:r>
              <a:rPr lang="ko-KR" altLang="en-US" dirty="0" smtClean="0"/>
              <a:t>홈쇼핑 시장 및 거래 구조의 특징</a:t>
            </a:r>
            <a:endParaRPr lang="ko-KR" altLang="en-US" dirty="0"/>
          </a:p>
        </p:txBody>
      </p:sp>
      <p:grpSp>
        <p:nvGrpSpPr>
          <p:cNvPr id="32" name="그룹 42"/>
          <p:cNvGrpSpPr/>
          <p:nvPr/>
        </p:nvGrpSpPr>
        <p:grpSpPr>
          <a:xfrm flipV="1">
            <a:off x="323528" y="1644342"/>
            <a:ext cx="8496944" cy="1928674"/>
            <a:chOff x="569615" y="973511"/>
            <a:chExt cx="7783810" cy="1573137"/>
          </a:xfrm>
        </p:grpSpPr>
        <p:sp>
          <p:nvSpPr>
            <p:cNvPr id="33" name="양쪽 모서리가 둥근 사각형 32"/>
            <p:cNvSpPr/>
            <p:nvPr/>
          </p:nvSpPr>
          <p:spPr bwMode="auto">
            <a:xfrm rot="10800000" flipH="1" flipV="1">
              <a:off x="569615" y="973511"/>
              <a:ext cx="7769924" cy="148473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9F9F9"/>
            </a:solidFill>
            <a:ln w="12700" cap="flat" cmpd="sng" algn="ctr">
              <a:solidFill>
                <a:srgbClr val="CACCD4">
                  <a:lumMod val="9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 bwMode="auto">
            <a:xfrm rot="10800000" flipH="1" flipV="1">
              <a:off x="569615" y="2448719"/>
              <a:ext cx="7783810" cy="9792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</p:grpSp>
      <p:sp>
        <p:nvSpPr>
          <p:cNvPr id="35" name="양쪽 모서리가 둥근 사각형 34"/>
          <p:cNvSpPr/>
          <p:nvPr/>
        </p:nvSpPr>
        <p:spPr bwMode="auto">
          <a:xfrm flipH="1">
            <a:off x="323527" y="1268760"/>
            <a:ext cx="5136021" cy="37558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6566E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/>
            <a:endParaRPr lang="ko-KR" altLang="en-US" b="1" kern="0" dirty="0">
              <a:solidFill>
                <a:srgbClr val="FFFFFF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각 삼각형 35"/>
          <p:cNvSpPr/>
          <p:nvPr/>
        </p:nvSpPr>
        <p:spPr>
          <a:xfrm rot="10800000" flipH="1">
            <a:off x="323528" y="1268760"/>
            <a:ext cx="333232" cy="317463"/>
          </a:xfrm>
          <a:prstGeom prst="rtTriangl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>
              <a:solidFill>
                <a:prstClr val="black"/>
              </a:solidFill>
              <a:ea typeface="맑은 고딕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10800000" flipH="1" flipV="1">
            <a:off x="323528" y="1328375"/>
            <a:ext cx="333232" cy="317463"/>
          </a:xfrm>
          <a:prstGeom prst="rtTriangle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solidFill>
                <a:prstClr val="white"/>
              </a:solidFill>
              <a:ea typeface="맑은 고딕" pitchFamily="50" charset="-127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467544" y="1299003"/>
            <a:ext cx="4104456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구조적 독과점 구조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30587" y="1922560"/>
            <a:ext cx="8073861" cy="13624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시장은 구조적 독과점 형태임에 따라 불공정거래 문제가 내제되어 있음</a:t>
            </a:r>
            <a:endParaRPr lang="en-US" altLang="ko-KR" sz="1600" b="1" kern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송출수수료 비용을 판매수수료를 통해 납품업체에 전가하는 구조적 유인이 발생하고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납품업체와의 거래 과정에서 불공정거래 행위가 나타날 가능성이 높음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납품업체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입장에서는 판매 창구의 다변화와 매출 확보 외에도 홈쇼핑을 통한 광고효과 확보라는 장점이 있으나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높은 수준의 판매수수료로 인해 낮은 이윤율을 감수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3527" y="3933056"/>
            <a:ext cx="8489363" cy="2339818"/>
            <a:chOff x="569613" y="1161188"/>
            <a:chExt cx="7783812" cy="2339818"/>
          </a:xfrm>
        </p:grpSpPr>
        <p:grpSp>
          <p:nvGrpSpPr>
            <p:cNvPr id="16" name="그룹 15"/>
            <p:cNvGrpSpPr/>
            <p:nvPr/>
          </p:nvGrpSpPr>
          <p:grpSpPr>
            <a:xfrm flipV="1">
              <a:off x="569615" y="1536774"/>
              <a:ext cx="7783810" cy="1964232"/>
              <a:chOff x="569615" y="63022"/>
              <a:chExt cx="7783810" cy="2483626"/>
            </a:xfrm>
          </p:grpSpPr>
          <p:sp>
            <p:nvSpPr>
              <p:cNvPr id="21" name="양쪽 모서리가 둥근 사각형 20"/>
              <p:cNvSpPr/>
              <p:nvPr/>
            </p:nvSpPr>
            <p:spPr bwMode="auto">
              <a:xfrm rot="10800000" flipH="1" flipV="1">
                <a:off x="569615" y="63022"/>
                <a:ext cx="7776864" cy="2395223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9F9F9"/>
              </a:solidFill>
              <a:ln w="12700" cap="flat" cmpd="sng" algn="ctr">
                <a:solidFill>
                  <a:srgbClr val="CACCD4">
                    <a:lumMod val="9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latinLnBrk="0"/>
                <a:endParaRPr lang="ko-KR" altLang="en-US" kern="0" dirty="0">
                  <a:solidFill>
                    <a:srgbClr val="FFFFFF"/>
                  </a:solidFill>
                  <a:latin typeface="Arial"/>
                  <a:ea typeface="맑은 고딕" pitchFamily="50" charset="-127"/>
                </a:endParaRPr>
              </a:p>
            </p:txBody>
          </p:sp>
          <p:sp>
            <p:nvSpPr>
              <p:cNvPr id="22" name="양쪽 모서리가 둥근 사각형 21"/>
              <p:cNvSpPr/>
              <p:nvPr/>
            </p:nvSpPr>
            <p:spPr bwMode="auto">
              <a:xfrm rot="10800000" flipH="1" flipV="1">
                <a:off x="569615" y="2448719"/>
                <a:ext cx="7783810" cy="97929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A29D8C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latinLnBrk="0"/>
                <a:endParaRPr lang="ko-KR" altLang="en-US" b="1" kern="0" dirty="0">
                  <a:solidFill>
                    <a:srgbClr val="FFFFFF"/>
                  </a:solidFill>
                  <a:latin typeface="Arial" pitchFamily="34" charset="0"/>
                  <a:ea typeface="나눔고딕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7" name="양쪽 모서리가 둥근 사각형 16"/>
            <p:cNvSpPr/>
            <p:nvPr/>
          </p:nvSpPr>
          <p:spPr bwMode="auto">
            <a:xfrm flipH="1">
              <a:off x="569613" y="1161188"/>
              <a:ext cx="4709165" cy="375586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A29D8C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/>
              <a:endParaRPr lang="ko-KR" altLang="en-US" sz="1100" b="1" kern="0" dirty="0">
                <a:solidFill>
                  <a:srgbClr val="FFFFFF"/>
                </a:solidFill>
                <a:latin typeface="Arial" pitchFamily="34" charset="0"/>
                <a:ea typeface="나눔고딕" pitchFamily="50" charset="-127"/>
                <a:cs typeface="Arial" pitchFamily="34" charset="0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rot="10800000" flipH="1">
              <a:off x="569614" y="1161188"/>
              <a:ext cx="333232" cy="317463"/>
            </a:xfrm>
            <a:prstGeom prst="rtTriangle">
              <a:avLst/>
            </a:prstGeom>
            <a:solidFill>
              <a:srgbClr val="65697B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prstClr val="white"/>
                </a:solidFill>
                <a:ea typeface="맑은 고딕" pitchFamily="50" charset="-127"/>
              </a:endParaRPr>
            </a:p>
          </p:txBody>
        </p:sp>
        <p:sp>
          <p:nvSpPr>
            <p:cNvPr id="20" name="직각 삼각형 19"/>
            <p:cNvSpPr/>
            <p:nvPr/>
          </p:nvSpPr>
          <p:spPr>
            <a:xfrm rot="10800000" flipH="1" flipV="1">
              <a:off x="569614" y="1220803"/>
              <a:ext cx="333232" cy="317463"/>
            </a:xfrm>
            <a:prstGeom prst="rtTriangle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prstClr val="white"/>
                </a:solidFill>
                <a:ea typeface="맑은 고딕" pitchFamily="50" charset="-127"/>
              </a:endParaRPr>
            </a:p>
          </p:txBody>
        </p:sp>
      </p:grp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01276" y="3963299"/>
            <a:ext cx="3953157" cy="276999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kern="0" spc="-50" dirty="0" smtClean="0">
                <a:ln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 pitchFamily="34" charset="0"/>
              </a:rPr>
              <a:t>계약의 구분 모호</a:t>
            </a:r>
            <a:endParaRPr lang="ko-KR" altLang="en-US" b="1" kern="0" spc="-50" dirty="0">
              <a:ln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0586" y="4509120"/>
            <a:ext cx="8073861" cy="163326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lvl="2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홈쇼핑 사업은 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TV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에 송출이 되어야 매출이 발생하는 구조임에 따라 사실상 납품이 편성과 송출을 전제로 하게 되어</a:t>
            </a:r>
            <a:r>
              <a:rPr lang="en-US" altLang="ko-KR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kern="0" dirty="0">
                <a:solidFill>
                  <a:srgbClr val="4F81BD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계약의 구분이 모호하다는 문제가 있음</a:t>
            </a:r>
            <a:endParaRPr lang="en-US" altLang="ko-KR" sz="1600" b="1" kern="0" dirty="0">
              <a:solidFill>
                <a:srgbClr val="4F81BD">
                  <a:lumMod val="50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납품업체와 홈쇼핑 사업자 간 상품의 기획부터 방송송출까지의 거래 과정은 규제적 요인에 의해 비교적 체계화되어 있으나</a:t>
            </a:r>
            <a:r>
              <a:rPr lang="en-US" altLang="ko-KR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편성과 송출을 전제로 하는 거래구조로 인해 편성이 전제된 계약의 범위를 어디까지 볼 것인지가 모호</a:t>
            </a:r>
          </a:p>
          <a:p>
            <a:pPr marL="115888" lvl="2" indent="-115888" latinLnBrk="0">
              <a:lnSpc>
                <a:spcPct val="110000"/>
              </a:lnSpc>
              <a:spcBef>
                <a:spcPts val="200"/>
              </a:spcBef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이에 </a:t>
            </a:r>
            <a:r>
              <a:rPr lang="ko-KR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 편성을 전제로 하는 불공정거래 행위를 명확히 특정하기 어려운 측면이 존재</a:t>
            </a:r>
            <a:endParaRPr lang="en-US" altLang="ko-KR" sz="14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47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24000" y="1"/>
            <a:ext cx="1523999" cy="901580"/>
          </a:xfrm>
          <a:prstGeom prst="rect">
            <a:avLst/>
          </a:prstGeom>
          <a:solidFill>
            <a:srgbClr val="F8A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1"/>
            <a:ext cx="1523999" cy="901580"/>
          </a:xfrm>
          <a:prstGeom prst="rect">
            <a:avLst/>
          </a:prstGeom>
          <a:solidFill>
            <a:srgbClr val="FEE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1524000" y="1469"/>
            <a:ext cx="1008112" cy="900112"/>
          </a:xfrm>
          <a:prstGeom prst="rtTriangle">
            <a:avLst/>
          </a:prstGeom>
          <a:solidFill>
            <a:srgbClr val="DD6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7998" y="2924944"/>
            <a:ext cx="5268418" cy="4770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marL="444500" indent="-444500">
              <a:lnSpc>
                <a:spcPts val="3000"/>
              </a:lnSpc>
            </a:pP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II. </a:t>
            </a:r>
            <a:r>
              <a:rPr lang="en-US" altLang="ko-KR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TV</a:t>
            </a:r>
            <a:r>
              <a:rPr lang="ko-KR" altLang="en-US" sz="3000" spc="-100" dirty="0" smtClean="0">
                <a:solidFill>
                  <a:srgbClr val="1F497D">
                    <a:lumMod val="7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홈쇼핑 불공정 행위 유형</a:t>
            </a:r>
            <a:endParaRPr lang="en-US" altLang="ko-KR" spc="-1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61" y="408129"/>
            <a:ext cx="1766389" cy="1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ko-KR" altLang="en-US" dirty="0" smtClean="0"/>
              <a:t>주요 불공정 행위 유형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공정위</a:t>
            </a:r>
            <a:r>
              <a:rPr lang="ko-KR" altLang="en-US" sz="1800" dirty="0" smtClean="0"/>
              <a:t> 제재</a:t>
            </a:r>
            <a:r>
              <a:rPr lang="en-US" altLang="ko-KR" sz="1800" dirty="0" smtClean="0"/>
              <a:t>, 2015.3.27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684212" y="1340768"/>
            <a:ext cx="3815780" cy="504056"/>
            <a:chOff x="684212" y="1628800"/>
            <a:chExt cx="3815780" cy="504056"/>
          </a:xfrm>
        </p:grpSpPr>
        <p:sp>
          <p:nvSpPr>
            <p:cNvPr id="81" name="직사각형 80"/>
            <p:cNvSpPr/>
            <p:nvPr/>
          </p:nvSpPr>
          <p:spPr>
            <a:xfrm>
              <a:off x="684212" y="1628800"/>
              <a:ext cx="3815779" cy="504056"/>
            </a:xfrm>
            <a:prstGeom prst="rect">
              <a:avLst/>
            </a:prstGeom>
            <a:solidFill>
              <a:srgbClr val="DD6909"/>
            </a:solidFill>
            <a:ln w="12700" cap="flat" cmpd="sng" algn="ctr">
              <a:noFill/>
              <a:prstDash val="solid"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flipV="1">
              <a:off x="4355976" y="1628800"/>
              <a:ext cx="144016" cy="144016"/>
            </a:xfrm>
            <a:prstGeom prst="triangle">
              <a:avLst>
                <a:gd name="adj" fmla="val 0"/>
              </a:avLst>
            </a:prstGeom>
            <a:solidFill>
              <a:srgbClr val="3656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flipH="1">
              <a:off x="3928182" y="1772816"/>
              <a:ext cx="427794" cy="36004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84212" y="3933056"/>
            <a:ext cx="3815780" cy="504056"/>
            <a:chOff x="684212" y="1628800"/>
            <a:chExt cx="3815780" cy="504056"/>
          </a:xfrm>
        </p:grpSpPr>
        <p:sp>
          <p:nvSpPr>
            <p:cNvPr id="85" name="직사각형 84"/>
            <p:cNvSpPr/>
            <p:nvPr/>
          </p:nvSpPr>
          <p:spPr>
            <a:xfrm>
              <a:off x="684212" y="1628800"/>
              <a:ext cx="3815779" cy="504056"/>
            </a:xfrm>
            <a:prstGeom prst="rect">
              <a:avLst/>
            </a:prstGeom>
            <a:solidFill>
              <a:srgbClr val="807E76"/>
            </a:solidFill>
            <a:ln w="12700" cap="flat" cmpd="sng" algn="ctr">
              <a:noFill/>
              <a:prstDash val="solid"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 flipV="1">
              <a:off x="4355976" y="1628800"/>
              <a:ext cx="144016" cy="144016"/>
            </a:xfrm>
            <a:prstGeom prst="triangle">
              <a:avLst>
                <a:gd name="adj" fmla="val 0"/>
              </a:avLst>
            </a:prstGeom>
            <a:solidFill>
              <a:srgbClr val="3656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flipH="1">
              <a:off x="3928182" y="1772816"/>
              <a:ext cx="427794" cy="36004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714876" y="1340768"/>
            <a:ext cx="3815780" cy="504056"/>
            <a:chOff x="684212" y="1628800"/>
            <a:chExt cx="381578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684212" y="1628800"/>
              <a:ext cx="3815779" cy="504056"/>
            </a:xfrm>
            <a:prstGeom prst="rect">
              <a:avLst/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flipV="1">
              <a:off x="4355976" y="1628800"/>
              <a:ext cx="144016" cy="144016"/>
            </a:xfrm>
            <a:prstGeom prst="triangle">
              <a:avLst>
                <a:gd name="adj" fmla="val 0"/>
              </a:avLst>
            </a:prstGeom>
            <a:solidFill>
              <a:srgbClr val="DD69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H="1">
              <a:off x="3928182" y="1772816"/>
              <a:ext cx="427794" cy="36004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722812" y="3933056"/>
            <a:ext cx="3815780" cy="504056"/>
            <a:chOff x="684212" y="1628800"/>
            <a:chExt cx="3815780" cy="504056"/>
          </a:xfrm>
        </p:grpSpPr>
        <p:sp>
          <p:nvSpPr>
            <p:cNvPr id="93" name="직사각형 92"/>
            <p:cNvSpPr/>
            <p:nvPr/>
          </p:nvSpPr>
          <p:spPr>
            <a:xfrm>
              <a:off x="684212" y="1628800"/>
              <a:ext cx="3815779" cy="504056"/>
            </a:xfrm>
            <a:prstGeom prst="rect">
              <a:avLst/>
            </a:prstGeom>
            <a:solidFill>
              <a:srgbClr val="65697B"/>
            </a:solidFill>
            <a:ln w="12700" cap="flat" cmpd="sng" algn="ctr">
              <a:noFill/>
              <a:prstDash val="solid"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flipV="1">
              <a:off x="4355976" y="1628800"/>
              <a:ext cx="144016" cy="144016"/>
            </a:xfrm>
            <a:prstGeom prst="triangle">
              <a:avLst>
                <a:gd name="adj" fmla="val 0"/>
              </a:avLst>
            </a:prstGeom>
            <a:solidFill>
              <a:srgbClr val="DD69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 flipH="1">
              <a:off x="3928182" y="1772816"/>
              <a:ext cx="427794" cy="36004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99052" y="138929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방송계약서 </a:t>
            </a:r>
            <a:r>
              <a:rPr kumimoji="1" lang="ko-KR" altLang="en-US" spc="-1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미교부</a:t>
            </a: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 또는 지연교부</a:t>
            </a:r>
            <a:endParaRPr kumimoji="1" lang="ko-KR" altLang="en-US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684212" y="3717032"/>
            <a:ext cx="3815779" cy="0"/>
          </a:xfrm>
          <a:prstGeom prst="line">
            <a:avLst/>
          </a:prstGeom>
          <a:ln>
            <a:solidFill>
              <a:srgbClr val="DD6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722812" y="3717032"/>
            <a:ext cx="3815779" cy="0"/>
          </a:xfrm>
          <a:prstGeom prst="line">
            <a:avLst/>
          </a:prstGeom>
          <a:ln>
            <a:solidFill>
              <a:srgbClr val="365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84212" y="6381328"/>
            <a:ext cx="38157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722812" y="6381328"/>
            <a:ext cx="38157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60649" y="138929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판촉비용 부당 전가</a:t>
            </a:r>
            <a:endParaRPr kumimoji="1" lang="ko-KR" altLang="en-US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9052" y="399577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부당한 경영정보 요구</a:t>
            </a:r>
            <a:endParaRPr kumimoji="1" lang="ko-KR" altLang="en-US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0649" y="40050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부당한 판매수수료 </a:t>
            </a:r>
            <a:r>
              <a:rPr kumimoji="1" lang="ko-KR" altLang="en-US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부과</a:t>
            </a:r>
            <a:endParaRPr kumimoji="1" lang="ko-KR" altLang="en-US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27584" y="1916832"/>
            <a:ext cx="3456384" cy="171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납품업자에게 방송계약서를 교부하지 아니하거나 방송당일 이후에 교부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방송계약서를 교부하지 않고 납품업자에게 상품을 제작하거나 수입하도록 하는 경우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구두발주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포함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2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대규모유통업법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932040" y="1916832"/>
            <a:ext cx="3456384" cy="171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판촉비용의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50%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이상을 초과하여 납품업자에게 부담시키거나 사전 약정 없이 판촉비용을 부담시킴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판촉비를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납품업자에게 전액 부담시키는 경우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 종료 이후 소요되는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판촉비를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납품업자에게 상당부분 부담시키는 경우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무이자 할부수수료를 전가하는 경우가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2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대규모유통업법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27584" y="4488502"/>
            <a:ext cx="3600400" cy="19205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납품업자에게 경쟁 홈쇼핑 사업자와의 거래와 관련된 정보를 부당하게 요구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납품업자에게 타 홈쇼핑 사업자와의 거래 조건과 주요 내용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판매실적 등 경영정보 등을 부당하게 요구하는 경우가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2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대규모유통업법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32040" y="4488502"/>
            <a:ext cx="3600400" cy="19205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납품업자와 체결한 수수료 지급방식을 부당하게 변경하는 경우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판매실적 부진 등의 이유로 정률수수료를 혼합수수료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방식으로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변경하는 경우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방송 이후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EC/MC/TC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판매분을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정산하면서 당초 체결한 방송조건합의서에 기재된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수수료율보다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높은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수수료율로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부당하게 임의 변경한 경우도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포함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2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대규모유통업법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8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030" y="197212"/>
            <a:ext cx="6291234" cy="584775"/>
          </a:xfrm>
        </p:spPr>
        <p:txBody>
          <a:bodyPr/>
          <a:lstStyle/>
          <a:p>
            <a:r>
              <a:rPr lang="ko-KR" altLang="en-US" dirty="0" smtClean="0"/>
              <a:t>주요 불공정 행위 유형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공정위</a:t>
            </a:r>
            <a:r>
              <a:rPr lang="ko-KR" altLang="en-US" sz="1800" dirty="0" smtClean="0"/>
              <a:t> 제재</a:t>
            </a:r>
            <a:r>
              <a:rPr lang="en-US" altLang="ko-KR" sz="1800" dirty="0" smtClean="0"/>
              <a:t>, 2015.3.27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684212" y="1340768"/>
            <a:ext cx="3815780" cy="504056"/>
            <a:chOff x="684212" y="1628800"/>
            <a:chExt cx="3815780" cy="504056"/>
          </a:xfrm>
        </p:grpSpPr>
        <p:sp>
          <p:nvSpPr>
            <p:cNvPr id="81" name="직사각형 80"/>
            <p:cNvSpPr/>
            <p:nvPr/>
          </p:nvSpPr>
          <p:spPr>
            <a:xfrm>
              <a:off x="684212" y="1628800"/>
              <a:ext cx="3815779" cy="504056"/>
            </a:xfrm>
            <a:prstGeom prst="rect">
              <a:avLst/>
            </a:prstGeom>
            <a:solidFill>
              <a:srgbClr val="DD6909"/>
            </a:solidFill>
            <a:ln w="12700" cap="flat" cmpd="sng" algn="ctr">
              <a:noFill/>
              <a:prstDash val="solid"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flipV="1">
              <a:off x="4355976" y="1628800"/>
              <a:ext cx="144016" cy="144016"/>
            </a:xfrm>
            <a:prstGeom prst="triangle">
              <a:avLst>
                <a:gd name="adj" fmla="val 0"/>
              </a:avLst>
            </a:prstGeom>
            <a:solidFill>
              <a:srgbClr val="3656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flipH="1">
              <a:off x="3928182" y="1772816"/>
              <a:ext cx="427794" cy="36004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84212" y="3933056"/>
            <a:ext cx="3815780" cy="504056"/>
            <a:chOff x="684212" y="1628800"/>
            <a:chExt cx="3815780" cy="504056"/>
          </a:xfrm>
        </p:grpSpPr>
        <p:sp>
          <p:nvSpPr>
            <p:cNvPr id="85" name="직사각형 84"/>
            <p:cNvSpPr/>
            <p:nvPr/>
          </p:nvSpPr>
          <p:spPr>
            <a:xfrm>
              <a:off x="684212" y="1628800"/>
              <a:ext cx="3815779" cy="504056"/>
            </a:xfrm>
            <a:prstGeom prst="rect">
              <a:avLst/>
            </a:prstGeom>
            <a:solidFill>
              <a:srgbClr val="807E76"/>
            </a:solidFill>
            <a:ln w="12700" cap="flat" cmpd="sng" algn="ctr">
              <a:noFill/>
              <a:prstDash val="solid"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 flipV="1">
              <a:off x="4355976" y="1628800"/>
              <a:ext cx="144016" cy="144016"/>
            </a:xfrm>
            <a:prstGeom prst="triangle">
              <a:avLst>
                <a:gd name="adj" fmla="val 0"/>
              </a:avLst>
            </a:prstGeom>
            <a:solidFill>
              <a:srgbClr val="3656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flipH="1">
              <a:off x="3928182" y="1772816"/>
              <a:ext cx="427794" cy="36004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714876" y="1340768"/>
            <a:ext cx="3815780" cy="504056"/>
            <a:chOff x="684212" y="1628800"/>
            <a:chExt cx="381578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684212" y="1628800"/>
              <a:ext cx="3815779" cy="504056"/>
            </a:xfrm>
            <a:prstGeom prst="rect">
              <a:avLst/>
            </a:prstGeom>
            <a:solidFill>
              <a:srgbClr val="36566E"/>
            </a:solidFill>
            <a:ln w="12700" cap="flat" cmpd="sng" algn="ctr">
              <a:noFill/>
              <a:prstDash val="solid"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flipV="1">
              <a:off x="4355976" y="1628800"/>
              <a:ext cx="144016" cy="144016"/>
            </a:xfrm>
            <a:prstGeom prst="triangle">
              <a:avLst>
                <a:gd name="adj" fmla="val 0"/>
              </a:avLst>
            </a:prstGeom>
            <a:solidFill>
              <a:srgbClr val="DD69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H="1">
              <a:off x="3928182" y="1772816"/>
              <a:ext cx="427794" cy="36004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722812" y="3933056"/>
            <a:ext cx="3815780" cy="504056"/>
            <a:chOff x="684212" y="1628800"/>
            <a:chExt cx="3815780" cy="504056"/>
          </a:xfrm>
        </p:grpSpPr>
        <p:sp>
          <p:nvSpPr>
            <p:cNvPr id="93" name="직사각형 92"/>
            <p:cNvSpPr/>
            <p:nvPr/>
          </p:nvSpPr>
          <p:spPr>
            <a:xfrm>
              <a:off x="684212" y="1628800"/>
              <a:ext cx="3815779" cy="504056"/>
            </a:xfrm>
            <a:prstGeom prst="rect">
              <a:avLst/>
            </a:prstGeom>
            <a:solidFill>
              <a:srgbClr val="65697B"/>
            </a:solidFill>
            <a:ln w="12700" cap="flat" cmpd="sng" algn="ctr">
              <a:noFill/>
              <a:prstDash val="solid"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txBody>
            <a:bodyPr rtlCol="0" anchor="ctr"/>
            <a:lstStyle/>
            <a:p>
              <a:pPr algn="ctr" latinLnBrk="0"/>
              <a:endParaRPr lang="ko-KR" altLang="en-US" kern="0" dirty="0">
                <a:solidFill>
                  <a:srgbClr val="FFFFFF"/>
                </a:solidFill>
                <a:latin typeface="Arial"/>
                <a:ea typeface="맑은 고딕" pitchFamily="50" charset="-127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flipV="1">
              <a:off x="4355976" y="1628800"/>
              <a:ext cx="144016" cy="144016"/>
            </a:xfrm>
            <a:prstGeom prst="triangle">
              <a:avLst>
                <a:gd name="adj" fmla="val 0"/>
              </a:avLst>
            </a:prstGeom>
            <a:solidFill>
              <a:srgbClr val="DD690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 flipH="1">
              <a:off x="3928182" y="1772816"/>
              <a:ext cx="427794" cy="360040"/>
            </a:xfrm>
            <a:prstGeom prst="triangle">
              <a:avLst>
                <a:gd name="adj" fmla="val 0"/>
              </a:avLst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99052" y="1389293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부당한 수수료 불이익 제공</a:t>
            </a:r>
            <a:endParaRPr kumimoji="1" lang="ko-KR" altLang="en-US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684212" y="3645024"/>
            <a:ext cx="3815779" cy="0"/>
          </a:xfrm>
          <a:prstGeom prst="line">
            <a:avLst/>
          </a:prstGeom>
          <a:ln>
            <a:solidFill>
              <a:srgbClr val="DD6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722812" y="3645024"/>
            <a:ext cx="3815779" cy="0"/>
          </a:xfrm>
          <a:prstGeom prst="line">
            <a:avLst/>
          </a:prstGeom>
          <a:ln>
            <a:solidFill>
              <a:srgbClr val="3656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84212" y="6237312"/>
            <a:ext cx="38157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722812" y="6237312"/>
            <a:ext cx="38157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60649" y="138929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부당한 경제적 이익 제공 요구</a:t>
            </a:r>
            <a:endParaRPr kumimoji="1" lang="ko-KR" altLang="en-US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99052" y="399577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대금 </a:t>
            </a: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등의 미지급 또는 지연지급</a:t>
            </a:r>
            <a:endParaRPr kumimoji="1" lang="ko-KR" altLang="en-US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60649" y="400506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"/>
            </a:scene3d>
            <a:sp3d>
              <a:bevelT w="1270" h="1270"/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제작비 </a:t>
            </a: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합의서 </a:t>
            </a:r>
            <a:r>
              <a:rPr kumimoji="1" lang="ko-KR" altLang="en-US" spc="-1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미교부</a:t>
            </a:r>
            <a:r>
              <a:rPr kumimoji="1" lang="ko-KR" altLang="en-US" spc="-1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 </a:t>
            </a:r>
            <a:r>
              <a:rPr kumimoji="1" lang="ko-KR" altLang="en-US" spc="-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굴림" pitchFamily="50" charset="-127"/>
              </a:rPr>
              <a:t>및 비용 전가</a:t>
            </a:r>
            <a:endParaRPr kumimoji="1" lang="ko-KR" altLang="en-US" spc="-1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굴림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27584" y="1916832"/>
            <a:ext cx="3456384" cy="171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쇼핑 사업자가 판매수수료가 높은 주문방식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주문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유도하여 납품업자에게 더 많은 판매수수료를 부담시킴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상품판매방송 중 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스마트폰앱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주문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권장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등의 방송 자막 또는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쇼호스트의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멘트를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통해 소비자를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주문으로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유도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2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공정거래법 제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932040" y="1916832"/>
            <a:ext cx="3456384" cy="171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 또는 그 임직원이 납품업자에게 매출실적 부족 보전을 요구하거나 별도의 경제적 이익을 요구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매출실적 부진을 이유로 납품업자에게 보전 금액을 요구하거나 임직원 개인이 경제적 이익을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요구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2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대규모유통업법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27584" y="4488502"/>
            <a:ext cx="3600400" cy="17173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상품 판매대금을 납품업자에게 지급하지 않거나 </a:t>
            </a:r>
            <a:r>
              <a:rPr lang="ko-KR" altLang="en-US" sz="12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지연지급하는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경우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상품판매 대금을 월 판매마감일로부터 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이내에 지급하여야 하나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이를 초과하여 지급하는 경우 또는 지급하지 않는 경우가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kern="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2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대규모유통업법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932040" y="4488502"/>
            <a:ext cx="3600400" cy="15142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홈쇼핑 사업자가 납품업자에게 방송제작비 합의서를 교부하지 않거나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방송제작비 중 일부를 납품업자에게 부당하게 부담시킨 경우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5888" lvl="2" indent="-115888" latinLnBrk="0">
              <a:lnSpc>
                <a:spcPct val="110000"/>
              </a:lnSpc>
              <a:buClr>
                <a:prstClr val="black">
                  <a:lumMod val="65000"/>
                  <a:lumOff val="35000"/>
                </a:prst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방송제작비와 관련된 세부 사항이 기재된 방송제작비 합의서를 납품업체에게 교부하지 않거나</a:t>
            </a:r>
            <a:r>
              <a:rPr lang="en-US" altLang="ko-KR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제작비 중 일부를 납품업자에게 부담하도록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강요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7">
      <a:majorFont>
        <a:latin typeface="Tahoma"/>
        <a:ea typeface="HY견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2412</Words>
  <Application>Microsoft Office PowerPoint</Application>
  <PresentationFormat>화면 슬라이드 쇼(4:3)</PresentationFormat>
  <Paragraphs>243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TV홈쇼핑 시장 현황</vt:lpstr>
      <vt:lpstr>TV홈쇼핑 시장 및 거래 구조</vt:lpstr>
      <vt:lpstr>TV홈쇼핑 시장 및 거래 구조</vt:lpstr>
      <vt:lpstr>TV홈쇼핑 시장 및 거래 구조의 특징</vt:lpstr>
      <vt:lpstr>PowerPoint 프레젠테이션</vt:lpstr>
      <vt:lpstr>주요 불공정 행위 유형 (공정위 제재, 2015.3.27)</vt:lpstr>
      <vt:lpstr>주요 불공정 행위 유형 (공정위 제재, 2015.3.27)</vt:lpstr>
      <vt:lpstr>TV홈쇼핑 불공정 행위 유형의 특징</vt:lpstr>
      <vt:lpstr>TV홈쇼핑 불공정 행위 유형의 특징</vt:lpstr>
      <vt:lpstr>PowerPoint 프레젠테이션</vt:lpstr>
      <vt:lpstr>TV홈쇼핑 금지행위</vt:lpstr>
      <vt:lpstr>TV홈쇼핑 금지행위</vt:lpstr>
      <vt:lpstr>금지행위 세부 유형</vt:lpstr>
      <vt:lpstr>금지행위 세부 유형</vt:lpstr>
      <vt:lpstr>금지행위 세부 유형</vt:lpstr>
      <vt:lpstr>TV홈쇼핑 사후 규제 관련 정책 방향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Lee, Jong Kwan</cp:lastModifiedBy>
  <cp:revision>208</cp:revision>
  <dcterms:created xsi:type="dcterms:W3CDTF">2013-12-18T07:00:16Z</dcterms:created>
  <dcterms:modified xsi:type="dcterms:W3CDTF">2016-12-18T08:58:07Z</dcterms:modified>
</cp:coreProperties>
</file>