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</p:sldMasterIdLst>
  <p:notesMasterIdLst>
    <p:notesMasterId r:id="rId20"/>
  </p:notesMasterIdLst>
  <p:sldIdLst>
    <p:sldId id="497" r:id="rId2"/>
    <p:sldId id="528" r:id="rId3"/>
    <p:sldId id="524" r:id="rId4"/>
    <p:sldId id="542" r:id="rId5"/>
    <p:sldId id="554" r:id="rId6"/>
    <p:sldId id="555" r:id="rId7"/>
    <p:sldId id="556" r:id="rId8"/>
    <p:sldId id="557" r:id="rId9"/>
    <p:sldId id="558" r:id="rId10"/>
    <p:sldId id="559" r:id="rId11"/>
    <p:sldId id="563" r:id="rId12"/>
    <p:sldId id="561" r:id="rId13"/>
    <p:sldId id="560" r:id="rId14"/>
    <p:sldId id="553" r:id="rId15"/>
    <p:sldId id="562" r:id="rId16"/>
    <p:sldId id="549" r:id="rId17"/>
    <p:sldId id="537" r:id="rId18"/>
    <p:sldId id="404" r:id="rId19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7E6E5"/>
    <a:srgbClr val="FFDDDD"/>
    <a:srgbClr val="FFFFCC"/>
    <a:srgbClr val="EF664F"/>
    <a:srgbClr val="C60080"/>
    <a:srgbClr val="000066"/>
    <a:srgbClr val="F4E9DA"/>
    <a:srgbClr val="FFE1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5368" autoAdjust="0"/>
  </p:normalViewPr>
  <p:slideViewPr>
    <p:cSldViewPr showGuides="1">
      <p:cViewPr varScale="1">
        <p:scale>
          <a:sx n="96" d="100"/>
          <a:sy n="96" d="100"/>
        </p:scale>
        <p:origin x="-90" y="-2850"/>
      </p:cViewPr>
      <p:guideLst>
        <p:guide orient="horz" pos="4065"/>
        <p:guide orient="horz" pos="346"/>
        <p:guide pos="204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61" d="100"/>
          <a:sy n="61" d="100"/>
        </p:scale>
        <p:origin x="-3354" y="-78"/>
      </p:cViewPr>
      <p:guideLst>
        <p:guide orient="horz" pos="3132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9" y="0"/>
            <a:ext cx="2950529" cy="497444"/>
          </a:xfrm>
          <a:prstGeom prst="rect">
            <a:avLst/>
          </a:prstGeom>
        </p:spPr>
        <p:txBody>
          <a:bodyPr vert="horz" lIns="91430" tIns="45713" rIns="91430" bIns="4571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091" y="0"/>
            <a:ext cx="2950529" cy="497444"/>
          </a:xfrm>
          <a:prstGeom prst="rect">
            <a:avLst/>
          </a:prstGeom>
        </p:spPr>
        <p:txBody>
          <a:bodyPr vert="horz" lIns="91430" tIns="45713" rIns="91430" bIns="45713" rtlCol="0"/>
          <a:lstStyle>
            <a:lvl1pPr algn="r">
              <a:defRPr sz="1200"/>
            </a:lvl1pPr>
          </a:lstStyle>
          <a:p>
            <a:fld id="{21E23E57-15FB-4B57-BDB3-55652C62C41C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887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3" rIns="91430" bIns="4571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411" y="4721752"/>
            <a:ext cx="5446396" cy="4472225"/>
          </a:xfrm>
          <a:prstGeom prst="rect">
            <a:avLst/>
          </a:prstGeom>
        </p:spPr>
        <p:txBody>
          <a:bodyPr vert="horz" lIns="91430" tIns="45713" rIns="91430" bIns="4571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9" y="9440313"/>
            <a:ext cx="2950529" cy="497444"/>
          </a:xfrm>
          <a:prstGeom prst="rect">
            <a:avLst/>
          </a:prstGeom>
        </p:spPr>
        <p:txBody>
          <a:bodyPr vert="horz" lIns="91430" tIns="45713" rIns="91430" bIns="4571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091" y="9440313"/>
            <a:ext cx="2950529" cy="497444"/>
          </a:xfrm>
          <a:prstGeom prst="rect">
            <a:avLst/>
          </a:prstGeom>
        </p:spPr>
        <p:txBody>
          <a:bodyPr vert="horz" lIns="91430" tIns="45713" rIns="91430" bIns="45713" rtlCol="0" anchor="b"/>
          <a:lstStyle>
            <a:lvl1pPr algn="r">
              <a:defRPr sz="1200"/>
            </a:lvl1pPr>
          </a:lstStyle>
          <a:p>
            <a:fld id="{1A97B882-B637-4EDD-A1E4-FEAEF8B7C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5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B882-B637-4EDD-A1E4-FEAEF8B7C3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87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B882-B637-4EDD-A1E4-FEAEF8B7C3E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850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B882-B637-4EDD-A1E4-FEAEF8B7C3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850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B882-B637-4EDD-A1E4-FEAEF8B7C3E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252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B882-B637-4EDD-A1E4-FEAEF8B7C3E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74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B882-B637-4EDD-A1E4-FEAEF8B7C3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479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B882-B637-4EDD-A1E4-FEAEF8B7C3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84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B882-B637-4EDD-A1E4-FEAEF8B7C3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850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B882-B637-4EDD-A1E4-FEAEF8B7C3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850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B882-B637-4EDD-A1E4-FEAEF8B7C3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850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B882-B637-4EDD-A1E4-FEAEF8B7C3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84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B882-B637-4EDD-A1E4-FEAEF8B7C3E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117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B882-B637-4EDD-A1E4-FEAEF8B7C3E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81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1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" r="862"/>
          <a:stretch/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5174"/>
            <a:ext cx="7772400" cy="18891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latinLnBrk="0">
              <a:lnSpc>
                <a:spcPct val="120000"/>
              </a:lnSpc>
              <a:defRPr kumimoji="1" lang="ko-KR" altLang="en-US" sz="4000">
                <a:solidFill>
                  <a:srgbClr val="032850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305300"/>
            <a:ext cx="6400800" cy="914400"/>
          </a:xfrm>
          <a:prstGeom prst="rect">
            <a:avLst/>
          </a:prstGeom>
        </p:spPr>
        <p:txBody>
          <a:bodyPr anchor="ctr"/>
          <a:lstStyle>
            <a:lvl1pPr marL="0" indent="0" algn="ctr" eaLnBrk="1" latinLnBrk="0" hangingPunct="1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21936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2" descr="그림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57"/>
          <a:stretch>
            <a:fillRect/>
          </a:stretch>
        </p:blipFill>
        <p:spPr bwMode="auto">
          <a:xfrm>
            <a:off x="-14287" y="0"/>
            <a:ext cx="91551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133601" y="1773240"/>
            <a:ext cx="6924675" cy="156368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lang="ko-KR" altLang="en-US" sz="3200" dirty="0">
                <a:solidFill>
                  <a:schemeClr val="accent4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75949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 Section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0" y="3175"/>
            <a:ext cx="9144000" cy="6858000"/>
          </a:xfrm>
          <a:prstGeom prst="rect">
            <a:avLst/>
          </a:prstGeom>
          <a:solidFill>
            <a:srgbClr val="5E808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altLang="ko-KR" sz="3200" b="1" smtClean="0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23851" y="404813"/>
            <a:ext cx="8496300" cy="6119812"/>
          </a:xfrm>
          <a:prstGeom prst="rect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0" lang="ko-KR" altLang="en-US" smtClean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1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586040"/>
            <a:ext cx="8353425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lang="ko-KR" altLang="en-US" sz="320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2236316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ub Section Slide (2)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323851" y="404813"/>
            <a:ext cx="8496300" cy="611981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0" lang="ko-KR" altLang="en-US" smtClean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2985294"/>
            <a:ext cx="8229600" cy="887412"/>
          </a:xfrm>
        </p:spPr>
        <p:txBody>
          <a:bodyPr/>
          <a:lstStyle>
            <a:lvl1pPr algn="ctr"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10440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622300" y="20638"/>
            <a:ext cx="8229600" cy="8874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395288" y="1412877"/>
            <a:ext cx="8353425" cy="5040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3983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622300" y="20638"/>
            <a:ext cx="8229600" cy="8874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61843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1336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 userDrawn="1"/>
        </p:nvGrpSpPr>
        <p:grpSpPr bwMode="auto">
          <a:xfrm>
            <a:off x="0" y="0"/>
            <a:ext cx="2627313" cy="6858000"/>
            <a:chOff x="0" y="0"/>
            <a:chExt cx="1655" cy="4320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606" cy="4320"/>
            </a:xfrm>
            <a:prstGeom prst="rect">
              <a:avLst/>
            </a:prstGeom>
            <a:solidFill>
              <a:srgbClr val="0352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6B6D"/>
                </a:buClr>
                <a:buFont typeface="Arial" charset="0"/>
                <a:buChar char="•"/>
                <a:defRPr kumimoji="1" sz="22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6B6D"/>
                </a:buClr>
                <a:buFont typeface="Arial" charset="0"/>
                <a:buChar char="•"/>
                <a:defRPr kumimoji="1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B6D"/>
                </a:buClr>
                <a:buFont typeface="Arial" charset="0"/>
                <a:buChar char="•"/>
                <a:defRPr kumimoji="1" sz="16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800" b="0" smtClean="0">
                <a:latin typeface="맑은 고딕" pitchFamily="50" charset="-127"/>
                <a:ea typeface="굴림" pitchFamily="50" charset="-127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565" y="0"/>
              <a:ext cx="90" cy="4320"/>
            </a:xfrm>
            <a:prstGeom prst="rect">
              <a:avLst/>
            </a:prstGeom>
            <a:solidFill>
              <a:srgbClr val="9CB4B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6B6D"/>
                </a:buClr>
                <a:buFont typeface="Arial" charset="0"/>
                <a:buChar char="•"/>
                <a:defRPr kumimoji="1" sz="22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6B6D"/>
                </a:buClr>
                <a:buFont typeface="Arial" charset="0"/>
                <a:buChar char="•"/>
                <a:defRPr kumimoji="1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B6D"/>
                </a:buClr>
                <a:buFont typeface="Arial" charset="0"/>
                <a:buChar char="•"/>
                <a:defRPr kumimoji="1" sz="16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800" b="0" smtClean="0">
                <a:latin typeface="맑은 고딕" pitchFamily="50" charset="-127"/>
                <a:ea typeface="굴림" pitchFamily="50" charset="-127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564" y="623"/>
              <a:ext cx="91" cy="402"/>
            </a:xfrm>
            <a:prstGeom prst="rect">
              <a:avLst/>
            </a:prstGeom>
            <a:solidFill>
              <a:srgbClr val="5593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6B6D"/>
                </a:buClr>
                <a:buFont typeface="Arial" charset="0"/>
                <a:buChar char="•"/>
                <a:defRPr kumimoji="1" sz="22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6B6D"/>
                </a:buClr>
                <a:buFont typeface="Arial" charset="0"/>
                <a:buChar char="•"/>
                <a:defRPr kumimoji="1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B6D"/>
                </a:buClr>
                <a:buFont typeface="Arial" charset="0"/>
                <a:buChar char="•"/>
                <a:defRPr kumimoji="1" sz="16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800" b="0" smtClean="0">
                <a:latin typeface="맑은 고딕" pitchFamily="50" charset="-127"/>
                <a:ea typeface="굴림" pitchFamily="50" charset="-127"/>
              </a:endParaRPr>
            </a:p>
          </p:txBody>
        </p:sp>
      </p:grpSp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646113" y="985838"/>
            <a:ext cx="10985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B6D"/>
              </a:buClr>
              <a:buFont typeface="Arial" charset="0"/>
              <a:buChar char="•"/>
              <a:defRPr kumimoji="1" sz="2200" b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6B6D"/>
              </a:buClr>
              <a:buFont typeface="Arial" charset="0"/>
              <a:buChar char="•"/>
              <a:defRPr kumimoji="1" b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B6D"/>
              </a:buClr>
              <a:buFont typeface="Arial" charset="0"/>
              <a:buChar char="•"/>
              <a:defRPr kumimoji="1" sz="1600" b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6B6D"/>
              </a:buClr>
              <a:buFont typeface="Arial" charset="0"/>
              <a:buChar char="•"/>
              <a:defRPr kumimoji="1" sz="1400" b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B6D"/>
              </a:buClr>
              <a:buFont typeface="Arial" charset="0"/>
              <a:buChar char="•"/>
              <a:defRPr kumimoji="1" sz="1400" b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B6D"/>
              </a:buClr>
              <a:buFont typeface="Arial" charset="0"/>
              <a:buChar char="•"/>
              <a:defRPr kumimoji="1" sz="1400" b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B6D"/>
              </a:buClr>
              <a:buFont typeface="Arial" charset="0"/>
              <a:buChar char="•"/>
              <a:defRPr kumimoji="1" sz="1400" b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B6D"/>
              </a:buClr>
              <a:buFont typeface="Arial" charset="0"/>
              <a:buChar char="•"/>
              <a:defRPr kumimoji="1" sz="1400" b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B6D"/>
              </a:buClr>
              <a:buFont typeface="Arial" charset="0"/>
              <a:buChar char="•"/>
              <a:defRPr kumimoji="1" sz="1400" b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3200" dirty="0" smtClean="0">
                <a:solidFill>
                  <a:schemeClr val="bg1"/>
                </a:solidFill>
              </a:rPr>
              <a:t>목 차</a:t>
            </a:r>
          </a:p>
        </p:txBody>
      </p:sp>
    </p:spTree>
    <p:extLst>
      <p:ext uri="{BB962C8B-B14F-4D97-AF65-F5344CB8AC3E}">
        <p14:creationId xmlns:p14="http://schemas.microsoft.com/office/powerpoint/2010/main" val="26696660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2" descr="그림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57"/>
          <a:stretch>
            <a:fillRect/>
          </a:stretch>
        </p:blipFill>
        <p:spPr bwMode="auto">
          <a:xfrm>
            <a:off x="-14288" y="0"/>
            <a:ext cx="91551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133600" y="1773238"/>
            <a:ext cx="6924675" cy="156368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lang="ko-KR" altLang="en-US" sz="3200" dirty="0">
                <a:solidFill>
                  <a:schemeClr val="accent4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94027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Section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5E808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endParaRPr kumimoji="0" lang="en-US" altLang="ko-KR" sz="3200" b="1" smtClean="0">
              <a:solidFill>
                <a:srgbClr val="FFFFFF"/>
              </a:solidFill>
              <a:ea typeface="맑은 고딕" pitchFamily="50" charset="-127"/>
            </a:endParaRPr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23850" y="404813"/>
            <a:ext cx="8496300" cy="6119812"/>
          </a:xfrm>
          <a:prstGeom prst="rect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1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586038"/>
            <a:ext cx="8353425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lang="ko-KR" altLang="en-US" sz="320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8137159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Section Slide (2)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323850" y="404813"/>
            <a:ext cx="8496300" cy="611981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2985294"/>
            <a:ext cx="8229600" cy="887412"/>
          </a:xfrm>
        </p:spPr>
        <p:txBody>
          <a:bodyPr/>
          <a:lstStyle>
            <a:lvl1pPr algn="ctr"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66645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622300" y="20638"/>
            <a:ext cx="8229600" cy="8874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395288" y="1412875"/>
            <a:ext cx="8353425" cy="5040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88676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622300" y="20638"/>
            <a:ext cx="8229600" cy="8874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74784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5536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able of 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 userDrawn="1"/>
        </p:nvGrpSpPr>
        <p:grpSpPr bwMode="auto">
          <a:xfrm>
            <a:off x="0" y="0"/>
            <a:ext cx="2627313" cy="6858000"/>
            <a:chOff x="0" y="0"/>
            <a:chExt cx="1655" cy="4320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606" cy="4320"/>
            </a:xfrm>
            <a:prstGeom prst="rect">
              <a:avLst/>
            </a:prstGeom>
            <a:solidFill>
              <a:srgbClr val="0352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6B6D"/>
                </a:buClr>
                <a:buFont typeface="Arial" charset="0"/>
                <a:buChar char="•"/>
                <a:defRPr kumimoji="1" sz="22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6B6D"/>
                </a:buClr>
                <a:buFont typeface="Arial" charset="0"/>
                <a:buChar char="•"/>
                <a:defRPr kumimoji="1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B6D"/>
                </a:buClr>
                <a:buFont typeface="Arial" charset="0"/>
                <a:buChar char="•"/>
                <a:defRPr kumimoji="1" sz="16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ko-KR" altLang="en-US" sz="1800" b="0" smtClean="0">
                <a:solidFill>
                  <a:srgbClr val="000000"/>
                </a:solidFill>
                <a:latin typeface="맑은 고딕" pitchFamily="50" charset="-127"/>
                <a:ea typeface="굴림" pitchFamily="50" charset="-127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565" y="0"/>
              <a:ext cx="90" cy="4320"/>
            </a:xfrm>
            <a:prstGeom prst="rect">
              <a:avLst/>
            </a:prstGeom>
            <a:solidFill>
              <a:srgbClr val="9CB4B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6B6D"/>
                </a:buClr>
                <a:buFont typeface="Arial" charset="0"/>
                <a:buChar char="•"/>
                <a:defRPr kumimoji="1" sz="22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6B6D"/>
                </a:buClr>
                <a:buFont typeface="Arial" charset="0"/>
                <a:buChar char="•"/>
                <a:defRPr kumimoji="1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B6D"/>
                </a:buClr>
                <a:buFont typeface="Arial" charset="0"/>
                <a:buChar char="•"/>
                <a:defRPr kumimoji="1" sz="16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ko-KR" altLang="en-US" sz="1800" b="0" smtClean="0">
                <a:solidFill>
                  <a:srgbClr val="000000"/>
                </a:solidFill>
                <a:latin typeface="맑은 고딕" pitchFamily="50" charset="-127"/>
                <a:ea typeface="굴림" pitchFamily="50" charset="-127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564" y="623"/>
              <a:ext cx="91" cy="402"/>
            </a:xfrm>
            <a:prstGeom prst="rect">
              <a:avLst/>
            </a:prstGeom>
            <a:solidFill>
              <a:srgbClr val="5593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6B6D"/>
                </a:buClr>
                <a:buFont typeface="Arial" charset="0"/>
                <a:buChar char="•"/>
                <a:defRPr kumimoji="1" sz="22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6B6D"/>
                </a:buClr>
                <a:buFont typeface="Arial" charset="0"/>
                <a:buChar char="•"/>
                <a:defRPr kumimoji="1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B6D"/>
                </a:buClr>
                <a:buFont typeface="Arial" charset="0"/>
                <a:buChar char="•"/>
                <a:defRPr kumimoji="1" sz="16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B6D"/>
                </a:buClr>
                <a:buFont typeface="Arial" charset="0"/>
                <a:buChar char="•"/>
                <a:defRPr kumimoji="1" sz="1400" b="1">
                  <a:solidFill>
                    <a:schemeClr val="tx1"/>
                  </a:solidFill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ko-KR" altLang="en-US" sz="1800" b="0" smtClean="0">
                <a:solidFill>
                  <a:srgbClr val="000000"/>
                </a:solidFill>
                <a:latin typeface="맑은 고딕" pitchFamily="50" charset="-127"/>
                <a:ea typeface="굴림" pitchFamily="50" charset="-127"/>
              </a:endParaRPr>
            </a:p>
          </p:txBody>
        </p:sp>
      </p:grpSp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646113" y="985838"/>
            <a:ext cx="10983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B6D"/>
              </a:buClr>
              <a:buFont typeface="Arial" charset="0"/>
              <a:buChar char="•"/>
              <a:defRPr kumimoji="1" sz="2200" b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6B6D"/>
              </a:buClr>
              <a:buFont typeface="Arial" charset="0"/>
              <a:buChar char="•"/>
              <a:defRPr kumimoji="1" b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6B6D"/>
              </a:buClr>
              <a:buFont typeface="Arial" charset="0"/>
              <a:buChar char="•"/>
              <a:defRPr kumimoji="1" sz="1600" b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6B6D"/>
              </a:buClr>
              <a:buFont typeface="Arial" charset="0"/>
              <a:buChar char="•"/>
              <a:defRPr kumimoji="1" sz="1400" b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B6D"/>
              </a:buClr>
              <a:buFont typeface="Arial" charset="0"/>
              <a:buChar char="•"/>
              <a:defRPr kumimoji="1" sz="1400" b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B6D"/>
              </a:buClr>
              <a:buFont typeface="Arial" charset="0"/>
              <a:buChar char="•"/>
              <a:defRPr kumimoji="1" sz="1400" b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B6D"/>
              </a:buClr>
              <a:buFont typeface="Arial" charset="0"/>
              <a:buChar char="•"/>
              <a:defRPr kumimoji="1" sz="1400" b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B6D"/>
              </a:buClr>
              <a:buFont typeface="Arial" charset="0"/>
              <a:buChar char="•"/>
              <a:defRPr kumimoji="1" sz="1400" b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B6D"/>
              </a:buClr>
              <a:buFont typeface="Arial" charset="0"/>
              <a:buChar char="•"/>
              <a:defRPr kumimoji="1" sz="1400" b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 sz="3200" dirty="0" smtClean="0">
                <a:solidFill>
                  <a:srgbClr val="FFFFFF"/>
                </a:solidFill>
              </a:rPr>
              <a:t>목 차</a:t>
            </a:r>
          </a:p>
        </p:txBody>
      </p:sp>
    </p:spTree>
    <p:extLst>
      <p:ext uri="{BB962C8B-B14F-4D97-AF65-F5344CB8AC3E}">
        <p14:creationId xmlns:p14="http://schemas.microsoft.com/office/powerpoint/2010/main" val="8077189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그림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제목 개체 틀 1"/>
          <p:cNvSpPr>
            <a:spLocks noGrp="1"/>
          </p:cNvSpPr>
          <p:nvPr>
            <p:ph type="title"/>
          </p:nvPr>
        </p:nvSpPr>
        <p:spPr bwMode="auto">
          <a:xfrm>
            <a:off x="622300" y="20638"/>
            <a:ext cx="82296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691563" y="6569075"/>
            <a:ext cx="417512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EEFCE9D-3DE7-4955-A2E9-9770DB18F142}" type="slidenum">
              <a:rPr kumimoji="0" lang="ko-KR" altLang="en-US" sz="1000">
                <a:solidFill>
                  <a:srgbClr val="000000">
                    <a:tint val="75000"/>
                  </a:srgbClr>
                </a:solidFill>
                <a:cs typeface="Calibri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1000" dirty="0">
              <a:solidFill>
                <a:srgbClr val="000000">
                  <a:tint val="75000"/>
                </a:srgbClr>
              </a:solidFill>
              <a:cs typeface="Calibri" pitchFamily="34" charset="0"/>
            </a:endParaRP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95288" y="1412875"/>
            <a:ext cx="8353425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4344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ransition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Calibri" pitchFamily="34" charset="0"/>
          <a:ea typeface="+mn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  <a:ea typeface="맑은 고딕" pitchFamily="50" charset="-127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  <a:ea typeface="맑은 고딕" pitchFamily="50" charset="-127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  <a:ea typeface="맑은 고딕" pitchFamily="50" charset="-127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  <a:ea typeface="맑은 고딕" pitchFamily="50" charset="-127"/>
          <a:cs typeface="Calibri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  <a:ea typeface="맑은 고딕" pitchFamily="50" charset="-127"/>
          <a:cs typeface="Calibri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  <a:ea typeface="맑은 고딕" pitchFamily="50" charset="-127"/>
          <a:cs typeface="Calibri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  <a:ea typeface="맑은 고딕" pitchFamily="50" charset="-127"/>
          <a:cs typeface="Calibri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  <a:ea typeface="맑은 고딕" pitchFamily="50" charset="-127"/>
          <a:cs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B6D"/>
        </a:buClr>
        <a:buFont typeface="Arial" charset="0"/>
        <a:buChar char="•"/>
        <a:defRPr kumimoji="1" lang="ko-KR" altLang="en-US" sz="22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B6D"/>
        </a:buClr>
        <a:buFont typeface="Arial" charset="0"/>
        <a:buChar char="•"/>
        <a:defRPr kumimoji="1" lang="ko-KR" altLang="en-US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076325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umimoji="1" lang="ko-KR" altLang="en-US" sz="16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438275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umimoji="1" lang="ko-KR" altLang="en-US" sz="14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7907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/>
        <a:defRPr kumimoji="1" lang="ko-KR" altLang="en-US" sz="1400" b="1" kern="1200" dirty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w.go.kr/lsSc.do?menuId=0&amp;p1=&amp;subMenu=1&amp;nwYn=1&amp;section=&amp;tabNo=&amp;query=%EC%A0%84%EA%B8%B0%ED%86%B5%EC%8B%A0%EC%82%AC%EC%97%85%EB%B2%95#AJA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entry.nhn?docId=507498&amp;ref=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84733" y="2035176"/>
            <a:ext cx="8774534" cy="1889125"/>
          </a:xfrm>
        </p:spPr>
        <p:txBody>
          <a:bodyPr/>
          <a:lstStyle/>
          <a:p>
            <a:r>
              <a:rPr lang="ko-KR" altLang="en-US" sz="3200" spc="-30" dirty="0" smtClean="0">
                <a:latin typeface="+mn-lt"/>
                <a:ea typeface="+mn-ea"/>
              </a:rPr>
              <a:t>온라인 플랫폼 거래의 사후규제</a:t>
            </a:r>
            <a:endParaRPr lang="ko-KR" altLang="en-US" sz="3200" spc="-30" dirty="0">
              <a:latin typeface="+mn-lt"/>
              <a:ea typeface="+mn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0" dirty="0" smtClean="0"/>
              <a:t>                                                                      2016.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12. 28.</a:t>
            </a:r>
            <a:endParaRPr lang="ko-KR" altLang="en-US" b="0" dirty="0"/>
          </a:p>
        </p:txBody>
      </p:sp>
      <p:sp>
        <p:nvSpPr>
          <p:cNvPr id="11" name="부제목 2"/>
          <p:cNvSpPr txBox="1">
            <a:spLocks/>
          </p:cNvSpPr>
          <p:nvPr/>
        </p:nvSpPr>
        <p:spPr bwMode="auto">
          <a:xfrm>
            <a:off x="1371600" y="4797425"/>
            <a:ext cx="6400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ko-KR"/>
            </a:defPPr>
            <a:lvl1pPr algn="ctr" fontAlgn="base" latinLnBrk="0">
              <a:spcBef>
                <a:spcPct val="20000"/>
              </a:spcBef>
              <a:spcAft>
                <a:spcPct val="0"/>
              </a:spcAft>
              <a:buClr>
                <a:srgbClr val="006B6D"/>
              </a:buClr>
              <a:buFont typeface="Arial" charset="0"/>
              <a:buNone/>
              <a:defRPr kumimoji="1" b="1">
                <a:latin typeface="Calibri" pitchFamily="34" charset="0"/>
                <a:ea typeface="맑은 고딕" pitchFamily="50" charset="-127"/>
                <a:cs typeface="Calibri" pitchFamily="34" charset="0"/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B6D"/>
              </a:buClr>
              <a:buFont typeface="Arial" charset="0"/>
              <a:buChar char="•"/>
              <a:defRPr kumimoji="1" b="1">
                <a:latin typeface="Calibri" pitchFamily="34" charset="0"/>
                <a:ea typeface="맑은 고딕" pitchFamily="50" charset="-127"/>
                <a:cs typeface="Calibri" pitchFamily="34" charset="0"/>
              </a:defRPr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B6D"/>
              </a:buClr>
              <a:buFont typeface="Arial" charset="0"/>
              <a:buChar char="•"/>
              <a:defRPr kumimoji="1" sz="1600" b="1">
                <a:latin typeface="Calibri" pitchFamily="34" charset="0"/>
                <a:ea typeface="맑은 고딕" pitchFamily="50" charset="-127"/>
                <a:cs typeface="Calibri" pitchFamily="34" charset="0"/>
              </a:defRPr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B6D"/>
              </a:buClr>
              <a:buFont typeface="Arial" charset="0"/>
              <a:buChar char="•"/>
              <a:defRPr kumimoji="1" sz="1400" b="1">
                <a:latin typeface="Calibri" pitchFamily="34" charset="0"/>
                <a:ea typeface="맑은 고딕" pitchFamily="50" charset="-127"/>
                <a:cs typeface="Calibri" pitchFamily="34" charset="0"/>
              </a:defRPr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B6D"/>
              </a:buClr>
              <a:buFont typeface="Arial" charset="0"/>
              <a:buChar char="•"/>
              <a:defRPr kumimoji="1" sz="1400" b="1">
                <a:latin typeface="Calibri" pitchFamily="34" charset="0"/>
                <a:ea typeface="맑은 고딕" pitchFamily="50" charset="-127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B6D"/>
              </a:buClr>
              <a:buFont typeface="Arial" charset="0"/>
              <a:buChar char="•"/>
              <a:defRPr kumimoji="1" sz="1400" b="1">
                <a:latin typeface="Calibri" pitchFamily="34" charset="0"/>
                <a:ea typeface="맑은 고딕" pitchFamily="50" charset="-127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B6D"/>
              </a:buClr>
              <a:buFont typeface="Arial" charset="0"/>
              <a:buChar char="•"/>
              <a:defRPr kumimoji="1" sz="1400" b="1">
                <a:latin typeface="Calibri" pitchFamily="34" charset="0"/>
                <a:ea typeface="맑은 고딕" pitchFamily="50" charset="-127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B6D"/>
              </a:buClr>
              <a:buFont typeface="Arial" charset="0"/>
              <a:buChar char="•"/>
              <a:defRPr kumimoji="1" sz="1400" b="1">
                <a:latin typeface="Calibri" pitchFamily="34" charset="0"/>
                <a:ea typeface="맑은 고딕" pitchFamily="50" charset="-127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B6D"/>
              </a:buClr>
              <a:buFont typeface="Arial" charset="0"/>
              <a:buChar char="•"/>
              <a:defRPr kumimoji="1" sz="1400" b="1">
                <a:latin typeface="Calibri" pitchFamily="34" charset="0"/>
                <a:ea typeface="맑은 고딕" pitchFamily="50" charset="-127"/>
                <a:cs typeface="Calibri" pitchFamily="34" charset="0"/>
              </a:defRPr>
            </a:lvl9pPr>
          </a:lstStyle>
          <a:p>
            <a:r>
              <a:rPr lang="ko-KR" altLang="en-US" dirty="0" smtClean="0"/>
              <a:t>                                                                                                 박민철 </a:t>
            </a:r>
            <a:endParaRPr lang="en-US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80935" y="2212122"/>
            <a:ext cx="184731" cy="71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158319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온라인 플랫폼 거래</a:t>
            </a:r>
            <a:endParaRPr lang="ko-KR" altLang="en-US" dirty="0"/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327123" y="1359826"/>
            <a:ext cx="8493027" cy="64807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lIns="198000" anchor="ctr"/>
          <a:lstStyle/>
          <a:p>
            <a:pPr marL="266700" indent="-266700" latinLnBrk="0">
              <a:lnSpc>
                <a:spcPct val="114000"/>
              </a:lnSpc>
              <a:spcAft>
                <a:spcPct val="3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ko-KR" altLang="en-US" sz="2000" b="1" dirty="0" smtClean="0">
                <a:solidFill>
                  <a:srgbClr val="035265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부당 거래</a:t>
            </a:r>
            <a:endParaRPr lang="ko-KR" altLang="en-US" sz="2000" b="1" dirty="0">
              <a:solidFill>
                <a:srgbClr val="035265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1" name="Rectangle 57"/>
          <p:cNvSpPr>
            <a:spLocks noChangeArrowheads="1"/>
          </p:cNvSpPr>
          <p:nvPr/>
        </p:nvSpPr>
        <p:spPr bwMode="auto">
          <a:xfrm>
            <a:off x="3203848" y="2325361"/>
            <a:ext cx="2880320" cy="268781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  <a:extLst/>
        </p:spPr>
        <p:txBody>
          <a:bodyPr lIns="81043" tIns="40522" rIns="81043" bIns="40522" anchor="ctr"/>
          <a:lstStyle/>
          <a:p>
            <a:pPr algn="ctr" defTabSz="810433" latinLnBrk="0">
              <a:lnSpc>
                <a:spcPct val="120000"/>
              </a:lnSpc>
              <a:spcAft>
                <a:spcPts val="600"/>
              </a:spcAft>
              <a:buClr>
                <a:srgbClr val="11566B"/>
              </a:buClr>
              <a:defRPr/>
            </a:pPr>
            <a:r>
              <a:rPr lang="ko-KR" altLang="en-US" sz="2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돈 </a:t>
            </a:r>
            <a:r>
              <a:rPr lang="en-US" altLang="ko-KR" sz="2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/</a:t>
            </a:r>
            <a:r>
              <a:rPr lang="ko-KR" altLang="en-US" sz="2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관계</a:t>
            </a:r>
            <a:endParaRPr lang="en-US" altLang="ko-KR" sz="2400" b="1" kern="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korean and world currency money bankno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325361"/>
            <a:ext cx="2376263" cy="261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325360"/>
            <a:ext cx="2735982" cy="261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23528" y="5445224"/>
            <a:ext cx="8493027" cy="941388"/>
          </a:xfrm>
          <a:prstGeom prst="rect">
            <a:avLst/>
          </a:prstGeom>
          <a:solidFill>
            <a:schemeClr val="accent3"/>
          </a:solidFill>
          <a:ln w="3175" algn="ctr">
            <a:noFill/>
            <a:round/>
            <a:headEnd/>
            <a:tailEnd/>
          </a:ln>
        </p:spPr>
        <p:txBody>
          <a:bodyPr lIns="180000" anchor="ctr"/>
          <a:lstStyle/>
          <a:p>
            <a:pPr marL="365125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solidFill>
                  <a:srgbClr val="FFFFFF"/>
                </a:solidFill>
                <a:cs typeface="Calibri" pitchFamily="34" charset="0"/>
              </a:rPr>
              <a:t>경제적인 이익과 특수한 관계에 따라 거래의 조건과 내용이 달라지고</a:t>
            </a:r>
            <a:r>
              <a:rPr lang="en-US" altLang="ko-KR" b="1" dirty="0" smtClean="0">
                <a:solidFill>
                  <a:srgbClr val="FFFFFF"/>
                </a:solidFill>
                <a:cs typeface="Calibri" pitchFamily="34" charset="0"/>
              </a:rPr>
              <a:t>, </a:t>
            </a:r>
            <a:r>
              <a:rPr lang="ko-KR" altLang="en-US" b="1" dirty="0" smtClean="0">
                <a:solidFill>
                  <a:srgbClr val="FFFFFF"/>
                </a:solidFill>
                <a:cs typeface="Calibri" pitchFamily="34" charset="0"/>
              </a:rPr>
              <a:t>해당 거래를 이용해 끼워 넣거나 특정한 조건을 강요하는 행위 발생</a:t>
            </a:r>
            <a:endParaRPr lang="en-US" altLang="ko-KR" b="1" dirty="0">
              <a:solidFill>
                <a:srgbClr val="FFFFFF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168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II. </a:t>
            </a:r>
            <a:r>
              <a:rPr lang="ko-KR" altLang="en-US" dirty="0" smtClean="0"/>
              <a:t>사후규제 관련 규정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3462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2300" y="20638"/>
            <a:ext cx="8521700" cy="887412"/>
          </a:xfrm>
        </p:spPr>
        <p:txBody>
          <a:bodyPr/>
          <a:lstStyle/>
          <a:p>
            <a:r>
              <a:rPr lang="ko-KR" altLang="en-US" sz="2400" dirty="0"/>
              <a:t>관련 기관 및 규정</a:t>
            </a:r>
            <a:endParaRPr lang="ko-KR" altLang="en-US" sz="2500" dirty="0"/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327123" y="1124744"/>
            <a:ext cx="8493349" cy="5683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lIns="198000" anchor="ctr"/>
          <a:lstStyle/>
          <a:p>
            <a:pPr marL="239713" indent="-239713" latinLnBrk="0">
              <a:lnSpc>
                <a:spcPct val="114000"/>
              </a:lnSpc>
              <a:spcAft>
                <a:spcPct val="3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ko-KR" altLang="en-US" sz="2000" b="1" dirty="0">
                <a:solidFill>
                  <a:srgbClr val="035265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√ </a:t>
            </a:r>
            <a:r>
              <a:rPr lang="ko-KR" altLang="en-US" sz="2000" b="1" dirty="0" smtClean="0">
                <a:solidFill>
                  <a:srgbClr val="035265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문화체육관광부 </a:t>
            </a:r>
            <a:r>
              <a:rPr lang="en-US" altLang="ko-KR" sz="2000" b="1" dirty="0" smtClean="0">
                <a:solidFill>
                  <a:srgbClr val="035265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/</a:t>
            </a:r>
            <a:r>
              <a:rPr lang="ko-KR" altLang="en-US" sz="2000" b="1" dirty="0" err="1" smtClean="0">
                <a:solidFill>
                  <a:srgbClr val="035265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콘텐츠산업진흥법</a:t>
            </a:r>
            <a:r>
              <a:rPr lang="ko-KR" altLang="en-US" sz="2000" b="1" dirty="0" smtClean="0">
                <a:solidFill>
                  <a:srgbClr val="035265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endParaRPr lang="ko-KR" altLang="en-US" sz="2000" b="1" dirty="0">
              <a:solidFill>
                <a:srgbClr val="035265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7" name="Rectangle 57"/>
          <p:cNvSpPr>
            <a:spLocks noChangeArrowheads="1"/>
          </p:cNvSpPr>
          <p:nvPr/>
        </p:nvSpPr>
        <p:spPr bwMode="auto">
          <a:xfrm>
            <a:off x="591601" y="2204864"/>
            <a:ext cx="8228871" cy="93610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  <a:extLst/>
        </p:spPr>
        <p:txBody>
          <a:bodyPr lIns="81043" tIns="40522" rIns="81043" bIns="40522" anchor="ctr"/>
          <a:lstStyle/>
          <a:p>
            <a:r>
              <a:rPr lang="ko-KR" alt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제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24</a:t>
            </a:r>
            <a:r>
              <a:rPr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조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공정한 유통 환경 조성 등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) ① </a:t>
            </a:r>
            <a:r>
              <a:rPr lang="en-US" altLang="ko-KR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생략</a:t>
            </a:r>
            <a:r>
              <a:rPr lang="en-US" altLang="ko-KR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)② </a:t>
            </a:r>
            <a:r>
              <a:rPr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정보통신망사업자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  <a:hlinkClick r:id="rId3" tooltip="팝업으로 이동"/>
              </a:rPr>
              <a:t>「전기통신사업법」 제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  <a:hlinkClick r:id="rId3" tooltip="팝업으로 이동"/>
              </a:rPr>
              <a:t>5</a:t>
            </a:r>
            <a:r>
              <a:rPr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  <a:hlinkClick r:id="rId3" tooltip="팝업으로 이동"/>
              </a:rPr>
              <a:t>조제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  <a:hlinkClick r:id="rId3" tooltip="팝업으로 이동"/>
              </a:rPr>
              <a:t>4</a:t>
            </a:r>
            <a:r>
              <a:rPr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  <a:hlinkClick r:id="rId3" tooltip="팝업으로 이동"/>
              </a:rPr>
              <a:t>항</a:t>
            </a:r>
            <a:r>
              <a:rPr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에 따른 부가통신사업을 하는 사업자 중 대통령령으로 정하는 자 및 그 밖에 </a:t>
            </a:r>
            <a:r>
              <a:rPr lang="ko-KR" altLang="en-US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콘텐츠</a:t>
            </a:r>
            <a:r>
              <a:rPr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상품의 제작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·</a:t>
            </a:r>
            <a:r>
              <a:rPr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판매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·</a:t>
            </a:r>
            <a:r>
              <a:rPr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유통 등에 종사하는 자는 합리적인 이유 없이 </a:t>
            </a:r>
            <a:r>
              <a:rPr lang="ko-KR" altLang="en-US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콘텐츠에</a:t>
            </a:r>
            <a:r>
              <a:rPr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관한 지식재산권의 일방적인 양도 요구 등 그 지위를 이용하여 불공정한 계약을 강요하거나 부당한 이득을 취득하여서는 아니 된다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.  &lt;</a:t>
            </a:r>
            <a:r>
              <a:rPr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개정 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2011.5.19., 2012.2.17.&gt;</a:t>
            </a:r>
          </a:p>
          <a:p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③ </a:t>
            </a:r>
            <a:r>
              <a:rPr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미래창조과학부장관 또는 문화체육관광부장관은 </a:t>
            </a:r>
            <a:r>
              <a:rPr lang="ko-KR" altLang="en-US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콘텐츠</a:t>
            </a:r>
            <a:r>
              <a:rPr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상품의 제작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·</a:t>
            </a:r>
            <a:r>
              <a:rPr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판매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·</a:t>
            </a:r>
            <a:r>
              <a:rPr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유통 등에 종사하는 자가 제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항 또는 제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항을 위반하는 행위를 한다고 인정할 때에는 관계 기관의 장에게 필요한 조치를 할 것을 요청할 수 있다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 defTabSz="810433" fontAlgn="auto" latinLnBrk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1566B"/>
              </a:buClr>
              <a:buFont typeface="Arial" pitchFamily="34" charset="0"/>
              <a:buChar char="•"/>
              <a:defRPr/>
            </a:pPr>
            <a:endParaRPr lang="en-US" altLang="ko-KR" sz="1700" b="1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323528" y="5589240"/>
            <a:ext cx="315469" cy="380188"/>
          </a:xfrm>
          <a:prstGeom prst="rightArrow">
            <a:avLst>
              <a:gd name="adj1" fmla="val 58282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b="1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auto">
          <a:xfrm>
            <a:off x="314455" y="3356992"/>
            <a:ext cx="8493349" cy="49629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lIns="198000" anchor="ctr"/>
          <a:lstStyle/>
          <a:p>
            <a:pPr marL="222250" indent="-222250" latinLnBrk="0">
              <a:lnSpc>
                <a:spcPct val="114000"/>
              </a:lnSpc>
              <a:spcAft>
                <a:spcPct val="3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ko-KR" altLang="en-US" sz="2000" b="1" dirty="0">
                <a:solidFill>
                  <a:srgbClr val="035265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√ </a:t>
            </a:r>
            <a:r>
              <a:rPr lang="ko-KR" altLang="en-US" sz="2000" b="1" dirty="0" smtClean="0">
                <a:solidFill>
                  <a:srgbClr val="035265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lang="ko-KR" altLang="en-US" sz="2000" b="1" dirty="0" err="1" smtClean="0">
                <a:solidFill>
                  <a:srgbClr val="035265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미래창조과학부</a:t>
            </a:r>
            <a:r>
              <a:rPr lang="en-US" altLang="ko-KR" sz="2000" b="1" dirty="0" smtClean="0">
                <a:solidFill>
                  <a:srgbClr val="035265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/</a:t>
            </a:r>
            <a:r>
              <a:rPr lang="ko-KR" altLang="ko-KR" sz="2000" b="1" dirty="0" smtClean="0">
                <a:solidFill>
                  <a:srgbClr val="035265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「</a:t>
            </a:r>
            <a:r>
              <a:rPr lang="ko-KR" altLang="ko-KR" sz="2000" b="1" dirty="0" err="1">
                <a:solidFill>
                  <a:srgbClr val="035265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스마트폰</a:t>
            </a:r>
            <a:r>
              <a:rPr lang="ko-KR" altLang="ko-KR" sz="2000" b="1" dirty="0">
                <a:solidFill>
                  <a:srgbClr val="035265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lang="ko-KR" altLang="ko-KR" sz="2000" b="1" dirty="0" err="1">
                <a:solidFill>
                  <a:srgbClr val="035265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앱</a:t>
            </a:r>
            <a:r>
              <a:rPr lang="ko-KR" altLang="ko-KR" sz="2000" b="1" dirty="0">
                <a:solidFill>
                  <a:srgbClr val="035265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lang="ko-KR" altLang="ko-KR" sz="2000" b="1" dirty="0" err="1">
                <a:solidFill>
                  <a:srgbClr val="035265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선탑재에</a:t>
            </a:r>
            <a:r>
              <a:rPr lang="ko-KR" altLang="ko-KR" sz="2000" b="1" dirty="0">
                <a:solidFill>
                  <a:srgbClr val="035265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관한 </a:t>
            </a:r>
            <a:r>
              <a:rPr lang="ko-KR" altLang="ko-KR" sz="2000" b="1" dirty="0" smtClean="0">
                <a:solidFill>
                  <a:srgbClr val="035265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가이드라인</a:t>
            </a:r>
            <a:r>
              <a:rPr lang="en-US" altLang="ko-KR" sz="2000" b="1" dirty="0" smtClean="0">
                <a:solidFill>
                  <a:srgbClr val="035265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(2014. 1. 23)</a:t>
            </a:r>
            <a:endParaRPr lang="ko-KR" altLang="en-US" sz="2000" b="1" dirty="0">
              <a:solidFill>
                <a:srgbClr val="035265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5" name="Rectangle 57"/>
          <p:cNvSpPr>
            <a:spLocks noChangeArrowheads="1"/>
          </p:cNvSpPr>
          <p:nvPr/>
        </p:nvSpPr>
        <p:spPr bwMode="auto">
          <a:xfrm>
            <a:off x="611560" y="4221088"/>
            <a:ext cx="8228871" cy="93610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  <a:extLst/>
        </p:spPr>
        <p:txBody>
          <a:bodyPr lIns="81043" tIns="40522" rIns="81043" bIns="40522" anchor="ctr"/>
          <a:lstStyle/>
          <a:p>
            <a:pPr marL="285750" indent="-285750" defTabSz="810433" fontAlgn="auto" latinLnBrk="0">
              <a:spcBef>
                <a:spcPts val="0"/>
              </a:spcBef>
              <a:spcAft>
                <a:spcPts val="600"/>
              </a:spcAft>
              <a:buClr>
                <a:srgbClr val="11566B"/>
              </a:buClr>
              <a:buFont typeface="Arial" panose="020B0604020202020204" pitchFamily="34" charset="0"/>
              <a:buChar char="•"/>
              <a:defRPr/>
            </a:pPr>
            <a:r>
              <a:rPr lang="ko-KR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선탑재앱을</a:t>
            </a:r>
            <a:r>
              <a:rPr lang="ko-KR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필수앱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ko-KR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선탑재</a:t>
            </a:r>
            <a:r>
              <a:rPr lang="ko-KR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앱</a:t>
            </a:r>
            <a:r>
              <a:rPr lang="ko-KR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중에서 해당 </a:t>
            </a:r>
            <a:r>
              <a:rPr lang="ko-KR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스마트폰</a:t>
            </a:r>
            <a:r>
              <a:rPr lang="ko-KR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하드웨어의 고유한 기능과 기술을 구현하는 데 필요하거나 운영체제 소프트웨어의 설치 및 운용에 요구되는 </a:t>
            </a:r>
            <a:r>
              <a:rPr lang="ko-KR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앱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ko-KR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과 </a:t>
            </a:r>
            <a:r>
              <a:rPr lang="ko-KR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선택앱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ko-KR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선탑재</a:t>
            </a:r>
            <a:r>
              <a:rPr lang="ko-KR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앱</a:t>
            </a:r>
            <a:r>
              <a:rPr lang="ko-KR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중 </a:t>
            </a:r>
            <a:r>
              <a:rPr lang="ko-KR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필수앱</a:t>
            </a:r>
            <a:r>
              <a:rPr lang="ko-KR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이외의 </a:t>
            </a:r>
            <a:r>
              <a:rPr lang="ko-KR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앱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ko-KR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으로 </a:t>
            </a:r>
            <a:r>
              <a:rPr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구분하고</a:t>
            </a:r>
            <a:r>
              <a:rPr lang="ko-KR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이용자가 </a:t>
            </a:r>
            <a:r>
              <a:rPr lang="ko-KR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선택앱을</a:t>
            </a:r>
            <a:r>
              <a:rPr lang="ko-KR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삭제할 수 있도록 </a:t>
            </a:r>
            <a:r>
              <a:rPr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함</a:t>
            </a:r>
            <a:endParaRPr lang="en-US" altLang="ko-KR" sz="1400" b="1" kern="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 defTabSz="810433" fontAlgn="auto" latinLnBrk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1566B"/>
              </a:buClr>
              <a:buFont typeface="Arial" panose="020B0604020202020204" pitchFamily="34" charset="0"/>
              <a:buChar char="•"/>
              <a:defRPr/>
            </a:pPr>
            <a:r>
              <a:rPr lang="ko-KR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선탑재앱의</a:t>
            </a:r>
            <a:r>
              <a:rPr lang="ko-KR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종류 및 수량과 이용자가 실제 이용할 수 있는 </a:t>
            </a:r>
            <a:r>
              <a:rPr lang="ko-KR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스마트폰</a:t>
            </a:r>
            <a:r>
              <a:rPr lang="ko-KR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내부저장소의 크기 등 정보를 이용자가 실제 알 수 있는 방식으로 </a:t>
            </a:r>
            <a:r>
              <a:rPr lang="ko-KR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각사</a:t>
            </a:r>
            <a:r>
              <a:rPr lang="ko-KR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홈페이지에 공지하도록 </a:t>
            </a:r>
            <a:r>
              <a:rPr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함</a:t>
            </a:r>
            <a:endParaRPr lang="en-US" altLang="ko-KR" sz="1400" b="1" kern="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 defTabSz="810433" fontAlgn="auto" latinLnBrk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1566B"/>
              </a:buClr>
              <a:buFont typeface="Arial" panose="020B0604020202020204" pitchFamily="34" charset="0"/>
              <a:buChar char="•"/>
              <a:defRPr/>
            </a:pPr>
            <a:r>
              <a:rPr lang="ko-KR" altLang="ko-K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선탑재앱의</a:t>
            </a:r>
            <a:r>
              <a:rPr lang="ko-KR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수를 최소화하고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기능별로 하나의 탭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ko-KR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폴더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ko-KR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으로 모아 출시하도록 </a:t>
            </a:r>
            <a:r>
              <a:rPr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함</a:t>
            </a:r>
            <a:endParaRPr lang="en-US" altLang="ko-KR" sz="1400" b="1" kern="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323528" y="5524996"/>
            <a:ext cx="8493349" cy="49629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lIns="198000" anchor="ctr"/>
          <a:lstStyle/>
          <a:p>
            <a:pPr marL="222250" indent="-222250" latinLnBrk="0">
              <a:lnSpc>
                <a:spcPct val="114000"/>
              </a:lnSpc>
              <a:spcAft>
                <a:spcPct val="3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ko-KR" altLang="en-US" sz="2000" b="1" dirty="0">
                <a:solidFill>
                  <a:srgbClr val="035265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√ </a:t>
            </a:r>
            <a:r>
              <a:rPr lang="ko-KR" altLang="en-US" sz="2000" b="1" dirty="0" smtClean="0">
                <a:solidFill>
                  <a:srgbClr val="035265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공정거래위원회 </a:t>
            </a:r>
            <a:r>
              <a:rPr lang="en-US" altLang="ko-KR" sz="2000" b="1" dirty="0" smtClean="0">
                <a:solidFill>
                  <a:srgbClr val="035265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/</a:t>
            </a:r>
            <a:r>
              <a:rPr lang="ko-KR" altLang="en-US" sz="2000" b="1" dirty="0" smtClean="0">
                <a:solidFill>
                  <a:srgbClr val="035265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공정거래법상 </a:t>
            </a:r>
            <a:r>
              <a:rPr lang="ko-KR" altLang="en-US" sz="2000" b="1" dirty="0" err="1" smtClean="0">
                <a:solidFill>
                  <a:srgbClr val="035265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시지남용</a:t>
            </a:r>
            <a:r>
              <a:rPr lang="ko-KR" altLang="en-US" sz="2000" b="1" dirty="0" smtClean="0">
                <a:solidFill>
                  <a:srgbClr val="035265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및 불공정거래행위 규정</a:t>
            </a:r>
            <a:endParaRPr lang="ko-KR" altLang="en-US" sz="2000" b="1" dirty="0">
              <a:solidFill>
                <a:srgbClr val="035265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285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 기관 및 규정</a:t>
            </a:r>
            <a:endParaRPr lang="ko-KR" altLang="en-US" dirty="0"/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327123" y="1204516"/>
            <a:ext cx="8493027" cy="5683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lIns="198000" rIns="216000" anchor="ctr"/>
          <a:lstStyle/>
          <a:p>
            <a:pPr marL="222250" indent="-222250" latinLnBrk="0">
              <a:lnSpc>
                <a:spcPct val="114000"/>
              </a:lnSpc>
              <a:spcAft>
                <a:spcPct val="30000"/>
              </a:spcAft>
              <a:buClr>
                <a:schemeClr val="tx1"/>
              </a:buClr>
              <a:defRPr/>
            </a:pPr>
            <a:r>
              <a:rPr lang="ko-KR" altLang="en-US" sz="2000" b="1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√  방송통신위원회  전기통신사업법</a:t>
            </a:r>
            <a:endParaRPr lang="en-US" altLang="ko-KR" sz="20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3212976"/>
            <a:ext cx="8280598" cy="86409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fontAlgn="base"/>
            <a:r>
              <a:rPr lang="en-US" altLang="ko-KR" sz="1400" b="1" dirty="0" smtClean="0">
                <a:solidFill>
                  <a:srgbClr val="FF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solidFill>
                  <a:srgbClr val="FF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현행</a:t>
            </a:r>
            <a:r>
              <a:rPr lang="en-US" altLang="ko-KR" sz="1400" b="1" dirty="0" smtClean="0">
                <a:solidFill>
                  <a:srgbClr val="FF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]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마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.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1)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전기통신서비스의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요금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번호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전기통신설비 또는 그 밖의 경제적 이익 등을 다른 이용자에 비하여 부당하게 차별적으로 제공하거나 이를 제안하는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행위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fontAlgn="base"/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7.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가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「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전파법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」에 따라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할당받은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주파수를 사용하는 전기통신역무를 이용하여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디지털콘텐츠를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제공하기 위한 거래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이하 “무선인터넷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콘텐츠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거래”라 한다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에서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콘텐츠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제공사업자에게 계약 내용과 다르게 수익배분을 거부하거나 제한하는 행위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다만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전기통신사업자가 공정한 경쟁 또는 이용자의 이익을 해치거나 해칠 우려가 없음을 입증한 경우에는 금지행위에서 제외한다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나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.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1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)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콘텐츠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제공사업자에게 같거나 유사한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콘텐츠의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일반적인 시장 거래가격에 비추어 부당하게 낮은 수익을 배분하는 행위</a:t>
            </a:r>
          </a:p>
          <a:p>
            <a:pPr fontAlgn="base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2)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과금ㆍ수납대행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수수료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공동마케팅 비용분담 등 수익배분 관련 거래 조건을 부당하게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설정ㆍ변경함으로써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수익배분을 거부하거나 제한하는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행위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fontAlgn="base"/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1400" b="1" dirty="0" smtClean="0">
                <a:solidFill>
                  <a:srgbClr val="FF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solidFill>
                  <a:srgbClr val="FF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개정</a:t>
            </a:r>
            <a:r>
              <a:rPr lang="en-US" altLang="ko-KR" sz="1400" b="1" dirty="0" smtClean="0">
                <a:solidFill>
                  <a:srgbClr val="FF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]</a:t>
            </a:r>
            <a:r>
              <a:rPr lang="en-US" altLang="ko-KR" sz="1400" b="1" dirty="0" smtClean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3)</a:t>
            </a:r>
            <a:r>
              <a:rPr lang="ko-KR" altLang="ko-KR" sz="1400" b="1" dirty="0" smtClean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전기통신기기의 </a:t>
            </a:r>
            <a:r>
              <a:rPr lang="ko-KR" altLang="ko-KR" sz="1400" b="1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기능을 구현하는 데 필수적이지 않은 소프트웨어의 삭제를 부당하게 제한하거나 다른 소프트웨어의 설치를 부당하게 제한하는 소프트웨어를 설치</a:t>
            </a:r>
            <a:r>
              <a:rPr lang="en-US" altLang="ko-KR" sz="1400" b="1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  <a:sym typeface="Wingdings"/>
              </a:rPr>
              <a:t></a:t>
            </a:r>
            <a:r>
              <a:rPr lang="ko-KR" altLang="ko-KR" sz="1400" b="1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운용하거나 이를 제안하는 행위</a:t>
            </a:r>
            <a:endParaRPr lang="ko-KR" altLang="en-US" sz="1400" b="1" dirty="0">
              <a:solidFill>
                <a:srgbClr val="0000CC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1400" b="1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4) </a:t>
            </a:r>
            <a:r>
              <a:rPr lang="ko-KR" altLang="ko-KR" sz="1400" b="1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일정한 전기통신서비스를 이용하여 다른 전기통신서비스를 제공하려는 자에게 불합리하거나 차별적인 조건 또는 제한을 부당하게 </a:t>
            </a:r>
            <a:r>
              <a:rPr lang="ko-KR" altLang="ko-KR" sz="1400" b="1" dirty="0" smtClean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부과하</a:t>
            </a:r>
            <a:r>
              <a:rPr lang="ko-KR" altLang="en-US" sz="1400" b="1" dirty="0" smtClean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는 행위</a:t>
            </a:r>
            <a:r>
              <a:rPr lang="en-US" altLang="ko-KR" sz="1400" b="1" dirty="0" smtClean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다만</a:t>
            </a:r>
            <a:r>
              <a:rPr lang="en-US" altLang="ko-KR" sz="1400" b="1" dirty="0" smtClean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부당한 행위에 대한 세부기준은 지침으로 정하여 고시한다</a:t>
            </a:r>
            <a:r>
              <a:rPr lang="en-US" altLang="ko-KR" sz="1400" b="1" dirty="0" smtClean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.)</a:t>
            </a:r>
            <a:endParaRPr lang="ko-KR" altLang="en-US" sz="1700" b="1" dirty="0">
              <a:solidFill>
                <a:srgbClr val="0000CC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27123" y="5589240"/>
            <a:ext cx="8489432" cy="797372"/>
          </a:xfrm>
          <a:prstGeom prst="rect">
            <a:avLst/>
          </a:prstGeom>
          <a:solidFill>
            <a:schemeClr val="accent3"/>
          </a:solidFill>
          <a:ln w="3175" algn="ctr">
            <a:noFill/>
            <a:round/>
            <a:headEnd/>
            <a:tailEnd/>
          </a:ln>
        </p:spPr>
        <p:txBody>
          <a:bodyPr lIns="180000" anchor="ctr"/>
          <a:lstStyle/>
          <a:p>
            <a:pPr marL="365125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smtClean="0">
                <a:solidFill>
                  <a:srgbClr val="FFFFFF"/>
                </a:solidFill>
                <a:cs typeface="Calibri" pitchFamily="34" charset="0"/>
              </a:rPr>
              <a:t>처벌 규정이 없거나</a:t>
            </a:r>
            <a:r>
              <a:rPr lang="en-US" altLang="ko-KR" sz="1600" b="1" dirty="0" smtClean="0">
                <a:solidFill>
                  <a:srgbClr val="FFFFFF"/>
                </a:solidFill>
                <a:cs typeface="Calibri" pitchFamily="34" charset="0"/>
              </a:rPr>
              <a:t>, </a:t>
            </a:r>
            <a:r>
              <a:rPr lang="ko-KR" altLang="en-US" sz="1600" b="1" dirty="0" smtClean="0">
                <a:solidFill>
                  <a:srgbClr val="FFFFFF"/>
                </a:solidFill>
                <a:cs typeface="Calibri" pitchFamily="34" charset="0"/>
              </a:rPr>
              <a:t> 법적 구속력이 없거나</a:t>
            </a:r>
            <a:r>
              <a:rPr lang="en-US" altLang="ko-KR" sz="1600" b="1" dirty="0" smtClean="0">
                <a:solidFill>
                  <a:srgbClr val="FFFFFF"/>
                </a:solidFill>
                <a:cs typeface="Calibri" pitchFamily="34" charset="0"/>
              </a:rPr>
              <a:t>, </a:t>
            </a:r>
            <a:r>
              <a:rPr lang="ko-KR" altLang="en-US" sz="1600" b="1" dirty="0" smtClean="0">
                <a:solidFill>
                  <a:srgbClr val="FFFFFF"/>
                </a:solidFill>
                <a:cs typeface="Calibri" pitchFamily="34" charset="0"/>
              </a:rPr>
              <a:t>현행규정에서 규제공백  존재 </a:t>
            </a:r>
            <a:r>
              <a:rPr lang="en-US" altLang="ko-KR" sz="1600" b="1" dirty="0" smtClean="0">
                <a:solidFill>
                  <a:srgbClr val="FFFFFF"/>
                </a:solidFill>
                <a:cs typeface="Calibri" pitchFamily="34" charset="0"/>
                <a:sym typeface="Wingdings" panose="05000000000000000000" pitchFamily="2" charset="2"/>
              </a:rPr>
              <a:t> </a:t>
            </a:r>
          </a:p>
          <a:p>
            <a:pPr marL="365125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smtClean="0">
                <a:solidFill>
                  <a:srgbClr val="FFFFFF"/>
                </a:solidFill>
                <a:cs typeface="Calibri" pitchFamily="34" charset="0"/>
              </a:rPr>
              <a:t>제대로 된 근거를 통한 규제 집행 어려움 </a:t>
            </a:r>
            <a:r>
              <a:rPr lang="en-US" altLang="ko-KR" sz="1600" b="1" dirty="0" smtClean="0">
                <a:solidFill>
                  <a:srgbClr val="FFFFFF"/>
                </a:solidFill>
                <a:cs typeface="Calibri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b="1" dirty="0" smtClean="0">
                <a:solidFill>
                  <a:srgbClr val="FFFFFF"/>
                </a:solidFill>
                <a:cs typeface="Calibri" pitchFamily="34" charset="0"/>
                <a:sym typeface="Wingdings" panose="05000000000000000000" pitchFamily="2" charset="2"/>
              </a:rPr>
              <a:t>변화된 서비스 환경에 대한 입법적 근거 마련</a:t>
            </a:r>
            <a:endParaRPr lang="en-US" altLang="ko-KR" sz="1600" b="1" dirty="0">
              <a:solidFill>
                <a:srgbClr val="FFFFFF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757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부당한 소프트웨어 설치</a:t>
            </a:r>
            <a:r>
              <a:rPr lang="en-US" altLang="ko-KR" dirty="0" smtClean="0"/>
              <a:t>·</a:t>
            </a:r>
            <a:r>
              <a:rPr lang="ko-KR" altLang="en-US" dirty="0" smtClean="0"/>
              <a:t>삭제 제한 금지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323528" y="5641100"/>
            <a:ext cx="315469" cy="380188"/>
          </a:xfrm>
          <a:prstGeom prst="rightArrow">
            <a:avLst>
              <a:gd name="adj1" fmla="val 58282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b="1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323528" y="1196752"/>
            <a:ext cx="8493027" cy="122413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lIns="198000" anchor="ctr"/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3</a:t>
            </a:r>
            <a:r>
              <a:rPr lang="en-US" altLang="ko-KR" sz="1600" b="1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)</a:t>
            </a:r>
            <a:r>
              <a:rPr lang="ko-KR" altLang="ko-KR" sz="1600" b="1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전기통신기기의 기능을 구현하는 데 필수적이지 않은 소프트웨어의 삭제를 부당하게 제한하거나 다른 소프트웨어의 설치를 부당하게 제한하는 소프트웨어를 설치</a:t>
            </a:r>
            <a:r>
              <a:rPr lang="en-US" altLang="ko-KR" sz="1600" b="1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  <a:sym typeface="Wingdings"/>
              </a:rPr>
              <a:t></a:t>
            </a:r>
            <a:r>
              <a:rPr lang="ko-KR" altLang="ko-KR" sz="1600" b="1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운용하거나 이를 제안하는 행위</a:t>
            </a:r>
            <a:endParaRPr lang="ko-KR" altLang="en-US" sz="1600" b="1" dirty="0">
              <a:solidFill>
                <a:srgbClr val="0000CC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323528" y="5725824"/>
            <a:ext cx="315469" cy="380188"/>
          </a:xfrm>
          <a:prstGeom prst="rightArrow">
            <a:avLst>
              <a:gd name="adj1" fmla="val 58282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b="1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779605"/>
              </p:ext>
            </p:extLst>
          </p:nvPr>
        </p:nvGraphicFramePr>
        <p:xfrm>
          <a:off x="362972" y="2677940"/>
          <a:ext cx="8453584" cy="363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098"/>
                <a:gridCol w="5626486"/>
              </a:tblGrid>
              <a:tr h="895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필수성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기본적인 요소 판단 </a:t>
                      </a:r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자유로운 생태계 형성 및 기술혁신 고려한 </a:t>
                      </a:r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단계 판단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0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삭제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삭제의 의미 또한 기술발전과 이용자의 편익과 저해 정도의 종합적인 고려를 통해 판단할 필요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360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부당하게 제한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해당 소프트웨어가 얻게 되는 경쟁상의 이익</a:t>
                      </a:r>
                      <a:r>
                        <a:rPr lang="en-US" altLang="ko-KR" sz="16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경쟁 소프트웨어에 대한 접근가능성 및 실제 관련 시장에 미치는 영향 뿐 아니라</a:t>
                      </a:r>
                      <a:r>
                        <a:rPr lang="en-US" altLang="ko-KR" sz="16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해당 소프트웨어 운용으로 인해 얻게 되는 이용자의 편익 및 </a:t>
                      </a:r>
                      <a:r>
                        <a:rPr lang="ko-KR" altLang="en-US" sz="1600" b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보안성</a:t>
                      </a:r>
                      <a:r>
                        <a:rPr lang="en-US" altLang="ko-KR" sz="16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6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시스템 안정성 유지 등 소프트웨어 삭제를 제한할 수밖에 없는 사유 등을 종합적으로 고려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606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부당한 서비스 접근 제한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323528" y="5641100"/>
            <a:ext cx="315469" cy="380188"/>
          </a:xfrm>
          <a:prstGeom prst="rightArrow">
            <a:avLst>
              <a:gd name="adj1" fmla="val 58282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b="1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323528" y="1196752"/>
            <a:ext cx="8493027" cy="122413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lIns="198000" anchor="ctr"/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4) </a:t>
            </a:r>
            <a:r>
              <a:rPr lang="ko-KR" altLang="ko-KR" sz="1600" b="1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일정한 전기통신서비스를 이용하여 다른 전기통신서비스를 제공하려는 자에게 불합리하거나 차별적인 조건 또는 제한을 부당하게 부과하</a:t>
            </a:r>
            <a:r>
              <a:rPr lang="ko-KR" altLang="en-US" sz="1600" b="1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는 행위</a:t>
            </a:r>
            <a:r>
              <a:rPr lang="en-US" altLang="ko-KR" sz="1600" b="1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다만</a:t>
            </a:r>
            <a:r>
              <a:rPr lang="en-US" altLang="ko-KR" sz="1600" b="1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부당한 행위에 대한 세부기준은 지침으로 정하여 고시한다</a:t>
            </a:r>
            <a:r>
              <a:rPr lang="en-US" altLang="ko-KR" sz="1600" b="1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.)</a:t>
            </a:r>
            <a:endParaRPr lang="ko-KR" altLang="en-US" sz="2000" b="1" dirty="0">
              <a:solidFill>
                <a:srgbClr val="0000CC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323528" y="5725824"/>
            <a:ext cx="315469" cy="380188"/>
          </a:xfrm>
          <a:prstGeom prst="rightArrow">
            <a:avLst>
              <a:gd name="adj1" fmla="val 58282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b="1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136752"/>
              </p:ext>
            </p:extLst>
          </p:nvPr>
        </p:nvGraphicFramePr>
        <p:xfrm>
          <a:off x="362972" y="2677940"/>
          <a:ext cx="8453584" cy="3165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098"/>
                <a:gridCol w="5626486"/>
              </a:tblGrid>
              <a:tr h="13271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6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규정 방식</a:t>
                      </a:r>
                      <a:endParaRPr lang="ko-KR" altLang="en-US" sz="16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ctr" latinLnBrk="1"/>
                      <a:endParaRPr lang="ko-KR" altLang="ko-KR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Negative </a:t>
                      </a:r>
                      <a:r>
                        <a:rPr lang="ko-KR" altLang="ko-K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규정 방식 </a:t>
                      </a:r>
                      <a:r>
                        <a:rPr lang="en-US" altLang="ko-K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400" b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규제완화된</a:t>
                      </a:r>
                      <a:r>
                        <a:rPr lang="ko-KR" altLang="ko-K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입장</a:t>
                      </a:r>
                      <a:r>
                        <a:rPr lang="en-US" altLang="ko-K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ko-K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다만</a:t>
                      </a:r>
                      <a:r>
                        <a:rPr lang="en-US" altLang="ko-K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규제공백 및 금지행위 유형의 구체적인 정도에 따라 유사한 문제가 발생</a:t>
                      </a:r>
                      <a:r>
                        <a:rPr lang="en-US" altLang="ko-K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endParaRPr lang="en-US" altLang="ko-KR" sz="14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endParaRPr lang="ko-KR" altLang="ko-KR" sz="14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Positive </a:t>
                      </a:r>
                      <a:r>
                        <a:rPr lang="ko-KR" altLang="ko-K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규정 방식 </a:t>
                      </a:r>
                      <a:r>
                        <a:rPr lang="en-US" altLang="ko-K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ko-KR" altLang="ko-K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현재 </a:t>
                      </a:r>
                      <a:r>
                        <a:rPr lang="ko-KR" altLang="ko-KR" sz="1400" b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예상가능한</a:t>
                      </a:r>
                      <a:r>
                        <a:rPr lang="ko-KR" altLang="ko-K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유형만으로 규제의 취지 달성하기 어려움</a:t>
                      </a:r>
                      <a:r>
                        <a:rPr lang="en-US" altLang="ko-K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다만</a:t>
                      </a:r>
                      <a:r>
                        <a:rPr lang="en-US" altLang="ko-K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포괄적인 규제로 인해 새로운 서비스 혁신 및 발전을 저해할 우려</a:t>
                      </a:r>
                      <a:endParaRPr lang="ko-KR" altLang="ko-KR" sz="1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028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ko-KR" sz="16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적용범위</a:t>
                      </a:r>
                      <a:endParaRPr lang="ko-KR" altLang="ko-KR" sz="16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해외사업자에 대한 적용 범위</a:t>
                      </a:r>
                      <a:r>
                        <a:rPr lang="en-US" altLang="ko-K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ko-KR" altLang="ko-K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국내에서</a:t>
                      </a:r>
                      <a:r>
                        <a:rPr lang="en-US" altLang="ko-K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Business </a:t>
                      </a:r>
                      <a:r>
                        <a:rPr lang="ko-KR" altLang="ko-K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를 하는 것으로 보이는 경우에만 적용</a:t>
                      </a:r>
                    </a:p>
                    <a:p>
                      <a:pPr marL="285750" lvl="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약관 및 </a:t>
                      </a:r>
                      <a:r>
                        <a:rPr lang="ko-KR" altLang="ko-KR" sz="1400" b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망중립성</a:t>
                      </a:r>
                      <a:r>
                        <a:rPr lang="ko-KR" altLang="ko-K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가이드라인</a:t>
                      </a:r>
                      <a:r>
                        <a:rPr lang="en-US" altLang="ko-K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다른 정부기관</a:t>
                      </a:r>
                      <a:r>
                        <a:rPr lang="ko-KR" altLang="ko-K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과의 관계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939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ko-KR" sz="16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위법성 판단의 단계</a:t>
                      </a:r>
                      <a:endParaRPr lang="ko-KR" altLang="ko-KR" sz="16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부당성 판단에서 일괄적으로 하는 방식</a:t>
                      </a:r>
                    </a:p>
                    <a:p>
                      <a:pPr marL="285750" lvl="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부당성 판단 이후 이용자 효율성증대 등을 별도 단계로 판단하여 최종판단을 하는 방식</a:t>
                      </a:r>
                      <a:endParaRPr lang="ko-KR" altLang="ko-KR" sz="1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842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III. </a:t>
            </a:r>
            <a:r>
              <a:rPr lang="ko-KR" altLang="en-US" dirty="0" smtClean="0"/>
              <a:t>결론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928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7" name="Rectangle 57"/>
          <p:cNvSpPr>
            <a:spLocks noChangeArrowheads="1"/>
          </p:cNvSpPr>
          <p:nvPr/>
        </p:nvSpPr>
        <p:spPr bwMode="auto">
          <a:xfrm>
            <a:off x="611560" y="1772816"/>
            <a:ext cx="8444895" cy="64807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  <a:extLst/>
        </p:spPr>
        <p:txBody>
          <a:bodyPr lIns="81043" tIns="40522" rIns="81043" bIns="40522" anchor="ctr"/>
          <a:lstStyle/>
          <a:p>
            <a:pPr marL="285750" indent="-285750" defTabSz="810433" fontAlgn="auto" latinLnBrk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1566B"/>
              </a:buClr>
              <a:buFont typeface="Arial" pitchFamily="34" charset="0"/>
              <a:buChar char="•"/>
              <a:defRPr/>
            </a:pPr>
            <a:r>
              <a:rPr lang="ko-KR" altLang="en-US" sz="17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전기통신사업법 내에서의 유형별 중복</a:t>
            </a:r>
            <a:r>
              <a:rPr lang="en-US" altLang="ko-KR" sz="17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700" b="1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계위의</a:t>
            </a:r>
            <a:r>
              <a:rPr lang="ko-KR" altLang="en-US" sz="17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차이 문제 등에 대한 정리 필요성</a:t>
            </a:r>
            <a:endParaRPr lang="en-US" altLang="ko-KR" sz="1700" b="1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327123" y="1124744"/>
            <a:ext cx="8493027" cy="5760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lIns="198000" anchor="ctr"/>
          <a:lstStyle/>
          <a:p>
            <a:pPr latinLnBrk="0">
              <a:lnSpc>
                <a:spcPct val="114000"/>
              </a:lnSpc>
              <a:spcAft>
                <a:spcPct val="3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√ </a:t>
            </a:r>
            <a:r>
              <a:rPr lang="ko-KR" altLang="en-US" sz="2000" b="1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사후규제 금지행위 유형의 세분화는 바람직한 방향</a:t>
            </a:r>
            <a:endParaRPr lang="ko-KR" altLang="en-US" sz="2000" b="1" dirty="0">
              <a:solidFill>
                <a:srgbClr val="035265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99131" y="5589240"/>
            <a:ext cx="8493027" cy="936104"/>
          </a:xfrm>
          <a:prstGeom prst="rect">
            <a:avLst/>
          </a:prstGeom>
          <a:solidFill>
            <a:schemeClr val="accent3"/>
          </a:solidFill>
          <a:ln w="3175" algn="ctr">
            <a:noFill/>
            <a:round/>
            <a:headEnd/>
            <a:tailEnd/>
          </a:ln>
        </p:spPr>
        <p:txBody>
          <a:bodyPr lIns="180000" anchor="ctr"/>
          <a:lstStyle/>
          <a:p>
            <a:pPr marL="365125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200" b="1" dirty="0" smtClean="0">
                <a:solidFill>
                  <a:srgbClr val="FFFFFF"/>
                </a:solidFill>
                <a:cs typeface="Calibri" pitchFamily="34" charset="0"/>
              </a:rPr>
              <a:t>변화된 환경 고려 </a:t>
            </a:r>
            <a:r>
              <a:rPr lang="en-US" altLang="ko-KR" sz="2200" b="1" dirty="0" smtClean="0">
                <a:solidFill>
                  <a:srgbClr val="FFFFFF"/>
                </a:solidFill>
                <a:cs typeface="Calibri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2200" b="1" dirty="0" smtClean="0">
                <a:solidFill>
                  <a:srgbClr val="FFFFFF"/>
                </a:solidFill>
                <a:cs typeface="Calibri" pitchFamily="34" charset="0"/>
              </a:rPr>
              <a:t>제도 개선 뿐 아니라 실제 적용</a:t>
            </a:r>
            <a:r>
              <a:rPr lang="en-US" altLang="ko-KR" sz="2200" b="1" dirty="0" smtClean="0">
                <a:solidFill>
                  <a:srgbClr val="FFFFFF"/>
                </a:solidFill>
                <a:cs typeface="Calibri" pitchFamily="34" charset="0"/>
              </a:rPr>
              <a:t>/</a:t>
            </a:r>
            <a:r>
              <a:rPr lang="ko-KR" altLang="en-US" sz="2200" b="1" dirty="0" smtClean="0">
                <a:solidFill>
                  <a:srgbClr val="FFFFFF"/>
                </a:solidFill>
                <a:cs typeface="Calibri" pitchFamily="34" charset="0"/>
              </a:rPr>
              <a:t>집행</a:t>
            </a:r>
            <a:endParaRPr lang="ko-KR" altLang="en-US" sz="2200" b="1" dirty="0">
              <a:solidFill>
                <a:srgbClr val="FFFFFF"/>
              </a:solidFill>
              <a:cs typeface="Calibri" pitchFamily="34" charset="0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323528" y="5805264"/>
            <a:ext cx="315469" cy="380188"/>
          </a:xfrm>
          <a:prstGeom prst="rightArrow">
            <a:avLst>
              <a:gd name="adj1" fmla="val 58282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b="1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323528" y="2492896"/>
            <a:ext cx="8493027" cy="64807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lIns="198000" anchor="ctr"/>
          <a:lstStyle/>
          <a:p>
            <a:pPr marL="249238" indent="-249238" latinLnBrk="0">
              <a:lnSpc>
                <a:spcPct val="114000"/>
              </a:lnSpc>
              <a:spcAft>
                <a:spcPct val="3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√ </a:t>
            </a:r>
            <a:r>
              <a:rPr lang="ko-KR" altLang="en-US" sz="2000" b="1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</a:t>
            </a:r>
            <a:r>
              <a:rPr lang="ko-KR" altLang="en-US" sz="2000" b="1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요건별</a:t>
            </a:r>
            <a:r>
              <a:rPr lang="ko-KR" altLang="en-US" sz="2000" b="1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판단에 대한 구체적이고 깊이 있는 분석 필요</a:t>
            </a:r>
            <a:endParaRPr lang="ko-KR" altLang="en-US" sz="2000" b="1" dirty="0">
              <a:solidFill>
                <a:srgbClr val="035265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639921" y="4653136"/>
            <a:ext cx="8228871" cy="64807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  <a:extLst/>
        </p:spPr>
        <p:txBody>
          <a:bodyPr lIns="81043" tIns="40522" rIns="81043" bIns="40522" anchor="ctr"/>
          <a:lstStyle/>
          <a:p>
            <a:pPr marL="285750" indent="-285750" defTabSz="810433" fontAlgn="auto" latinLnBrk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1566B"/>
              </a:buClr>
              <a:buFont typeface="Arial" pitchFamily="34" charset="0"/>
              <a:buChar char="•"/>
              <a:defRPr/>
            </a:pPr>
            <a:r>
              <a:rPr lang="ko-KR" altLang="en-US" sz="17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전통적인 통신서비스 대상의 규제를 획일적으로 적용하기 어려움</a:t>
            </a:r>
            <a:endParaRPr lang="en-US" altLang="ko-KR" sz="1700" b="1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 defTabSz="810433" fontAlgn="auto" latinLnBrk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1566B"/>
              </a:buClr>
              <a:buFont typeface="Arial" pitchFamily="34" charset="0"/>
              <a:buChar char="•"/>
              <a:defRPr/>
            </a:pPr>
            <a:r>
              <a:rPr lang="ko-KR" altLang="en-US" sz="17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시장</a:t>
            </a:r>
            <a:r>
              <a:rPr lang="en-US" altLang="ko-KR" sz="17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/ </a:t>
            </a:r>
            <a:r>
              <a:rPr lang="ko-KR" altLang="en-US" sz="17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기술 환경 변화 뿐 아니라 이용자의 이용행태 등에 대한 종합적 고려 필요</a:t>
            </a:r>
            <a:endParaRPr lang="ko-KR" altLang="en-US" sz="1700" b="1" kern="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57"/>
          <p:cNvSpPr>
            <a:spLocks noChangeArrowheads="1"/>
          </p:cNvSpPr>
          <p:nvPr/>
        </p:nvSpPr>
        <p:spPr bwMode="auto">
          <a:xfrm>
            <a:off x="539552" y="3140968"/>
            <a:ext cx="8444895" cy="64807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  <a:extLst/>
        </p:spPr>
        <p:txBody>
          <a:bodyPr lIns="81043" tIns="40522" rIns="81043" bIns="40522" anchor="ctr"/>
          <a:lstStyle/>
          <a:p>
            <a:pPr marL="285750" indent="-285750" defTabSz="810433" fontAlgn="auto" latinLnBrk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1566B"/>
              </a:buClr>
              <a:buFont typeface="Arial" pitchFamily="34" charset="0"/>
              <a:buChar char="•"/>
              <a:defRPr/>
            </a:pPr>
            <a:r>
              <a:rPr lang="ko-KR" altLang="en-US" sz="17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사전적 구체적 규정은 어려움</a:t>
            </a:r>
            <a:r>
              <a:rPr lang="en-US" altLang="ko-KR" sz="17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7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사례 축척을 통한 예측가능성 증대 필요</a:t>
            </a:r>
            <a:endParaRPr lang="en-US" altLang="ko-KR" sz="1700" b="1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323528" y="3861048"/>
            <a:ext cx="8493027" cy="64807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lIns="198000" anchor="ctr"/>
          <a:lstStyle/>
          <a:p>
            <a:pPr marL="249238" indent="-249238" latinLnBrk="0">
              <a:lnSpc>
                <a:spcPct val="114000"/>
              </a:lnSpc>
              <a:spcAft>
                <a:spcPct val="3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√ </a:t>
            </a:r>
            <a:r>
              <a:rPr lang="ko-KR" altLang="en-US" sz="2000" b="1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새로운 서비스 및 인터넷 생태계의 발전 방향을 고려할 필요</a:t>
            </a:r>
            <a:endParaRPr lang="ko-KR" altLang="en-US" sz="2000" b="1" dirty="0">
              <a:solidFill>
                <a:srgbClr val="035265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35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51938" cy="6884988"/>
            <a:chOff x="0" y="0"/>
            <a:chExt cx="9151938" cy="6884988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68849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b="1" dirty="0" smtClean="0">
                <a:solidFill>
                  <a:srgbClr val="000000"/>
                </a:solidFill>
                <a:cs typeface="Calibri" pitchFamily="34" charset="0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0" y="1588"/>
              <a:ext cx="9151938" cy="6883400"/>
              <a:chOff x="0" y="1588"/>
              <a:chExt cx="9151938" cy="6883400"/>
            </a:xfrm>
          </p:grpSpPr>
          <p:sp>
            <p:nvSpPr>
              <p:cNvPr id="3" name="TextBox 2"/>
              <p:cNvSpPr txBox="1">
                <a:spLocks noChangeArrowheads="1"/>
              </p:cNvSpPr>
              <p:nvPr userDrawn="1"/>
            </p:nvSpPr>
            <p:spPr bwMode="auto">
              <a:xfrm>
                <a:off x="2940050" y="2805113"/>
                <a:ext cx="3262432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ko-KR" altLang="en-US" sz="4800" b="1" smtClean="0">
                    <a:solidFill>
                      <a:srgbClr val="006B6D"/>
                    </a:solidFill>
                    <a:ea typeface="맑은 고딕" pitchFamily="50" charset="-127"/>
                  </a:rPr>
                  <a:t>감사합니다</a:t>
                </a:r>
                <a:endParaRPr lang="ko-KR" altLang="en-US" smtClean="0">
                  <a:solidFill>
                    <a:srgbClr val="006B6D"/>
                  </a:solidFill>
                </a:endParaRPr>
              </a:p>
            </p:txBody>
          </p:sp>
          <p:pic>
            <p:nvPicPr>
              <p:cNvPr id="4" name="Picture 41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8541"/>
              <a:stretch>
                <a:fillRect/>
              </a:stretch>
            </p:blipFill>
            <p:spPr bwMode="auto">
              <a:xfrm>
                <a:off x="0" y="1588"/>
                <a:ext cx="9151938" cy="1000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" name="Picture 41"/>
              <p:cNvPicPr preferRelativeResize="0">
                <a:picLocks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7244"/>
              <a:stretch>
                <a:fillRect/>
              </a:stretch>
            </p:blipFill>
            <p:spPr bwMode="auto">
              <a:xfrm>
                <a:off x="0" y="6777038"/>
                <a:ext cx="9151938" cy="107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246233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2987824" y="2153345"/>
            <a:ext cx="6156176" cy="192372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defRPr>
            </a:lvl9pPr>
          </a:lstStyle>
          <a:p>
            <a:pPr marL="514350" indent="-514350" latinLnBrk="0">
              <a:spcAft>
                <a:spcPts val="1800"/>
              </a:spcAft>
              <a:buFont typeface="+mj-lt"/>
              <a:buAutoNum type="romanU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온라인 플랫폼 거래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latinLnBrk="0">
              <a:spcAft>
                <a:spcPts val="1800"/>
              </a:spcAft>
              <a:buFont typeface="+mj-lt"/>
              <a:buAutoNum type="romanU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사후규제 관련 규정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latinLnBrk="0">
              <a:spcAft>
                <a:spcPts val="1800"/>
              </a:spcAft>
              <a:buFont typeface="+mj-lt"/>
              <a:buAutoNum type="romanU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결론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2685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I. </a:t>
            </a:r>
            <a:r>
              <a:rPr lang="ko-KR" altLang="en-US" dirty="0" smtClean="0"/>
              <a:t>온라인 플랫폼 거래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262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온라인 플랫폼 거래</a:t>
            </a:r>
            <a:endParaRPr lang="ko-KR" altLang="en-US" dirty="0"/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327123" y="1359826"/>
            <a:ext cx="8493027" cy="64807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lIns="198000" anchor="ctr"/>
          <a:lstStyle/>
          <a:p>
            <a:pPr marL="266700" indent="-266700" latinLnBrk="0">
              <a:lnSpc>
                <a:spcPct val="114000"/>
              </a:lnSpc>
              <a:spcAft>
                <a:spcPct val="3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ko-KR" altLang="en-US" sz="2000" b="1" dirty="0" smtClean="0">
                <a:solidFill>
                  <a:srgbClr val="035265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플랫폼의 이해</a:t>
            </a:r>
            <a:r>
              <a:rPr lang="en-US" altLang="ko-KR" sz="2000" b="1" dirty="0" smtClean="0">
                <a:solidFill>
                  <a:srgbClr val="035265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?</a:t>
            </a:r>
            <a:r>
              <a:rPr lang="ko-KR" altLang="en-US" sz="2000" b="1" dirty="0" smtClean="0">
                <a:solidFill>
                  <a:srgbClr val="035265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endParaRPr lang="ko-KR" altLang="en-US" sz="2000" b="1" dirty="0">
              <a:solidFill>
                <a:srgbClr val="035265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1" name="Rectangle 57"/>
          <p:cNvSpPr>
            <a:spLocks noChangeArrowheads="1"/>
          </p:cNvSpPr>
          <p:nvPr/>
        </p:nvSpPr>
        <p:spPr bwMode="auto">
          <a:xfrm>
            <a:off x="467545" y="3284984"/>
            <a:ext cx="4248472" cy="172819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  <a:extLst/>
        </p:spPr>
        <p:txBody>
          <a:bodyPr lIns="81043" tIns="40522" rIns="81043" bIns="40522" anchor="ctr"/>
          <a:lstStyle/>
          <a:p>
            <a:pPr marL="285750" indent="-285750" defTabSz="810433" fontAlgn="auto" latinLnBrk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1566B"/>
              </a:buClr>
              <a:buFont typeface="Arial" pitchFamily="34" charset="0"/>
              <a:buChar char="•"/>
              <a:defRPr/>
            </a:pPr>
            <a:r>
              <a:rPr lang="ko-KR" altLang="en-US" sz="17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본래 </a:t>
            </a:r>
            <a:r>
              <a:rPr lang="ko-KR" altLang="en-US" sz="17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기차역의 승강장 또는 </a:t>
            </a:r>
            <a:r>
              <a:rPr lang="ko-KR" altLang="en-US" sz="1700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무대ㆍ강단</a:t>
            </a:r>
            <a:r>
              <a:rPr lang="ko-KR" altLang="en-US" sz="17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ko-KR" altLang="en-US" sz="17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등을 뜻하나 그 의미가 확대되어 특정 장치나 시스템 등에서 이를 구성하는 기초가 되는 틀 또는 골격을 지칭하는 </a:t>
            </a:r>
            <a:r>
              <a:rPr lang="ko-KR" altLang="en-US" sz="17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용어</a:t>
            </a:r>
            <a:endParaRPr lang="en-US" altLang="ko-KR" sz="17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 defTabSz="810433" fontAlgn="auto" latinLnBrk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1566B"/>
              </a:buClr>
              <a:buFont typeface="Arial" pitchFamily="34" charset="0"/>
              <a:buChar char="•"/>
              <a:defRPr/>
            </a:pPr>
            <a:endParaRPr lang="en-US" altLang="ko-KR" sz="17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 defTabSz="810433" latinLnBrk="0">
              <a:lnSpc>
                <a:spcPct val="120000"/>
              </a:lnSpc>
              <a:spcAft>
                <a:spcPts val="600"/>
              </a:spcAft>
              <a:buClr>
                <a:srgbClr val="11566B"/>
              </a:buClr>
              <a:buFont typeface="Arial" pitchFamily="34" charset="0"/>
              <a:buChar char="•"/>
              <a:defRPr/>
            </a:pPr>
            <a:r>
              <a:rPr lang="ko-KR" altLang="en-US" sz="17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컴퓨터 </a:t>
            </a:r>
            <a:r>
              <a:rPr lang="ko-KR" altLang="en-US" sz="17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  <a:hlinkClick r:id="rId3"/>
              </a:rPr>
              <a:t>시스템</a:t>
            </a:r>
            <a:r>
              <a:rPr lang="ko-KR" altLang="en-US" sz="17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의 기본이 되는 특정 프로세서 모델과 하나의 컴퓨터 시스템을 바탕으로 하는 운영체제</a:t>
            </a:r>
            <a:endParaRPr lang="en-US" altLang="ko-KR" sz="400" b="1" kern="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defTabSz="810433" fontAlgn="auto" latinLnBrk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1566B"/>
              </a:buClr>
              <a:defRPr/>
            </a:pPr>
            <a:endParaRPr lang="en-US" altLang="ko-KR" sz="1700" b="1" kern="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348880"/>
            <a:ext cx="396044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900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온라인 플랫폼 거래</a:t>
            </a:r>
            <a:endParaRPr lang="ko-KR" altLang="en-US" dirty="0"/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327123" y="1359826"/>
            <a:ext cx="8493027" cy="64807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lIns="198000" anchor="ctr"/>
          <a:lstStyle/>
          <a:p>
            <a:pPr marL="266700" indent="-266700" latinLnBrk="0">
              <a:lnSpc>
                <a:spcPct val="114000"/>
              </a:lnSpc>
              <a:spcAft>
                <a:spcPct val="3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ko-KR" altLang="en-US" sz="2000" b="1" dirty="0" smtClean="0">
                <a:solidFill>
                  <a:srgbClr val="035265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플랫폼과 양면시장</a:t>
            </a:r>
            <a:r>
              <a:rPr lang="en-US" altLang="ko-KR" sz="2000" b="1" dirty="0" smtClean="0">
                <a:solidFill>
                  <a:srgbClr val="035265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!</a:t>
            </a:r>
            <a:r>
              <a:rPr lang="ko-KR" altLang="en-US" sz="2000" b="1" dirty="0" smtClean="0">
                <a:solidFill>
                  <a:srgbClr val="035265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endParaRPr lang="ko-KR" altLang="en-US" sz="2000" b="1" dirty="0">
              <a:solidFill>
                <a:srgbClr val="035265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1" name="Rectangle 57"/>
          <p:cNvSpPr>
            <a:spLocks noChangeArrowheads="1"/>
          </p:cNvSpPr>
          <p:nvPr/>
        </p:nvSpPr>
        <p:spPr bwMode="auto">
          <a:xfrm>
            <a:off x="467545" y="2276872"/>
            <a:ext cx="4248472" cy="273630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  <a:extLst/>
        </p:spPr>
        <p:txBody>
          <a:bodyPr lIns="81043" tIns="40522" rIns="81043" bIns="40522" anchor="ctr"/>
          <a:lstStyle/>
          <a:p>
            <a:pPr defTabSz="810433" fontAlgn="auto" latinLnBrk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1566B"/>
              </a:buClr>
              <a:defRPr/>
            </a:pPr>
            <a:endParaRPr lang="en-US" altLang="ko-KR" sz="1700" b="1" kern="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76872"/>
            <a:ext cx="4104133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95536" y="2304736"/>
            <a:ext cx="3960440" cy="184434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marL="285750" indent="-285750" defTabSz="810433" fontAlgn="auto" latinLnBrk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1566B"/>
              </a:buClr>
              <a:buFont typeface="Arial" pitchFamily="34" charset="0"/>
              <a:buChar char="•"/>
              <a:defRPr/>
            </a:pPr>
            <a:r>
              <a:rPr lang="en-US" altLang="ko-KR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Conveyer belt</a:t>
            </a:r>
            <a:r>
              <a:rPr lang="ko-KR" altLang="en-US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= Network</a:t>
            </a:r>
          </a:p>
          <a:p>
            <a:pPr marL="285750" indent="-285750" defTabSz="810433" fontAlgn="auto" latinLnBrk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1566B"/>
              </a:buClr>
              <a:buFont typeface="Arial" pitchFamily="34" charset="0"/>
              <a:buChar char="•"/>
              <a:defRPr/>
            </a:pPr>
            <a:r>
              <a:rPr lang="ko-KR" altLang="en-US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접시 </a:t>
            </a:r>
            <a:r>
              <a:rPr lang="en-US" altLang="ko-KR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= Platform</a:t>
            </a:r>
          </a:p>
          <a:p>
            <a:pPr marL="285750" indent="-285750" defTabSz="810433" fontAlgn="auto" latinLnBrk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1566B"/>
              </a:buClr>
              <a:buFont typeface="Arial" pitchFamily="34" charset="0"/>
              <a:buChar char="•"/>
              <a:defRPr/>
            </a:pPr>
            <a:r>
              <a:rPr lang="ko-KR" altLang="en-US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초밥 </a:t>
            </a:r>
            <a:r>
              <a:rPr lang="en-US" altLang="ko-KR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= Contents</a:t>
            </a:r>
          </a:p>
          <a:p>
            <a:pPr marL="285750" indent="-285750" defTabSz="810433" fontAlgn="auto" latinLnBrk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1566B"/>
              </a:buClr>
              <a:buFont typeface="Arial" pitchFamily="34" charset="0"/>
              <a:buChar char="•"/>
              <a:defRPr/>
            </a:pPr>
            <a:r>
              <a:rPr lang="ko-KR" altLang="en-US" sz="1400" b="1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스시장인</a:t>
            </a:r>
            <a:r>
              <a:rPr lang="ko-KR" altLang="en-US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= App developer</a:t>
            </a:r>
          </a:p>
          <a:p>
            <a:pPr marL="285750" indent="-285750" defTabSz="810433" fontAlgn="auto" latinLnBrk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1566B"/>
              </a:buClr>
              <a:buFont typeface="Arial" pitchFamily="34" charset="0"/>
              <a:buChar char="•"/>
              <a:defRPr/>
            </a:pPr>
            <a:r>
              <a:rPr lang="ko-KR" altLang="en-US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먹는 사람 </a:t>
            </a:r>
            <a:r>
              <a:rPr lang="en-US" altLang="ko-KR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= User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95536" y="4365104"/>
            <a:ext cx="3960440" cy="165618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marL="285750" indent="-285750" defTabSz="810433" fontAlgn="auto" latinLnBrk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1566B"/>
              </a:buClr>
              <a:buFont typeface="Arial" pitchFamily="34" charset="0"/>
              <a:buChar char="•"/>
              <a:defRPr/>
            </a:pPr>
            <a:r>
              <a:rPr lang="ko-KR" altLang="en-US" sz="1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양면시장 </a:t>
            </a:r>
            <a:r>
              <a:rPr lang="en-US" altLang="ko-KR" sz="1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ko-KR" altLang="en-US" sz="1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서로 다른 두 개의 그룹이 플랫폼을 통해 서로 접근 및 상호작용을 함으로써 한 그룹의 고객이 다른 고객으로부터 가치를 얻는 형태의 시장</a:t>
            </a:r>
            <a:r>
              <a:rPr lang="en-US" altLang="ko-KR" sz="1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marL="285750" indent="-285750" defTabSz="810433" fontAlgn="auto" latinLnBrk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1566B"/>
              </a:buClr>
              <a:buFont typeface="Arial" pitchFamily="34" charset="0"/>
              <a:buChar char="•"/>
              <a:defRPr/>
            </a:pPr>
            <a:r>
              <a:rPr lang="ko-KR" altLang="en-US" sz="1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간접 </a:t>
            </a:r>
            <a:r>
              <a:rPr lang="ko-KR" altLang="en-US" sz="1400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네크워크</a:t>
            </a:r>
            <a:r>
              <a:rPr lang="ko-KR" altLang="en-US" sz="1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400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외부성</a:t>
            </a:r>
            <a:endParaRPr lang="en-US" altLang="ko-KR" sz="1400" b="1" kern="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286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온라인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거래</a:t>
            </a:r>
            <a:endParaRPr lang="ko-KR" altLang="en-US" dirty="0"/>
          </a:p>
        </p:txBody>
      </p:sp>
      <p:sp>
        <p:nvSpPr>
          <p:cNvPr id="3" name="AutoShape 22"/>
          <p:cNvSpPr>
            <a:spLocks noChangeArrowheads="1"/>
          </p:cNvSpPr>
          <p:nvPr/>
        </p:nvSpPr>
        <p:spPr bwMode="auto">
          <a:xfrm>
            <a:off x="0" y="1196752"/>
            <a:ext cx="9148763" cy="2732861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wrap="square" tIns="108000" anchor="ctr"/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ko-KR" sz="2000" b="1"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451766" y="1570306"/>
            <a:ext cx="2508052" cy="198575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marL="72000" algn="ctr" defTabSz="1168400" fontAlgn="auto" latinLnBrk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rgbClr val="9CB4BA"/>
              </a:buClr>
              <a:buFont typeface="Wingdings" pitchFamily="2" charset="2"/>
              <a:buNone/>
              <a:defRPr/>
            </a:pPr>
            <a:r>
              <a:rPr lang="ko-KR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단말기 제조사</a:t>
            </a:r>
            <a:r>
              <a:rPr lang="en-US" altLang="ko-KR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(Samsung, Apple)/ </a:t>
            </a:r>
          </a:p>
          <a:p>
            <a:pPr marL="72000" algn="ctr" defTabSz="1168400" fontAlgn="auto" latinLnBrk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rgbClr val="9CB4BA"/>
              </a:buClr>
              <a:buFont typeface="Wingdings" pitchFamily="2" charset="2"/>
              <a:buNone/>
              <a:defRPr/>
            </a:pPr>
            <a:r>
              <a:rPr lang="en-US" altLang="ko-KR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App Developer</a:t>
            </a:r>
            <a:endParaRPr lang="ko-KR" altLang="en-US" b="1" kern="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325403" y="1570306"/>
            <a:ext cx="2508052" cy="198575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marL="72000" algn="ctr" defTabSz="1168400" fontAlgn="auto" latinLnBrk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rgbClr val="9CB4BA"/>
              </a:buClr>
              <a:buFont typeface="Wingdings" pitchFamily="2" charset="2"/>
              <a:buNone/>
              <a:defRPr/>
            </a:pPr>
            <a:r>
              <a:rPr lang="en-US" altLang="ko-KR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OS </a:t>
            </a:r>
            <a:r>
              <a:rPr lang="ko-KR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사업자</a:t>
            </a:r>
            <a:endParaRPr lang="en-US" altLang="ko-KR" b="1" kern="0" dirty="0" smtClean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pPr marL="72000" algn="ctr" defTabSz="1168400" fontAlgn="auto" latinLnBrk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rgbClr val="9CB4BA"/>
              </a:buClr>
              <a:buFont typeface="Wingdings" pitchFamily="2" charset="2"/>
              <a:buNone/>
              <a:defRPr/>
            </a:pPr>
            <a:r>
              <a:rPr lang="en-US" altLang="ko-KR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(Android, iOS, Windows phone, others)</a:t>
            </a:r>
            <a:endParaRPr lang="ko-KR" altLang="en-US" b="1" kern="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199040" y="1570306"/>
            <a:ext cx="2508052" cy="198575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marL="72000" algn="ctr" defTabSz="1168400" fontAlgn="auto" latinLnBrk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rgbClr val="9CB4BA"/>
              </a:buClr>
              <a:buFont typeface="Wingdings" pitchFamily="2" charset="2"/>
              <a:buNone/>
              <a:defRPr/>
            </a:pPr>
            <a:r>
              <a:rPr lang="ko-KR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이용자</a:t>
            </a:r>
            <a:endParaRPr lang="ko-KR" altLang="en-US" b="1" kern="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8" name="Rectangle 57"/>
          <p:cNvSpPr>
            <a:spLocks noChangeArrowheads="1"/>
          </p:cNvSpPr>
          <p:nvPr/>
        </p:nvSpPr>
        <p:spPr bwMode="auto">
          <a:xfrm>
            <a:off x="451766" y="4221089"/>
            <a:ext cx="8255326" cy="2016224"/>
          </a:xfrm>
          <a:prstGeom prst="rect">
            <a:avLst/>
          </a:prstGeom>
          <a:noFill/>
          <a:ln w="28575" algn="ctr">
            <a:solidFill>
              <a:schemeClr val="accent5"/>
            </a:solidFill>
            <a:miter lim="800000"/>
            <a:headEnd/>
            <a:tailEnd/>
          </a:ln>
          <a:effectLst/>
          <a:extLst/>
        </p:spPr>
        <p:txBody>
          <a:bodyPr lIns="216000" tIns="40522" rIns="216000" bIns="40522" anchor="ctr"/>
          <a:lstStyle/>
          <a:p>
            <a:pPr marL="266700" defTabSz="810433" fontAlgn="auto" latinLnBrk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11566B"/>
              </a:buClr>
              <a:defRPr/>
            </a:pPr>
            <a:r>
              <a:rPr lang="ko-KR" altLang="en-US" sz="2000" b="1" kern="0" dirty="0" smtClean="0">
                <a:latin typeface="Calibri" pitchFamily="34" charset="0"/>
                <a:cs typeface="Calibri" pitchFamily="34" charset="0"/>
              </a:rPr>
              <a:t>단말기 제조사가</a:t>
            </a:r>
            <a:r>
              <a:rPr lang="en-US" altLang="ko-KR" sz="2000" b="1" kern="0" dirty="0" smtClean="0">
                <a:latin typeface="Calibri" pitchFamily="34" charset="0"/>
                <a:cs typeface="Calibri" pitchFamily="34" charset="0"/>
              </a:rPr>
              <a:t> OS </a:t>
            </a:r>
            <a:r>
              <a:rPr lang="ko-KR" altLang="en-US" sz="2000" b="1" kern="0" dirty="0" smtClean="0">
                <a:latin typeface="Calibri" pitchFamily="34" charset="0"/>
                <a:cs typeface="Calibri" pitchFamily="34" charset="0"/>
              </a:rPr>
              <a:t>사업자 등과 협의하여 </a:t>
            </a:r>
            <a:r>
              <a:rPr lang="ko-KR" altLang="en-US" sz="2000" b="1" kern="0" dirty="0" err="1" smtClean="0">
                <a:latin typeface="Calibri" pitchFamily="34" charset="0"/>
                <a:cs typeface="Calibri" pitchFamily="34" charset="0"/>
              </a:rPr>
              <a:t>스마트폰의</a:t>
            </a:r>
            <a:r>
              <a:rPr lang="ko-KR" altLang="en-US" sz="2000" b="1" kern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2000" b="1" kern="0" dirty="0" smtClean="0">
                <a:latin typeface="Calibri" pitchFamily="34" charset="0"/>
                <a:cs typeface="Calibri" pitchFamily="34" charset="0"/>
              </a:rPr>
              <a:t>초기화면에   </a:t>
            </a:r>
            <a:r>
              <a:rPr lang="ko-KR" altLang="en-US" sz="2000" b="1" kern="0" dirty="0" err="1" smtClean="0">
                <a:latin typeface="Calibri" pitchFamily="34" charset="0"/>
                <a:cs typeface="Calibri" pitchFamily="34" charset="0"/>
              </a:rPr>
              <a:t>특정앱을</a:t>
            </a:r>
            <a:r>
              <a:rPr lang="ko-KR" altLang="en-US" sz="2000" b="1" kern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2000" b="1" kern="0" dirty="0" err="1" smtClean="0">
                <a:latin typeface="Calibri" pitchFamily="34" charset="0"/>
                <a:cs typeface="Calibri" pitchFamily="34" charset="0"/>
              </a:rPr>
              <a:t>선탑재하는</a:t>
            </a:r>
            <a:r>
              <a:rPr lang="ko-KR" altLang="en-US" sz="2000" b="1" kern="0" dirty="0" smtClean="0">
                <a:latin typeface="Calibri" pitchFamily="34" charset="0"/>
                <a:cs typeface="Calibri" pitchFamily="34" charset="0"/>
              </a:rPr>
              <a:t> 행위</a:t>
            </a:r>
            <a:r>
              <a:rPr lang="en-US" altLang="ko-KR" sz="2000" b="1" kern="0" dirty="0" smtClean="0">
                <a:latin typeface="Calibri" pitchFamily="34" charset="0"/>
                <a:cs typeface="Calibri" pitchFamily="34" charset="0"/>
              </a:rPr>
              <a:t>(Preload App)</a:t>
            </a:r>
          </a:p>
        </p:txBody>
      </p:sp>
      <p:sp>
        <p:nvSpPr>
          <p:cNvPr id="10" name="이등변 삼각형 9"/>
          <p:cNvSpPr/>
          <p:nvPr/>
        </p:nvSpPr>
        <p:spPr>
          <a:xfrm rot="5400000">
            <a:off x="3070602" y="2501106"/>
            <a:ext cx="144017" cy="124152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 latinLnBrk="0"/>
            <a:endParaRPr lang="ko-KR" altLang="en-US" b="1" smtClean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21" name="이등변 삼각형 20"/>
          <p:cNvSpPr/>
          <p:nvPr/>
        </p:nvSpPr>
        <p:spPr>
          <a:xfrm rot="5400000">
            <a:off x="5944238" y="2501107"/>
            <a:ext cx="144017" cy="124152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 latinLnBrk="0"/>
            <a:endParaRPr lang="ko-KR" altLang="en-US" b="1" smtClean="0">
              <a:solidFill>
                <a:schemeClr val="tx1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361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온라인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거래</a:t>
            </a:r>
            <a:endParaRPr lang="ko-KR" altLang="en-US" dirty="0"/>
          </a:p>
        </p:txBody>
      </p:sp>
      <p:sp>
        <p:nvSpPr>
          <p:cNvPr id="3" name="AutoShape 22"/>
          <p:cNvSpPr>
            <a:spLocks noChangeArrowheads="1"/>
          </p:cNvSpPr>
          <p:nvPr/>
        </p:nvSpPr>
        <p:spPr bwMode="auto">
          <a:xfrm>
            <a:off x="0" y="1196752"/>
            <a:ext cx="9148763" cy="2732861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wrap="square" tIns="108000" anchor="ctr"/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ko-KR" sz="2000" b="1"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451766" y="1570306"/>
            <a:ext cx="2508052" cy="198575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marL="72000" algn="ctr" defTabSz="1168400" fontAlgn="auto" latinLnBrk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rgbClr val="9CB4BA"/>
              </a:buClr>
              <a:buFont typeface="Wingdings" pitchFamily="2" charset="2"/>
              <a:buNone/>
              <a:defRPr/>
            </a:pPr>
            <a:r>
              <a:rPr lang="en-US" altLang="ko-KR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App Developer</a:t>
            </a:r>
            <a:endParaRPr lang="ko-KR" altLang="en-US" b="1" kern="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325403" y="1570306"/>
            <a:ext cx="2508052" cy="198575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marL="72000" algn="ctr" defTabSz="1168400" fontAlgn="auto" latinLnBrk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rgbClr val="9CB4BA"/>
              </a:buClr>
              <a:buFont typeface="Wingdings" pitchFamily="2" charset="2"/>
              <a:buNone/>
              <a:defRPr/>
            </a:pPr>
            <a:r>
              <a:rPr lang="en-US" altLang="ko-KR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App Store</a:t>
            </a:r>
          </a:p>
          <a:p>
            <a:pPr marL="72000" algn="ctr" defTabSz="1168400" fontAlgn="auto" latinLnBrk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rgbClr val="9CB4BA"/>
              </a:buClr>
              <a:buFont typeface="Wingdings" pitchFamily="2" charset="2"/>
              <a:buNone/>
              <a:defRPr/>
            </a:pPr>
            <a:r>
              <a:rPr lang="en-US" altLang="ko-KR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(Apple app store, Android Market, One store)</a:t>
            </a:r>
            <a:endParaRPr lang="ko-KR" altLang="en-US" b="1" kern="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199040" y="1570306"/>
            <a:ext cx="2508052" cy="198575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marL="72000" algn="ctr" defTabSz="1168400" fontAlgn="auto" latinLnBrk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rgbClr val="9CB4BA"/>
              </a:buClr>
              <a:buFont typeface="Wingdings" pitchFamily="2" charset="2"/>
              <a:buNone/>
              <a:defRPr/>
            </a:pPr>
            <a:r>
              <a:rPr lang="ko-KR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이용자</a:t>
            </a:r>
            <a:endParaRPr lang="ko-KR" altLang="en-US" b="1" kern="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8" name="Rectangle 57"/>
          <p:cNvSpPr>
            <a:spLocks noChangeArrowheads="1"/>
          </p:cNvSpPr>
          <p:nvPr/>
        </p:nvSpPr>
        <p:spPr bwMode="auto">
          <a:xfrm>
            <a:off x="451766" y="4221089"/>
            <a:ext cx="8255326" cy="2016224"/>
          </a:xfrm>
          <a:prstGeom prst="rect">
            <a:avLst/>
          </a:prstGeom>
          <a:noFill/>
          <a:ln w="28575" algn="ctr">
            <a:solidFill>
              <a:schemeClr val="accent5"/>
            </a:solidFill>
            <a:miter lim="800000"/>
            <a:headEnd/>
            <a:tailEnd/>
          </a:ln>
          <a:effectLst/>
          <a:extLst/>
        </p:spPr>
        <p:txBody>
          <a:bodyPr lIns="216000" tIns="40522" rIns="216000" bIns="40522" anchor="ctr"/>
          <a:lstStyle/>
          <a:p>
            <a:pPr marL="266700" defTabSz="810433" fontAlgn="auto" latinLnBrk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11566B"/>
              </a:buClr>
              <a:defRPr/>
            </a:pPr>
            <a:r>
              <a:rPr lang="en-US" altLang="ko-KR" sz="2000" b="1" kern="0" dirty="0" smtClean="0">
                <a:latin typeface="Calibri" pitchFamily="34" charset="0"/>
                <a:cs typeface="Calibri" pitchFamily="34" charset="0"/>
              </a:rPr>
              <a:t>App Store </a:t>
            </a:r>
            <a:r>
              <a:rPr lang="ko-KR" altLang="en-US" sz="2000" b="1" kern="0" dirty="0" smtClean="0">
                <a:latin typeface="Calibri" pitchFamily="34" charset="0"/>
                <a:cs typeface="Calibri" pitchFamily="34" charset="0"/>
              </a:rPr>
              <a:t>사업자가 자신의 운영하는 </a:t>
            </a:r>
            <a:r>
              <a:rPr lang="en-US" altLang="ko-KR" sz="2000" b="1" kern="0" dirty="0" smtClean="0">
                <a:latin typeface="Calibri" pitchFamily="34" charset="0"/>
                <a:cs typeface="Calibri" pitchFamily="34" charset="0"/>
              </a:rPr>
              <a:t>App</a:t>
            </a:r>
            <a:r>
              <a:rPr lang="ko-KR" altLang="en-US" sz="2000" b="1" kern="0" dirty="0" smtClean="0">
                <a:latin typeface="Calibri" pitchFamily="34" charset="0"/>
                <a:cs typeface="Calibri" pitchFamily="34" charset="0"/>
              </a:rPr>
              <a:t>에서 특정 </a:t>
            </a:r>
            <a:r>
              <a:rPr lang="en-US" altLang="ko-KR" sz="2000" b="1" kern="0" dirty="0" smtClean="0">
                <a:latin typeface="Calibri" pitchFamily="34" charset="0"/>
                <a:cs typeface="Calibri" pitchFamily="34" charset="0"/>
              </a:rPr>
              <a:t>App</a:t>
            </a:r>
            <a:r>
              <a:rPr lang="ko-KR" altLang="en-US" sz="2000" b="1" kern="0" dirty="0" smtClean="0">
                <a:latin typeface="Calibri" pitchFamily="34" charset="0"/>
                <a:cs typeface="Calibri" pitchFamily="34" charset="0"/>
              </a:rPr>
              <a:t>을 배제하는 행위</a:t>
            </a:r>
            <a:r>
              <a:rPr lang="en-US" altLang="ko-KR" sz="2000" b="1" kern="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2000" b="1" kern="0" dirty="0" smtClean="0">
                <a:latin typeface="Calibri" pitchFamily="34" charset="0"/>
                <a:cs typeface="Calibri" pitchFamily="34" charset="0"/>
              </a:rPr>
              <a:t>특정 검색엔진 </a:t>
            </a:r>
            <a:r>
              <a:rPr lang="en-US" altLang="ko-KR" sz="2000" b="1" kern="0" dirty="0" smtClean="0">
                <a:latin typeface="Calibri" pitchFamily="34" charset="0"/>
                <a:cs typeface="Calibri" pitchFamily="34" charset="0"/>
              </a:rPr>
              <a:t>App </a:t>
            </a:r>
            <a:r>
              <a:rPr lang="ko-KR" altLang="en-US" sz="2000" b="1" kern="0" dirty="0" smtClean="0">
                <a:latin typeface="Calibri" pitchFamily="34" charset="0"/>
                <a:cs typeface="Calibri" pitchFamily="34" charset="0"/>
              </a:rPr>
              <a:t>또는 음악 </a:t>
            </a:r>
            <a:r>
              <a:rPr lang="en-US" altLang="ko-KR" sz="2000" b="1" kern="0" dirty="0" smtClean="0">
                <a:latin typeface="Calibri" pitchFamily="34" charset="0"/>
                <a:cs typeface="Calibri" pitchFamily="34" charset="0"/>
              </a:rPr>
              <a:t>App</a:t>
            </a:r>
            <a:r>
              <a:rPr lang="ko-KR" altLang="en-US" sz="2000" b="1" kern="0" dirty="0" smtClean="0">
                <a:latin typeface="Calibri" pitchFamily="34" charset="0"/>
                <a:cs typeface="Calibri" pitchFamily="34" charset="0"/>
              </a:rPr>
              <a:t>을 배제</a:t>
            </a:r>
            <a:r>
              <a:rPr lang="en-US" altLang="ko-KR" sz="2000" b="1" kern="0" dirty="0" smtClean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10" name="이등변 삼각형 9"/>
          <p:cNvSpPr/>
          <p:nvPr/>
        </p:nvSpPr>
        <p:spPr>
          <a:xfrm rot="5400000">
            <a:off x="3070602" y="2501106"/>
            <a:ext cx="144017" cy="124152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 latinLnBrk="0"/>
            <a:endParaRPr lang="ko-KR" altLang="en-US" b="1" smtClean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21" name="이등변 삼각형 20"/>
          <p:cNvSpPr/>
          <p:nvPr/>
        </p:nvSpPr>
        <p:spPr>
          <a:xfrm rot="5400000">
            <a:off x="5944238" y="2501107"/>
            <a:ext cx="144017" cy="124152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 latinLnBrk="0"/>
            <a:endParaRPr lang="ko-KR" altLang="en-US" b="1" smtClean="0">
              <a:solidFill>
                <a:schemeClr val="tx1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952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온라인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거래</a:t>
            </a:r>
            <a:endParaRPr lang="ko-KR" altLang="en-US" dirty="0"/>
          </a:p>
        </p:txBody>
      </p:sp>
      <p:sp>
        <p:nvSpPr>
          <p:cNvPr id="3" name="AutoShape 22"/>
          <p:cNvSpPr>
            <a:spLocks noChangeArrowheads="1"/>
          </p:cNvSpPr>
          <p:nvPr/>
        </p:nvSpPr>
        <p:spPr bwMode="auto">
          <a:xfrm>
            <a:off x="0" y="1196752"/>
            <a:ext cx="9148763" cy="2732861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wrap="square" tIns="108000" anchor="ctr"/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ko-KR" sz="2000" b="1"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451766" y="1570306"/>
            <a:ext cx="2508052" cy="198575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marL="72000" algn="ctr" defTabSz="1168400" fontAlgn="auto" latinLnBrk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rgbClr val="9CB4BA"/>
              </a:buClr>
              <a:buFont typeface="Wingdings" pitchFamily="2" charset="2"/>
              <a:buNone/>
              <a:defRPr/>
            </a:pPr>
            <a:r>
              <a:rPr lang="ko-KR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상품판매자</a:t>
            </a:r>
            <a:endParaRPr lang="ko-KR" altLang="en-US" b="1" kern="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325403" y="1570306"/>
            <a:ext cx="2508052" cy="198575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marL="72000" algn="ctr" defTabSz="1168400" fontAlgn="auto" latinLnBrk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rgbClr val="9CB4BA"/>
              </a:buClr>
              <a:buFont typeface="Wingdings" pitchFamily="2" charset="2"/>
              <a:buNone/>
              <a:defRPr/>
            </a:pPr>
            <a:r>
              <a:rPr lang="en-US" altLang="ko-KR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Open Market</a:t>
            </a:r>
          </a:p>
          <a:p>
            <a:pPr marL="72000" algn="ctr" defTabSz="1168400" fontAlgn="auto" latinLnBrk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rgbClr val="9CB4BA"/>
              </a:buClr>
              <a:buFont typeface="Wingdings" pitchFamily="2" charset="2"/>
              <a:buNone/>
              <a:defRPr/>
            </a:pPr>
            <a:r>
              <a:rPr lang="en-US" altLang="ko-KR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(11</a:t>
            </a:r>
            <a:r>
              <a:rPr lang="ko-KR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번가</a:t>
            </a:r>
            <a:r>
              <a:rPr lang="en-US" altLang="ko-KR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, </a:t>
            </a:r>
            <a:r>
              <a:rPr lang="en-US" altLang="ko-KR" b="1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Gmarket</a:t>
            </a:r>
            <a:r>
              <a:rPr lang="en-US" altLang="ko-KR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, </a:t>
            </a:r>
            <a:r>
              <a:rPr lang="ko-KR" altLang="en-US" b="1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인터파크</a:t>
            </a:r>
            <a:r>
              <a:rPr lang="ko-KR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 등</a:t>
            </a:r>
            <a:r>
              <a:rPr lang="en-US" altLang="ko-KR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)</a:t>
            </a:r>
            <a:endParaRPr lang="ko-KR" altLang="en-US" b="1" kern="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199040" y="1570306"/>
            <a:ext cx="2508052" cy="198575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marL="72000" algn="ctr" defTabSz="1168400" fontAlgn="auto" latinLnBrk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rgbClr val="9CB4BA"/>
              </a:buClr>
              <a:buFont typeface="Wingdings" pitchFamily="2" charset="2"/>
              <a:buNone/>
              <a:defRPr/>
            </a:pPr>
            <a:r>
              <a:rPr lang="ko-KR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이용자</a:t>
            </a:r>
            <a:endParaRPr lang="ko-KR" altLang="en-US" b="1" kern="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8" name="Rectangle 57"/>
          <p:cNvSpPr>
            <a:spLocks noChangeArrowheads="1"/>
          </p:cNvSpPr>
          <p:nvPr/>
        </p:nvSpPr>
        <p:spPr bwMode="auto">
          <a:xfrm>
            <a:off x="451766" y="4221089"/>
            <a:ext cx="8255326" cy="2016224"/>
          </a:xfrm>
          <a:prstGeom prst="rect">
            <a:avLst/>
          </a:prstGeom>
          <a:noFill/>
          <a:ln w="28575" algn="ctr">
            <a:solidFill>
              <a:schemeClr val="accent5"/>
            </a:solidFill>
            <a:miter lim="800000"/>
            <a:headEnd/>
            <a:tailEnd/>
          </a:ln>
          <a:effectLst/>
          <a:extLst/>
        </p:spPr>
        <p:txBody>
          <a:bodyPr lIns="216000" tIns="40522" rIns="216000" bIns="40522" anchor="ctr"/>
          <a:lstStyle/>
          <a:p>
            <a:pPr marL="266700" defTabSz="810433" fontAlgn="auto" latinLnBrk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11566B"/>
              </a:buClr>
              <a:defRPr/>
            </a:pPr>
            <a:r>
              <a:rPr lang="en-US" altLang="ko-KR" sz="2000" b="1" kern="0" dirty="0" smtClean="0">
                <a:latin typeface="Calibri" pitchFamily="34" charset="0"/>
                <a:cs typeface="Calibri" pitchFamily="34" charset="0"/>
              </a:rPr>
              <a:t>Open Market </a:t>
            </a:r>
            <a:r>
              <a:rPr lang="ko-KR" altLang="en-US" sz="2000" b="1" kern="0" dirty="0" smtClean="0">
                <a:latin typeface="Calibri" pitchFamily="34" charset="0"/>
                <a:cs typeface="Calibri" pitchFamily="34" charset="0"/>
              </a:rPr>
              <a:t>사업자들이 검색순위를 조작하여 광고를 구입한 판매업체의 상품을 상위랭킹에 올리는 행위</a:t>
            </a:r>
            <a:endParaRPr lang="en-US" altLang="ko-KR" sz="2000" b="1" kern="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이등변 삼각형 9"/>
          <p:cNvSpPr/>
          <p:nvPr/>
        </p:nvSpPr>
        <p:spPr>
          <a:xfrm rot="5400000">
            <a:off x="3070602" y="2501106"/>
            <a:ext cx="144017" cy="124152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 latinLnBrk="0"/>
            <a:endParaRPr lang="ko-KR" altLang="en-US" b="1" smtClean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21" name="이등변 삼각형 20"/>
          <p:cNvSpPr/>
          <p:nvPr/>
        </p:nvSpPr>
        <p:spPr>
          <a:xfrm rot="5400000">
            <a:off x="5944238" y="2501107"/>
            <a:ext cx="144017" cy="124152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 latinLnBrk="0"/>
            <a:endParaRPr lang="ko-KR" altLang="en-US" b="1" smtClean="0">
              <a:solidFill>
                <a:schemeClr val="tx1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125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온라인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거래</a:t>
            </a:r>
            <a:endParaRPr lang="ko-KR" altLang="en-US" dirty="0"/>
          </a:p>
        </p:txBody>
      </p:sp>
      <p:sp>
        <p:nvSpPr>
          <p:cNvPr id="3" name="AutoShape 22"/>
          <p:cNvSpPr>
            <a:spLocks noChangeArrowheads="1"/>
          </p:cNvSpPr>
          <p:nvPr/>
        </p:nvSpPr>
        <p:spPr bwMode="auto">
          <a:xfrm>
            <a:off x="0" y="1196752"/>
            <a:ext cx="9148763" cy="2732861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wrap="square" tIns="108000" anchor="ctr"/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ko-KR" sz="2000" b="1"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451766" y="1570306"/>
            <a:ext cx="2508052" cy="198575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marL="72000" algn="ctr" defTabSz="1168400" fontAlgn="auto" latinLnBrk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rgbClr val="9CB4BA"/>
              </a:buClr>
              <a:buFont typeface="Wingdings" pitchFamily="2" charset="2"/>
              <a:buNone/>
              <a:defRPr/>
            </a:pPr>
            <a:r>
              <a:rPr lang="ko-KR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검색노출을 </a:t>
            </a:r>
            <a:endParaRPr lang="en-US" altLang="ko-KR" b="1" kern="0" dirty="0" smtClean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  <a:p>
            <a:pPr marL="72000" algn="ctr" defTabSz="1168400" fontAlgn="auto" latinLnBrk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rgbClr val="9CB4BA"/>
              </a:buClr>
              <a:buFont typeface="Wingdings" pitchFamily="2" charset="2"/>
              <a:buNone/>
              <a:defRPr/>
            </a:pPr>
            <a:r>
              <a:rPr lang="ko-KR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원하는 사업자</a:t>
            </a:r>
            <a:endParaRPr lang="ko-KR" altLang="en-US" b="1" kern="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325403" y="1570306"/>
            <a:ext cx="2508052" cy="198575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marL="72000" algn="ctr" defTabSz="1168400" fontAlgn="auto" latinLnBrk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rgbClr val="9CB4BA"/>
              </a:buClr>
              <a:buFont typeface="Wingdings" pitchFamily="2" charset="2"/>
              <a:buNone/>
              <a:defRPr/>
            </a:pPr>
            <a:r>
              <a:rPr lang="ko-KR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포털 등 검색사업자</a:t>
            </a:r>
            <a:r>
              <a:rPr lang="en-US" altLang="ko-KR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(</a:t>
            </a:r>
            <a:r>
              <a:rPr lang="en-US" altLang="ko-KR" b="1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Naver</a:t>
            </a:r>
            <a:r>
              <a:rPr lang="en-US" altLang="ko-KR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, </a:t>
            </a:r>
            <a:r>
              <a:rPr lang="en-US" altLang="ko-KR" b="1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Daum</a:t>
            </a:r>
            <a:r>
              <a:rPr lang="en-US" altLang="ko-KR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, Google </a:t>
            </a:r>
            <a:r>
              <a:rPr lang="ko-KR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등</a:t>
            </a:r>
            <a:r>
              <a:rPr lang="en-US" altLang="ko-KR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)</a:t>
            </a:r>
            <a:endParaRPr lang="ko-KR" altLang="en-US" b="1" kern="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199040" y="1570306"/>
            <a:ext cx="2508052" cy="198575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marL="72000" algn="ctr" defTabSz="1168400" fontAlgn="auto" latinLnBrk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rgbClr val="9CB4BA"/>
              </a:buClr>
              <a:buFont typeface="Wingdings" pitchFamily="2" charset="2"/>
              <a:buNone/>
              <a:defRPr/>
            </a:pPr>
            <a:r>
              <a:rPr lang="ko-KR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이용자</a:t>
            </a:r>
            <a:endParaRPr lang="ko-KR" altLang="en-US" b="1" kern="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8" name="Rectangle 57"/>
          <p:cNvSpPr>
            <a:spLocks noChangeArrowheads="1"/>
          </p:cNvSpPr>
          <p:nvPr/>
        </p:nvSpPr>
        <p:spPr bwMode="auto">
          <a:xfrm>
            <a:off x="451766" y="4221089"/>
            <a:ext cx="8255326" cy="2016224"/>
          </a:xfrm>
          <a:prstGeom prst="rect">
            <a:avLst/>
          </a:prstGeom>
          <a:noFill/>
          <a:ln w="28575" algn="ctr">
            <a:solidFill>
              <a:schemeClr val="accent5"/>
            </a:solidFill>
            <a:miter lim="800000"/>
            <a:headEnd/>
            <a:tailEnd/>
          </a:ln>
          <a:effectLst/>
          <a:extLst/>
        </p:spPr>
        <p:txBody>
          <a:bodyPr lIns="216000" tIns="40522" rIns="216000" bIns="40522" anchor="ctr"/>
          <a:lstStyle/>
          <a:p>
            <a:pPr marL="266700" defTabSz="810433" fontAlgn="auto" latinLnBrk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11566B"/>
              </a:buClr>
              <a:defRPr/>
            </a:pPr>
            <a:r>
              <a:rPr lang="ko-KR" altLang="en-US" sz="2000" b="1" kern="0" dirty="0" smtClean="0">
                <a:latin typeface="Calibri" pitchFamily="34" charset="0"/>
                <a:cs typeface="Calibri" pitchFamily="34" charset="0"/>
              </a:rPr>
              <a:t>자사의 인터넷 검색에서 타사의 경쟁서비스 등 검색 결과를 제한하고</a:t>
            </a:r>
            <a:r>
              <a:rPr lang="en-US" altLang="ko-KR" sz="2000" b="1" kern="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2000" b="1" kern="0" dirty="0" smtClean="0">
                <a:latin typeface="Calibri" pitchFamily="34" charset="0"/>
                <a:cs typeface="Calibri" pitchFamily="34" charset="0"/>
              </a:rPr>
              <a:t>자사의 상품만 별도로 상위에 노출되도록 하는 행위</a:t>
            </a:r>
            <a:endParaRPr lang="en-US" altLang="ko-KR" sz="2000" b="1" kern="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이등변 삼각형 9"/>
          <p:cNvSpPr/>
          <p:nvPr/>
        </p:nvSpPr>
        <p:spPr>
          <a:xfrm rot="5400000">
            <a:off x="3070602" y="2501106"/>
            <a:ext cx="144017" cy="124152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 latinLnBrk="0"/>
            <a:endParaRPr lang="ko-KR" altLang="en-US" b="1" smtClean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21" name="이등변 삼각형 20"/>
          <p:cNvSpPr/>
          <p:nvPr/>
        </p:nvSpPr>
        <p:spPr>
          <a:xfrm rot="5400000">
            <a:off x="5944238" y="2501107"/>
            <a:ext cx="144017" cy="124152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 latinLnBrk="0"/>
            <a:endParaRPr lang="ko-KR" altLang="en-US" b="1" smtClean="0">
              <a:solidFill>
                <a:schemeClr val="tx1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222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Litigation Template">
  <a:themeElements>
    <a:clrScheme name="KIM&amp;CHANG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C9099"/>
      </a:accent1>
      <a:accent2>
        <a:srgbClr val="7A83B2"/>
      </a:accent2>
      <a:accent3>
        <a:srgbClr val="4F7798"/>
      </a:accent3>
      <a:accent4>
        <a:srgbClr val="006B6D"/>
      </a:accent4>
      <a:accent5>
        <a:srgbClr val="C00000"/>
      </a:accent5>
      <a:accent6>
        <a:srgbClr val="D2DFE0"/>
      </a:accent6>
      <a:hlink>
        <a:srgbClr val="46A7BA"/>
      </a:hlink>
      <a:folHlink>
        <a:srgbClr val="B2B2B2"/>
      </a:folHlink>
    </a:clrScheme>
    <a:fontScheme name="사용자 지정 13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 w="12700">
          <a:solidFill>
            <a:schemeClr val="bg2"/>
          </a:solidFill>
        </a:ln>
      </a:spPr>
      <a:bodyPr wrap="square" rtlCol="0" anchor="ctr"/>
      <a:lstStyle>
        <a:defPPr algn="ctr" latinLnBrk="0">
          <a:defRPr b="1" smtClean="0">
            <a:solidFill>
              <a:schemeClr val="tx1"/>
            </a:solidFill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 anchorCtr="0">
        <a:noAutofit/>
      </a:bodyPr>
      <a:lstStyle>
        <a:defPPr>
          <a:defRPr b="1" smtClean="0">
            <a:latin typeface="+mn-lt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23630</TotalTime>
  <Words>1007</Words>
  <Application>Microsoft Office PowerPoint</Application>
  <PresentationFormat>화면 슬라이드 쇼(4:3)</PresentationFormat>
  <Paragraphs>116</Paragraphs>
  <Slides>18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3_Litigation Template</vt:lpstr>
      <vt:lpstr>온라인 플랫폼 거래의 사후규제</vt:lpstr>
      <vt:lpstr>PowerPoint 프레젠테이션</vt:lpstr>
      <vt:lpstr>I. 온라인 플랫폼 거래</vt:lpstr>
      <vt:lpstr>온라인 플랫폼 거래</vt:lpstr>
      <vt:lpstr>온라인 플랫폼 거래</vt:lpstr>
      <vt:lpstr>온라인 플랫폼 거래</vt:lpstr>
      <vt:lpstr>온라인 플랫폼 거래</vt:lpstr>
      <vt:lpstr>온라인 플랫폼 거래</vt:lpstr>
      <vt:lpstr>온라인 플랫폼 거래</vt:lpstr>
      <vt:lpstr>온라인 플랫폼 거래</vt:lpstr>
      <vt:lpstr>II. 사후규제 관련 규정</vt:lpstr>
      <vt:lpstr>관련 기관 및 규정</vt:lpstr>
      <vt:lpstr>관련 기관 및 규정</vt:lpstr>
      <vt:lpstr>부당한 소프트웨어 설치·삭제 제한 금지</vt:lpstr>
      <vt:lpstr>부당한 서비스 접근 제한</vt:lpstr>
      <vt:lpstr>III. 결론</vt:lpstr>
      <vt:lpstr>결론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jhson78</dc:creator>
  <cp:lastModifiedBy>JungUn.Lee</cp:lastModifiedBy>
  <cp:revision>2025</cp:revision>
  <cp:lastPrinted>2016-11-15T02:20:20Z</cp:lastPrinted>
  <dcterms:created xsi:type="dcterms:W3CDTF">2014-03-18T04:14:20Z</dcterms:created>
  <dcterms:modified xsi:type="dcterms:W3CDTF">2016-12-26T02:50:13Z</dcterms:modified>
</cp:coreProperties>
</file>