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304" r:id="rId3"/>
    <p:sldId id="300" r:id="rId4"/>
    <p:sldId id="301" r:id="rId5"/>
    <p:sldId id="305" r:id="rId6"/>
    <p:sldId id="306" r:id="rId7"/>
    <p:sldId id="307" r:id="rId8"/>
    <p:sldId id="308" r:id="rId9"/>
    <p:sldId id="309" r:id="rId10"/>
    <p:sldId id="310" r:id="rId11"/>
    <p:sldId id="31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 autoAdjust="0"/>
    <p:restoredTop sz="94660" autoAdjust="0"/>
  </p:normalViewPr>
  <p:slideViewPr>
    <p:cSldViewPr showGuides="1">
      <p:cViewPr varScale="1">
        <p:scale>
          <a:sx n="81" d="100"/>
          <a:sy n="81" d="100"/>
        </p:scale>
        <p:origin x="11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92C85-8AD6-460A-80C1-96C461BA7D71}" type="datetimeFigureOut">
              <a:rPr lang="ko-KR" altLang="en-US" smtClean="0"/>
              <a:pPr/>
              <a:t>2016-12-23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E87E-EDA2-4E6A-B7D9-FB1E7AD1BE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E87E-EDA2-4E6A-B7D9-FB1E7AD1BEE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E87E-EDA2-4E6A-B7D9-FB1E7AD1BEE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E87E-EDA2-4E6A-B7D9-FB1E7AD1BEE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E87E-EDA2-4E6A-B7D9-FB1E7AD1BEE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8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E87E-EDA2-4E6A-B7D9-FB1E7AD1BEE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8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E87E-EDA2-4E6A-B7D9-FB1E7AD1BEE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9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E87E-EDA2-4E6A-B7D9-FB1E7AD1BEE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4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E87E-EDA2-4E6A-B7D9-FB1E7AD1BEE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63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AE87E-EDA2-4E6A-B7D9-FB1E7AD1BEE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1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2011-04-15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2011-04-15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2011-04-15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06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2011-04-15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340710"/>
            <a:ext cx="9144000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2011-04-15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2011-04-15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2011-04-15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2011-04-15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2011-04-15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2011-04-15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2011-04-15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2011-04-15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A8755-85DC-4909-B4E5-D9028D5257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254061"/>
                </a:solidFill>
              </a:rPr>
              <a:t>온라인 플랫폼 거래의 사후규제 </a:t>
            </a:r>
            <a:r>
              <a:rPr lang="ko-KR" altLang="en-US" sz="3200" dirty="0" err="1">
                <a:solidFill>
                  <a:srgbClr val="254061"/>
                </a:solidFill>
              </a:rPr>
              <a:t>토론문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최성진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인터넷기업협회 사무국장</a:t>
            </a:r>
            <a:endParaRPr lang="en-US" altLang="ko-KR" sz="2400" dirty="0" smtClean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사후 규제 신설의 필요성 검토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2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사후규제 신설에 대해서는 신중한 검토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기간통신사업자와 같이 </a:t>
            </a:r>
            <a:r>
              <a:rPr lang="ko-KR" altLang="en-US" dirty="0" err="1" smtClean="0"/>
              <a:t>허가산업이거나</a:t>
            </a:r>
            <a:r>
              <a:rPr lang="ko-KR" altLang="en-US" dirty="0" smtClean="0"/>
              <a:t> 단말</a:t>
            </a:r>
            <a:r>
              <a:rPr lang="en-US" altLang="ko-KR" dirty="0" smtClean="0"/>
              <a:t>, OS</a:t>
            </a:r>
            <a:r>
              <a:rPr lang="ko-KR" altLang="en-US" dirty="0" smtClean="0"/>
              <a:t>와 같이 독점적인 시장지배력의 전이가 우려되는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이용자 피해 및 시장 왜곡을 방지하기 위하여 구체적인 </a:t>
            </a:r>
            <a:r>
              <a:rPr lang="ko-KR" altLang="en-US" dirty="0" err="1" smtClean="0"/>
              <a:t>사후규제를</a:t>
            </a:r>
            <a:r>
              <a:rPr lang="ko-KR" altLang="en-US" dirty="0" smtClean="0"/>
              <a:t> 검토할 수 있을 것임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전기통신사업법 상 금지행위 개정</a:t>
            </a:r>
            <a:r>
              <a:rPr lang="en-US" altLang="ko-KR" dirty="0" smtClean="0"/>
              <a:t>).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이 경우에도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시장에서 발생하는 실제 사례를 바탕으로 구체적이고 예측 가능한 규제를 신중히 검토해야함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네거티브 규제</a:t>
            </a:r>
            <a:r>
              <a:rPr lang="en-US" altLang="ko-KR" dirty="0" smtClean="0"/>
              <a:t>).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일반적인 인터넷 서비스의 경우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대한 법적인 정의나 규제 근거가 미약하고 </a:t>
            </a:r>
            <a:r>
              <a:rPr lang="ko-KR" altLang="en-US" dirty="0" err="1" smtClean="0"/>
              <a:t>해외사례나</a:t>
            </a:r>
            <a:r>
              <a:rPr lang="ko-KR" altLang="en-US" dirty="0" smtClean="0"/>
              <a:t> 사회적 논의도 부족한 상황임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신설 규제가 국내 기업에게만 적용될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규제 형평성의 문제가 발생할 수 있으므로 이를 해결할 수 있는 방안의 마련이 필수적임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불균형 규제 해소</a:t>
            </a:r>
            <a:r>
              <a:rPr lang="en-US" altLang="ko-KR" dirty="0" smtClean="0"/>
              <a:t>).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5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sz="2400" smtClean="0">
              <a:solidFill>
                <a:srgbClr val="898989"/>
              </a:solidFill>
            </a:endParaRPr>
          </a:p>
          <a:p>
            <a:r>
              <a:rPr lang="en-US" altLang="ko-KR" sz="2400" smtClean="0">
                <a:solidFill>
                  <a:srgbClr val="898989"/>
                </a:solidFill>
              </a:rPr>
              <a:t>soulmate@kinternet.org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1D701B81-ED0D-4CF1-BDB6-F127A12970B8}" type="slidenum">
              <a:rPr kumimoji="0" lang="ko-KR" altLang="en-US">
                <a:solidFill>
                  <a:srgbClr val="898989"/>
                </a:solidFill>
              </a:rPr>
              <a:pPr/>
              <a:t>11</a:t>
            </a:fld>
            <a:endParaRPr kumimoji="0" lang="en-US" altLang="ko-K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인터넷</a:t>
            </a:r>
            <a:r>
              <a:rPr lang="en-US" altLang="ko-KR" sz="3200" dirty="0"/>
              <a:t> </a:t>
            </a:r>
            <a:r>
              <a:rPr lang="ko-KR" altLang="en-US" sz="3200" dirty="0"/>
              <a:t>산업의 특성과 경쟁환경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2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2500" dirty="0" smtClean="0"/>
              <a:t>네트워크 체증의 법칙</a:t>
            </a:r>
            <a:endParaRPr lang="ko-KR" altLang="en-US" sz="2500" dirty="0"/>
          </a:p>
          <a:p>
            <a:pPr lvl="1">
              <a:lnSpc>
                <a:spcPct val="170000"/>
              </a:lnSpc>
            </a:pPr>
            <a:r>
              <a:rPr lang="en-US" altLang="ko-KR" sz="2200" dirty="0"/>
              <a:t> </a:t>
            </a:r>
            <a:r>
              <a:rPr lang="ko-KR" altLang="en-US" sz="2200" dirty="0"/>
              <a:t>네트워크 규모</a:t>
            </a:r>
            <a:r>
              <a:rPr lang="en-US" altLang="ko-KR" sz="2200" dirty="0"/>
              <a:t>(</a:t>
            </a:r>
            <a:r>
              <a:rPr lang="ko-KR" altLang="en-US" sz="2200" dirty="0"/>
              <a:t>가입자 수</a:t>
            </a:r>
            <a:r>
              <a:rPr lang="en-US" altLang="ko-KR" sz="2200" dirty="0"/>
              <a:t>)</a:t>
            </a:r>
            <a:r>
              <a:rPr lang="ko-KR" altLang="en-US" sz="2200" dirty="0"/>
              <a:t>에 따라 가치 집중화 </a:t>
            </a:r>
            <a:r>
              <a:rPr lang="ko-KR" altLang="en-US" sz="2200" dirty="0" smtClean="0"/>
              <a:t>현상</a:t>
            </a:r>
            <a:endParaRPr lang="en-US" altLang="ko-KR" sz="2200" dirty="0" smtClean="0"/>
          </a:p>
          <a:p>
            <a:pPr lvl="1">
              <a:lnSpc>
                <a:spcPct val="170000"/>
              </a:lnSpc>
            </a:pPr>
            <a:r>
              <a:rPr lang="ko-KR" altLang="en-US" sz="2200" dirty="0" smtClean="0"/>
              <a:t>네트워크 </a:t>
            </a:r>
            <a:r>
              <a:rPr lang="ko-KR" altLang="en-US" sz="2200" dirty="0"/>
              <a:t>규모가 확대될수록 가치가 </a:t>
            </a:r>
            <a:r>
              <a:rPr lang="ko-KR" altLang="en-US" sz="2200" dirty="0" smtClean="0"/>
              <a:t>증대</a:t>
            </a:r>
            <a:endParaRPr lang="ko-KR" altLang="en-US" sz="2200" dirty="0"/>
          </a:p>
          <a:p>
            <a:pPr lvl="1">
              <a:lnSpc>
                <a:spcPct val="170000"/>
              </a:lnSpc>
            </a:pPr>
            <a:r>
              <a:rPr lang="ko-KR" altLang="en-US" sz="2200" dirty="0"/>
              <a:t>서비스</a:t>
            </a:r>
            <a:r>
              <a:rPr lang="en-US" altLang="ko-KR" sz="2200" dirty="0"/>
              <a:t>/</a:t>
            </a:r>
            <a:r>
              <a:rPr lang="ko-KR" altLang="en-US" sz="2200" dirty="0"/>
              <a:t>컨텐츠 별로 </a:t>
            </a:r>
            <a:r>
              <a:rPr lang="en-US" altLang="ko-KR" sz="2200" dirty="0"/>
              <a:t>1</a:t>
            </a:r>
            <a:r>
              <a:rPr lang="ko-KR" altLang="en-US" sz="2200" dirty="0"/>
              <a:t>위 서비스 또는 소수 서비스에 대한 쏠림 현상이 뚜렷이 나타남 </a:t>
            </a:r>
            <a:r>
              <a:rPr lang="en-US" altLang="ko-KR" sz="2200" dirty="0"/>
              <a:t>(The Winner-Take-All</a:t>
            </a:r>
            <a:r>
              <a:rPr lang="en-US" altLang="ko-KR" sz="2200" dirty="0" smtClean="0"/>
              <a:t>)</a:t>
            </a:r>
          </a:p>
          <a:p>
            <a:pPr lvl="1">
              <a:lnSpc>
                <a:spcPct val="170000"/>
              </a:lnSpc>
            </a:pPr>
            <a:endParaRPr lang="ko-KR" altLang="en-US" sz="2200" dirty="0"/>
          </a:p>
          <a:p>
            <a:pPr>
              <a:lnSpc>
                <a:spcPct val="170000"/>
              </a:lnSpc>
            </a:pPr>
            <a:r>
              <a:rPr lang="ko-KR" altLang="en-US" sz="2500" dirty="0" err="1"/>
              <a:t>전환비용</a:t>
            </a:r>
            <a:r>
              <a:rPr lang="en-US" altLang="ko-KR" sz="2500" dirty="0"/>
              <a:t>(Switching Cost)</a:t>
            </a:r>
            <a:r>
              <a:rPr lang="ko-KR" altLang="en-US" sz="2500" dirty="0"/>
              <a:t>이 </a:t>
            </a:r>
            <a:r>
              <a:rPr lang="en-US" altLang="ko-KR" sz="2500" dirty="0"/>
              <a:t>0</a:t>
            </a:r>
            <a:r>
              <a:rPr lang="ko-KR" altLang="en-US" sz="2500" dirty="0"/>
              <a:t>에 가까움</a:t>
            </a:r>
          </a:p>
          <a:p>
            <a:pPr lvl="1">
              <a:lnSpc>
                <a:spcPct val="170000"/>
              </a:lnSpc>
            </a:pPr>
            <a:r>
              <a:rPr lang="en-US" altLang="ko-KR" sz="2200" dirty="0" smtClean="0"/>
              <a:t>‘</a:t>
            </a:r>
            <a:r>
              <a:rPr lang="ko-KR" altLang="en-US" sz="2200" dirty="0" err="1"/>
              <a:t>양면시장</a:t>
            </a:r>
            <a:r>
              <a:rPr lang="en-US" altLang="ko-KR" sz="2200" dirty="0"/>
              <a:t>’</a:t>
            </a:r>
            <a:r>
              <a:rPr lang="ko-KR" altLang="en-US" sz="2200" dirty="0"/>
              <a:t>의 특성을 갖고 있어 이용자들의 서비스 전환에 따른 기회비용이 제로에 가까움</a:t>
            </a:r>
          </a:p>
          <a:p>
            <a:pPr lvl="1">
              <a:lnSpc>
                <a:spcPct val="170000"/>
              </a:lnSpc>
            </a:pPr>
            <a:r>
              <a:rPr lang="ko-KR" altLang="en-US" sz="2200" dirty="0"/>
              <a:t>따라서</a:t>
            </a:r>
            <a:r>
              <a:rPr lang="en-US" altLang="ko-KR" sz="2200" dirty="0"/>
              <a:t>, </a:t>
            </a:r>
            <a:r>
              <a:rPr lang="ko-KR" altLang="en-US" sz="2200" dirty="0"/>
              <a:t>신규서비스 또는 경쟁서비스로 이동이 </a:t>
            </a:r>
            <a:r>
              <a:rPr lang="ko-KR" altLang="en-US" sz="2200" dirty="0" smtClean="0"/>
              <a:t>자유로움</a:t>
            </a:r>
            <a:endParaRPr lang="en-US" altLang="ko-KR" sz="2200" dirty="0" smtClean="0"/>
          </a:p>
          <a:p>
            <a:pPr lvl="1">
              <a:lnSpc>
                <a:spcPct val="170000"/>
              </a:lnSpc>
            </a:pPr>
            <a:endParaRPr lang="ko-KR" altLang="en-US" sz="2200" dirty="0"/>
          </a:p>
          <a:p>
            <a:pPr>
              <a:lnSpc>
                <a:spcPct val="170000"/>
              </a:lnSpc>
            </a:pPr>
            <a:r>
              <a:rPr lang="ko-KR" altLang="ko-KR" sz="2500" dirty="0"/>
              <a:t>“영원한 1등은 없다”</a:t>
            </a:r>
            <a:r>
              <a:rPr lang="ko-KR" altLang="en-US" sz="2500" dirty="0"/>
              <a:t> </a:t>
            </a:r>
            <a:endParaRPr lang="en-US" altLang="ko-KR" sz="2500" dirty="0"/>
          </a:p>
          <a:p>
            <a:pPr lvl="1">
              <a:lnSpc>
                <a:spcPct val="170000"/>
              </a:lnSpc>
            </a:pPr>
            <a:r>
              <a:rPr lang="en-US" altLang="ko-KR" sz="2200" dirty="0"/>
              <a:t> </a:t>
            </a:r>
            <a:r>
              <a:rPr lang="ko-KR" altLang="en-US" sz="2200" dirty="0"/>
              <a:t>진입장벽이 없고 기술혁신에 따라 새로운 서비스가 지속적으로 창출되어 많은 이용자를 단기간에 확보하는 등 시장 상황이 급격하게 변화하는 경향이 </a:t>
            </a:r>
            <a:r>
              <a:rPr lang="ko-KR" altLang="en-US" sz="2200" dirty="0" smtClean="0"/>
              <a:t>있음</a:t>
            </a:r>
            <a:endParaRPr lang="ko-KR" altLang="en-US" sz="2200" dirty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인터넷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산업의 특성과 경쟁환경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인터넷</a:t>
            </a:r>
            <a:r>
              <a:rPr lang="en-US" altLang="ko-KR" dirty="0" smtClean="0"/>
              <a:t>(</a:t>
            </a:r>
            <a:r>
              <a:rPr lang="ko-KR" altLang="en-US" dirty="0" smtClean="0"/>
              <a:t>산업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특성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개방성</a:t>
            </a:r>
            <a:r>
              <a:rPr lang="en-US" altLang="ko-KR" dirty="0" smtClean="0"/>
              <a:t>(Openness)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표준화</a:t>
            </a:r>
            <a:r>
              <a:rPr lang="en-US" altLang="ko-KR" dirty="0" smtClean="0"/>
              <a:t>(Standardization)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세계화</a:t>
            </a:r>
            <a:r>
              <a:rPr lang="en-US" altLang="ko-KR" dirty="0" smtClean="0"/>
              <a:t>(Globalization)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보편성</a:t>
            </a:r>
            <a:r>
              <a:rPr lang="en-US" altLang="ko-KR" dirty="0" smtClean="0"/>
              <a:t>(Universality)</a:t>
            </a:r>
          </a:p>
          <a:p>
            <a:pPr lvl="1">
              <a:lnSpc>
                <a:spcPct val="170000"/>
              </a:lnSpc>
              <a:buNone/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인터넷의 태생적 특성이 산업생태계 형성의 원동력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 수많은 기업의 시장참여를 유도하여 성공과 실패를 통해 기술 및 서비스 혁신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새로운 가치를 창출하며 거대한 규모의 산업생태계를 형성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인터넷</a:t>
            </a:r>
            <a:r>
              <a:rPr lang="en-US" altLang="ko-KR" sz="3200" dirty="0"/>
              <a:t> </a:t>
            </a:r>
            <a:r>
              <a:rPr lang="ko-KR" altLang="en-US" sz="3200" dirty="0"/>
              <a:t>산업의 특성과 경쟁환경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2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인터넷 산업의 기본 프레임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Network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Device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OS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Service / Application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Contents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0">
              <a:lnSpc>
                <a:spcPct val="17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다양한 계층의 플랫폼을 기반으로 생태계 구조를 형성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각 계층은 아래 계층에 대한 플랫폼의 역할을 담당하며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서로 보완하고 협력하는 관계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개방성과 공정성 이슈 존재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수직적 가치사슬이 아닌 생태계적 구조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한 기업이 여러 영역의 사업을 전개하더라도 각 시장에서 수평적으로 </a:t>
            </a:r>
            <a:r>
              <a:rPr lang="ko-KR" altLang="en-US" dirty="0" err="1" smtClean="0">
                <a:solidFill>
                  <a:prstClr val="black"/>
                </a:solidFill>
              </a:rPr>
              <a:t>경쟁해야함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지배력 전이 이슈 존재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기업들은 영업의 자유를 근거로 플랫폼 운영의 자율성을 주장할 수 있음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플랫폼의 공정성 문제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2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공정성 논의의 기준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이용자 권리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이용자 선택권 및 소비자 후생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공정경쟁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플랫폼의 성격과 계층에 따라 요구되는 </a:t>
            </a:r>
            <a:r>
              <a:rPr lang="ko-KR" altLang="en-US" dirty="0"/>
              <a:t>개방성과 중립성</a:t>
            </a:r>
            <a:r>
              <a:rPr lang="en-US" altLang="ko-KR" dirty="0"/>
              <a:t>, </a:t>
            </a:r>
            <a:r>
              <a:rPr lang="ko-KR" altLang="en-US" dirty="0"/>
              <a:t>공정성의 수준은 다를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물리적인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와 같이 </a:t>
            </a:r>
            <a:r>
              <a:rPr lang="ko-KR" altLang="en-US" dirty="0"/>
              <a:t>인터넷에 접속하기 위해 필수적인 영역이나 해당 플랫폼을 회피하거나 경쟁할 수 있는 수단이 없는 경우에는 개방성과 중립성이 매우 중요함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경쟁이 활발히 이루어지고 해당 플랫폼 외에 선택할 수 있는 수단이 다수 있거나</a:t>
            </a:r>
            <a:r>
              <a:rPr lang="en-US" altLang="ko-KR" dirty="0"/>
              <a:t>, </a:t>
            </a:r>
            <a:r>
              <a:rPr lang="ko-KR" altLang="en-US" dirty="0"/>
              <a:t>회피해서 이용할 수 있는 수단이 충분할 경우에는</a:t>
            </a:r>
            <a:r>
              <a:rPr lang="en-US" altLang="ko-KR" dirty="0"/>
              <a:t> </a:t>
            </a:r>
            <a:r>
              <a:rPr lang="ko-KR" altLang="en-US" dirty="0"/>
              <a:t>개방성과 중립성의 중요도는 낮을 수 밖에 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플랫폼의 공정성 문제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2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법적 규제 </a:t>
            </a:r>
            <a:r>
              <a:rPr lang="ko-KR" altLang="en-US" dirty="0"/>
              <a:t>또는 책무 부과가 필요한 경우와 기업전략으로 선택할 수 있는 </a:t>
            </a:r>
            <a:r>
              <a:rPr lang="ko-KR" altLang="en-US" dirty="0" smtClean="0"/>
              <a:t>경우에 대한 </a:t>
            </a:r>
            <a:r>
              <a:rPr lang="ko-KR" altLang="en-US" dirty="0"/>
              <a:t>구분이 필요함</a:t>
            </a:r>
            <a:endParaRPr lang="en-US" altLang="ko-KR" dirty="0"/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현실적으로 경쟁을 제한하거나 이용자의 권리를 침해할 수 있는 경우 해당 기업에 대해 적절한 의무부과를 통해 플랫폼의 개방성과 중립성</a:t>
            </a:r>
            <a:r>
              <a:rPr lang="en-US" altLang="ko-KR" dirty="0"/>
              <a:t>, </a:t>
            </a:r>
            <a:r>
              <a:rPr lang="ko-KR" altLang="en-US" dirty="0"/>
              <a:t>공정성을 유지할 필요가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반면</a:t>
            </a:r>
            <a:r>
              <a:rPr lang="en-US" altLang="ko-KR" dirty="0"/>
              <a:t>, </a:t>
            </a:r>
            <a:r>
              <a:rPr lang="ko-KR" altLang="en-US" dirty="0" smtClean="0"/>
              <a:t>개방성은 </a:t>
            </a:r>
            <a:r>
              <a:rPr lang="ko-KR" altLang="en-US" dirty="0"/>
              <a:t>서비스</a:t>
            </a:r>
            <a:r>
              <a:rPr lang="en-US" altLang="ko-KR" dirty="0"/>
              <a:t>(</a:t>
            </a:r>
            <a:r>
              <a:rPr lang="ko-KR" altLang="en-US" dirty="0"/>
              <a:t>플랫폼</a:t>
            </a:r>
            <a:r>
              <a:rPr lang="en-US" altLang="ko-KR" dirty="0"/>
              <a:t>)</a:t>
            </a:r>
            <a:r>
              <a:rPr lang="ko-KR" altLang="en-US" dirty="0"/>
              <a:t>의 경쟁력을 강화시키기 위한 수단이기도 함</a:t>
            </a:r>
            <a:r>
              <a:rPr lang="en-US" altLang="ko-KR" dirty="0"/>
              <a:t>. </a:t>
            </a: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폐쇄적인 방식으로 운영하는 기업이 있다고 하더라도 이는 시장에서 이용자의 선택으로 판단되어야 할 문제이지 개방성을 강요할 수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발표 사례에 대한 검토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2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단말기 제조사와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사업자의 </a:t>
            </a:r>
            <a:r>
              <a:rPr lang="ko-KR" altLang="en-US" dirty="0" err="1" smtClean="0"/>
              <a:t>앱선탑재</a:t>
            </a:r>
            <a:r>
              <a:rPr lang="ko-KR" altLang="en-US" dirty="0" smtClean="0"/>
              <a:t> 행위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앱의 </a:t>
            </a:r>
            <a:r>
              <a:rPr lang="ko-KR" altLang="en-US" dirty="0" err="1" smtClean="0"/>
              <a:t>선탑재는</a:t>
            </a:r>
            <a:r>
              <a:rPr lang="ko-KR" altLang="en-US" dirty="0" smtClean="0"/>
              <a:t> 이용자의 자유로운 선택이 배제되어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단말 또는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의 지배력이 앱 서비스 시장에 전이될 수 있으므로 불공정행위에 해당할 가능성이 큼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필수적이지 않은 소프트웨어의 </a:t>
            </a:r>
            <a:r>
              <a:rPr lang="ko-KR" altLang="en-US" dirty="0" err="1" smtClean="0"/>
              <a:t>선탑재</a:t>
            </a:r>
            <a:r>
              <a:rPr lang="ko-KR" altLang="en-US" dirty="0" smtClean="0"/>
              <a:t> 금지 및 이용자의 선택권을 보장하는 방향의 적절한 규제가 필요할 것임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앱스토어 사업자가 </a:t>
            </a:r>
            <a:r>
              <a:rPr lang="ko-KR" altLang="en-US" dirty="0" err="1" smtClean="0"/>
              <a:t>특정앱을</a:t>
            </a:r>
            <a:r>
              <a:rPr lang="ko-KR" altLang="en-US" dirty="0" smtClean="0"/>
              <a:t> 배제하는 행위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특정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 독점적인 권한을 가진 앱스토어의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앱을 배제하는 행위는 시장 진입을 원천적으로 차단할 가능성이 있으므로 적절한 규제가 필요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그러나</a:t>
            </a:r>
            <a:r>
              <a:rPr lang="en-US" altLang="ko-KR" dirty="0"/>
              <a:t> </a:t>
            </a:r>
            <a:r>
              <a:rPr lang="ko-KR" altLang="en-US" dirty="0" smtClean="0"/>
              <a:t>중국과 같이 모든 앱스토어가 동등하게 경쟁해야 하는 환경이거나 하위 사업자의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시장 경쟁을 통해 해결할 수 있을 것임</a:t>
            </a:r>
            <a:endParaRPr lang="en-US" altLang="ko-KR" dirty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2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발표 사례에 대한 검토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2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오픈마켓 사업자가 광고상품을 상위 노출하는 행위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오픈마켓은 </a:t>
            </a:r>
            <a:r>
              <a:rPr lang="ko-KR" altLang="en-US" dirty="0" err="1" smtClean="0"/>
              <a:t>진출입이</a:t>
            </a:r>
            <a:r>
              <a:rPr lang="ko-KR" altLang="en-US" dirty="0" smtClean="0"/>
              <a:t> 자유롭고 치열한 경쟁이 벌어지는 시장이므로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판매자 역시 판매할 대상과 서비스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광고상품</a:t>
            </a:r>
            <a:r>
              <a:rPr lang="ko-KR" altLang="en-US" dirty="0" smtClean="0"/>
              <a:t> 등을 자유롭게 선택할 수 있으므로 시장 경쟁을 통한 해결이 </a:t>
            </a:r>
            <a:r>
              <a:rPr lang="ko-KR" altLang="en-US" dirty="0" err="1" smtClean="0"/>
              <a:t>바람직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err="1" smtClean="0"/>
              <a:t>판매자와</a:t>
            </a:r>
            <a:r>
              <a:rPr lang="ko-KR" altLang="en-US" dirty="0" smtClean="0"/>
              <a:t> 오픈마켓의 거래관계 상의 불공정성 문제는 일반적인 공정거래의 원칙에 의해 판단할 수 있을 것임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인터넷검색서비스에서 검색결과 제한 또는 자사 서비스 노출 행위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검색서비스 역시 이용자가 다양한 서비스를 자유롭게 선택할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검색결과 노출은 거래관계에 따른 공정성의 문제가 아니라 검색결과의 품질의 문제이므로 시장에서 이용자의 선택에 의하여 평가되어야 하는 문제임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검색광고와 같이 구체적인 거래 관계가 있는 경우에는 일반적인 공정거래의 원칙에 의해 평가할 수 있을 것임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7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사후 규제 신설의 필요성 검토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2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현행 법령의 합리적 운용이 우선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이미 인터넷서비스 일반에 대해서는 「전자상거래소비자보호법</a:t>
            </a:r>
            <a:r>
              <a:rPr lang="ko-KR" altLang="en-US" dirty="0"/>
              <a:t>」</a:t>
            </a:r>
            <a:r>
              <a:rPr lang="en-US" altLang="ko-KR" dirty="0"/>
              <a:t>, </a:t>
            </a:r>
            <a:r>
              <a:rPr lang="ko-KR" altLang="en-US" dirty="0"/>
              <a:t>「독점규제 및 공정거래에 관한 법률」 및 「정보통신망 이용촉진 및 정보보호에 관한 법률」 상 ‘이용자의 권리’</a:t>
            </a:r>
            <a:r>
              <a:rPr lang="en-US" altLang="ko-KR" dirty="0"/>
              <a:t>, </a:t>
            </a:r>
            <a:r>
              <a:rPr lang="ko-KR" altLang="en-US" dirty="0"/>
              <a:t>민법상 일반원칙</a:t>
            </a:r>
            <a:r>
              <a:rPr lang="en-US" altLang="ko-KR" dirty="0"/>
              <a:t>(</a:t>
            </a:r>
            <a:r>
              <a:rPr lang="ko-KR" altLang="en-US" dirty="0"/>
              <a:t>민법 제</a:t>
            </a:r>
            <a:r>
              <a:rPr lang="en-US" altLang="ko-KR" dirty="0"/>
              <a:t>750</a:t>
            </a:r>
            <a:r>
              <a:rPr lang="ko-KR" altLang="en-US" dirty="0"/>
              <a:t>조</a:t>
            </a:r>
            <a:r>
              <a:rPr lang="en-US" altLang="ko-KR" dirty="0"/>
              <a:t>, </a:t>
            </a:r>
            <a:r>
              <a:rPr lang="ko-KR" altLang="en-US" dirty="0"/>
              <a:t>불법행위에 따른 손해배상책임</a:t>
            </a:r>
            <a:r>
              <a:rPr lang="en-US" altLang="ko-KR" dirty="0"/>
              <a:t>) </a:t>
            </a:r>
            <a:r>
              <a:rPr lang="ko-KR" altLang="en-US" dirty="0"/>
              <a:t>등 기존 법에 따라 감독</a:t>
            </a:r>
            <a:r>
              <a:rPr lang="en-US" altLang="ko-KR" dirty="0"/>
              <a:t>, </a:t>
            </a:r>
            <a:r>
              <a:rPr lang="ko-KR" altLang="en-US" dirty="0"/>
              <a:t>규제되고 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/>
              <a:t>음원</a:t>
            </a:r>
            <a:r>
              <a:rPr lang="en-US" altLang="ko-KR" dirty="0"/>
              <a:t>, </a:t>
            </a:r>
            <a:r>
              <a:rPr lang="ko-KR" altLang="en-US" dirty="0"/>
              <a:t>웹툰</a:t>
            </a:r>
            <a:r>
              <a:rPr lang="en-US" altLang="ko-KR" dirty="0"/>
              <a:t>, </a:t>
            </a:r>
            <a:r>
              <a:rPr lang="ko-KR" altLang="en-US" dirty="0"/>
              <a:t>게임 등 인터넷 </a:t>
            </a:r>
            <a:r>
              <a:rPr lang="ko-KR" altLang="en-US" dirty="0" smtClean="0"/>
              <a:t>콘텐츠에 대해서는 개별 법령이 </a:t>
            </a:r>
            <a:r>
              <a:rPr lang="ko-KR" altLang="en-US" dirty="0"/>
              <a:t>존재하고 주무부처가 따로 있어 </a:t>
            </a:r>
            <a:r>
              <a:rPr lang="ko-KR" altLang="en-US" dirty="0" smtClean="0"/>
              <a:t>사후 규제가 신설될 경우 중복 규제가 우려됨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</a:t>
            </a:r>
            <a:r>
              <a:rPr lang="ko-KR" altLang="en-US" dirty="0"/>
              <a:t>문화부</a:t>
            </a:r>
            <a:r>
              <a:rPr lang="en-US" altLang="ko-KR" dirty="0"/>
              <a:t>, </a:t>
            </a:r>
            <a:r>
              <a:rPr lang="ko-KR" altLang="en-US" dirty="0" err="1"/>
              <a:t>미래부</a:t>
            </a:r>
            <a:r>
              <a:rPr lang="ko-KR" altLang="en-US" dirty="0"/>
              <a:t> 및 </a:t>
            </a:r>
            <a:r>
              <a:rPr lang="ko-KR" altLang="en-US" dirty="0" err="1"/>
              <a:t>방통위</a:t>
            </a:r>
            <a:r>
              <a:rPr lang="ko-KR" altLang="en-US" dirty="0"/>
              <a:t> 까지 </a:t>
            </a:r>
            <a:r>
              <a:rPr lang="ko-KR" altLang="en-US" dirty="0" smtClean="0"/>
              <a:t>동 분야에 </a:t>
            </a:r>
            <a:r>
              <a:rPr lang="ko-KR" altLang="en-US" dirty="0"/>
              <a:t>관할을 주장하며 규제가 확장되고 있어 사업자에게 과도한 </a:t>
            </a:r>
            <a:r>
              <a:rPr lang="ko-KR" altLang="en-US" dirty="0" smtClean="0"/>
              <a:t>규제</a:t>
            </a:r>
            <a:r>
              <a:rPr lang="en-US" altLang="ko-KR" dirty="0" smtClean="0"/>
              <a:t>).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이용자 </a:t>
            </a:r>
            <a:r>
              <a:rPr lang="ko-KR" altLang="en-US" dirty="0"/>
              <a:t>후생을 감안하거나</a:t>
            </a:r>
            <a:r>
              <a:rPr lang="en-US" altLang="ko-KR" dirty="0"/>
              <a:t>, </a:t>
            </a:r>
            <a:r>
              <a:rPr lang="ko-KR" altLang="en-US" dirty="0"/>
              <a:t>일반적인 지배력 남용 방지를 위한 규제 또한 이미 공정거래법의 규율을 통해 이뤄지고 있고</a:t>
            </a:r>
            <a:r>
              <a:rPr lang="en-US" altLang="ko-KR" dirty="0"/>
              <a:t>, </a:t>
            </a:r>
            <a:r>
              <a:rPr lang="ko-KR" altLang="en-US" dirty="0"/>
              <a:t>이용약관 역시 </a:t>
            </a:r>
            <a:r>
              <a:rPr lang="ko-KR" altLang="en-US" dirty="0" err="1"/>
              <a:t>공정위의</a:t>
            </a:r>
            <a:r>
              <a:rPr lang="ko-KR" altLang="en-US" dirty="0"/>
              <a:t> 표준 약관을 참조하는 방식의 사전 규제와 약관규제법의 사후 규제를 받고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발생 가능한 문제에 대해서는 현행 법령을 합리적으로 적용하는 것으로 해결이 가능할 것임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A8755-85DC-4909-B4E5-D9028D5257A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2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3486</TotalTime>
  <Words>867</Words>
  <Application>Microsoft Office PowerPoint</Application>
  <PresentationFormat>화면 슬라이드 쇼(4:3)</PresentationFormat>
  <Paragraphs>103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온라인 플랫폼 거래의 사후규제 토론문</vt:lpstr>
      <vt:lpstr>인터넷 산업의 특성과 경쟁환경</vt:lpstr>
      <vt:lpstr>인터넷 산업의 특성과 경쟁환경</vt:lpstr>
      <vt:lpstr>인터넷 산업의 특성과 경쟁환경</vt:lpstr>
      <vt:lpstr>플랫폼의 공정성 문제</vt:lpstr>
      <vt:lpstr>플랫폼의 공정성 문제</vt:lpstr>
      <vt:lpstr>발표 사례에 대한 검토</vt:lpstr>
      <vt:lpstr>발표 사례에 대한 검토</vt:lpstr>
      <vt:lpstr>사후 규제 신설의 필요성 검토</vt:lpstr>
      <vt:lpstr>사후 규제 신설의 필요성 검토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인터넷의 개방성과 주요 이슈</dc:title>
  <dc:creator>최성진</dc:creator>
  <cp:lastModifiedBy>user</cp:lastModifiedBy>
  <cp:revision>195</cp:revision>
  <dcterms:created xsi:type="dcterms:W3CDTF">2011-04-10T15:04:45Z</dcterms:created>
  <dcterms:modified xsi:type="dcterms:W3CDTF">2016-12-23T04:52:36Z</dcterms:modified>
</cp:coreProperties>
</file>