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5" r:id="rId1"/>
    <p:sldMasterId id="2147483855" r:id="rId2"/>
    <p:sldMasterId id="2147483863" r:id="rId3"/>
    <p:sldMasterId id="2147483919" r:id="rId4"/>
    <p:sldMasterId id="2147483943" r:id="rId5"/>
    <p:sldMasterId id="2147483946" r:id="rId6"/>
  </p:sldMasterIdLst>
  <p:notesMasterIdLst>
    <p:notesMasterId r:id="rId21"/>
  </p:notesMasterIdLst>
  <p:handoutMasterIdLst>
    <p:handoutMasterId r:id="rId22"/>
  </p:handoutMasterIdLst>
  <p:sldIdLst>
    <p:sldId id="672" r:id="rId7"/>
    <p:sldId id="746" r:id="rId8"/>
    <p:sldId id="742" r:id="rId9"/>
    <p:sldId id="747" r:id="rId10"/>
    <p:sldId id="749" r:id="rId11"/>
    <p:sldId id="711" r:id="rId12"/>
    <p:sldId id="743" r:id="rId13"/>
    <p:sldId id="744" r:id="rId14"/>
    <p:sldId id="745" r:id="rId15"/>
    <p:sldId id="685" r:id="rId16"/>
    <p:sldId id="750" r:id="rId17"/>
    <p:sldId id="751" r:id="rId18"/>
    <p:sldId id="752" r:id="rId19"/>
    <p:sldId id="753" r:id="rId20"/>
  </p:sldIdLst>
  <p:sldSz cx="9144000" cy="6858000" type="screen4x3"/>
  <p:notesSz cx="6797675" cy="9926638"/>
  <p:embeddedFontLst>
    <p:embeddedFont>
      <p:font typeface="서울남산체 B" panose="02020603020101020101" pitchFamily="18" charset="-127"/>
      <p:regular r:id="rId23"/>
    </p:embeddedFont>
    <p:embeddedFont>
      <p:font typeface="서울남산체 M" panose="02020603020101020101" pitchFamily="18" charset="-127"/>
      <p:regular r:id="rId24"/>
    </p:embeddedFont>
    <p:embeddedFont>
      <p:font typeface="Candara" panose="020E0502030303020204" pitchFamily="34" charset="0"/>
      <p:regular r:id="rId25"/>
      <p:bold r:id="rId26"/>
      <p:italic r:id="rId27"/>
      <p:boldItalic r:id="rId28"/>
    </p:embeddedFont>
    <p:embeddedFont>
      <p:font typeface="ＭＳ Ｐゴシック" panose="020B0600070205080204" pitchFamily="34" charset="-128"/>
      <p:regular r:id="rId29"/>
    </p:embeddedFont>
    <p:embeddedFont>
      <p:font typeface="HY각헤드라인B" panose="02030600000101010101" pitchFamily="18" charset="-127"/>
      <p:regular r:id="rId30"/>
    </p:embeddedFont>
    <p:embeddedFont>
      <p:font typeface="윤디자인웹고딕" panose="02030504000101010101" pitchFamily="18" charset="-127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HY견고딕" panose="02030600000101010101" pitchFamily="18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486CD"/>
    <a:srgbClr val="FF0000"/>
    <a:srgbClr val="FFAA00"/>
    <a:srgbClr val="4DB7E1"/>
    <a:srgbClr val="11C3C7"/>
    <a:srgbClr val="45AFE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2" autoAdjust="0"/>
    <p:restoredTop sz="70561" autoAdjust="0"/>
  </p:normalViewPr>
  <p:slideViewPr>
    <p:cSldViewPr>
      <p:cViewPr>
        <p:scale>
          <a:sx n="70" d="100"/>
          <a:sy n="70" d="100"/>
        </p:scale>
        <p:origin x="-912" y="-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15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EB6FE-F516-4734-A3E0-1724EAD76FB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C46D73A-EE4F-4CA2-864A-B521313EE577}">
      <dgm:prSet custT="1"/>
      <dgm:spPr>
        <a:noFill/>
        <a:ln>
          <a:solidFill>
            <a:srgbClr val="4F81BD"/>
          </a:solidFill>
        </a:ln>
      </dgm:spPr>
      <dgm:t>
        <a:bodyPr/>
        <a:lstStyle/>
        <a:p>
          <a:pPr rtl="0" latinLnBrk="1"/>
          <a:r>
            <a:rPr lang="ko-KR" altLang="en-US" sz="2400" b="0" dirty="0" smtClean="0">
              <a:solidFill>
                <a:schemeClr val="tx1"/>
              </a:solidFill>
              <a:latin typeface="HY각헤드라인B" panose="02030600000101010101" pitchFamily="18" charset="-127"/>
              <a:ea typeface="HY각헤드라인B" panose="02030600000101010101" pitchFamily="18" charset="-127"/>
            </a:rPr>
            <a:t>수집한 정보의 </a:t>
          </a:r>
          <a:endParaRPr lang="en-US" altLang="ko-KR" sz="2400" b="0" dirty="0" smtClean="0">
            <a:solidFill>
              <a:schemeClr val="tx1"/>
            </a:solidFill>
            <a:latin typeface="HY각헤드라인B" panose="02030600000101010101" pitchFamily="18" charset="-127"/>
            <a:ea typeface="HY각헤드라인B" panose="02030600000101010101" pitchFamily="18" charset="-127"/>
          </a:endParaRPr>
        </a:p>
        <a:p>
          <a:pPr rtl="0" latinLnBrk="1"/>
          <a:r>
            <a:rPr lang="ko-KR" altLang="en-US" sz="2400" b="0" dirty="0" err="1" smtClean="0">
              <a:solidFill>
                <a:schemeClr val="tx1"/>
              </a:solidFill>
              <a:latin typeface="HY각헤드라인B" panose="02030600000101010101" pitchFamily="18" charset="-127"/>
              <a:ea typeface="HY각헤드라인B" panose="02030600000101010101" pitchFamily="18" charset="-127"/>
            </a:rPr>
            <a:t>비식별화</a:t>
          </a:r>
          <a:endParaRPr lang="ko-KR" altLang="en-US" sz="2400" b="0" dirty="0">
            <a:solidFill>
              <a:schemeClr val="tx1"/>
            </a:solidFill>
            <a:latin typeface="HY각헤드라인B" panose="02030600000101010101" pitchFamily="18" charset="-127"/>
            <a:ea typeface="HY각헤드라인B" panose="02030600000101010101" pitchFamily="18" charset="-127"/>
          </a:endParaRPr>
        </a:p>
      </dgm:t>
    </dgm:pt>
    <dgm:pt modelId="{90790E00-7B64-4BA5-BABA-FAE3F84FE26A}" type="parTrans" cxnId="{E8A3BF1E-D84E-4DA0-B43C-9E432D52344E}">
      <dgm:prSet/>
      <dgm:spPr/>
      <dgm:t>
        <a:bodyPr/>
        <a:lstStyle/>
        <a:p>
          <a:pPr latinLnBrk="1"/>
          <a:endParaRPr lang="ko-KR" altLang="en-US"/>
        </a:p>
      </dgm:t>
    </dgm:pt>
    <dgm:pt modelId="{B845626C-606A-4B1E-B2D3-C970890785BB}" type="sibTrans" cxnId="{E8A3BF1E-D84E-4DA0-B43C-9E432D52344E}">
      <dgm:prSet/>
      <dgm:spPr/>
      <dgm:t>
        <a:bodyPr/>
        <a:lstStyle/>
        <a:p>
          <a:pPr latinLnBrk="1"/>
          <a:endParaRPr lang="ko-KR" altLang="en-US"/>
        </a:p>
      </dgm:t>
    </dgm:pt>
    <dgm:pt modelId="{47EFF331-7661-4252-9258-47ADFDCF1B91}">
      <dgm:prSet custT="1"/>
      <dgm:spPr>
        <a:noFill/>
        <a:ln>
          <a:solidFill>
            <a:srgbClr val="4F81BD"/>
          </a:solidFill>
        </a:ln>
      </dgm:spPr>
      <dgm:t>
        <a:bodyPr/>
        <a:lstStyle/>
        <a:p>
          <a:pPr rtl="0" latinLnBrk="1"/>
          <a:r>
            <a:rPr lang="ko-KR" sz="2800" b="0" dirty="0" err="1" smtClean="0">
              <a:solidFill>
                <a:schemeClr val="accent6">
                  <a:lumMod val="75000"/>
                </a:schemeClr>
              </a:solidFill>
              <a:latin typeface="HY각헤드라인B" panose="02030600000101010101" pitchFamily="18" charset="-127"/>
              <a:ea typeface="HY각헤드라인B" panose="02030600000101010101" pitchFamily="18" charset="-127"/>
            </a:rPr>
            <a:t>식별자</a:t>
          </a:r>
          <a:r>
            <a:rPr lang="ko-KR" sz="2800" b="0" dirty="0" smtClean="0">
              <a:solidFill>
                <a:schemeClr val="accent6">
                  <a:lumMod val="75000"/>
                </a:schemeClr>
              </a:solidFill>
              <a:latin typeface="HY각헤드라인B" panose="02030600000101010101" pitchFamily="18" charset="-127"/>
              <a:ea typeface="HY각헤드라인B" panose="02030600000101010101" pitchFamily="18" charset="-127"/>
            </a:rPr>
            <a:t> </a:t>
          </a:r>
          <a:r>
            <a:rPr lang="en-US" sz="2800" b="0" dirty="0" smtClean="0">
              <a:solidFill>
                <a:schemeClr val="accent6">
                  <a:lumMod val="75000"/>
                </a:schemeClr>
              </a:solidFill>
              <a:latin typeface="HY각헤드라인B" panose="02030600000101010101" pitchFamily="18" charset="-127"/>
              <a:ea typeface="HY각헤드라인B" panose="02030600000101010101" pitchFamily="18" charset="-127"/>
            </a:rPr>
            <a:t>(verifier)</a:t>
          </a:r>
          <a:r>
            <a:rPr lang="ko-KR" sz="2800" b="0" dirty="0" smtClean="0">
              <a:solidFill>
                <a:schemeClr val="accent6">
                  <a:lumMod val="75000"/>
                </a:schemeClr>
              </a:solidFill>
              <a:latin typeface="HY각헤드라인B" panose="02030600000101010101" pitchFamily="18" charset="-127"/>
              <a:ea typeface="HY각헤드라인B" panose="02030600000101010101" pitchFamily="18" charset="-127"/>
            </a:rPr>
            <a:t>의</a:t>
          </a:r>
          <a:r>
            <a:rPr lang="en-US" sz="2800" b="0" dirty="0" smtClean="0">
              <a:solidFill>
                <a:schemeClr val="accent6">
                  <a:lumMod val="75000"/>
                </a:schemeClr>
              </a:solidFill>
              <a:latin typeface="HY각헤드라인B" panose="02030600000101010101" pitchFamily="18" charset="-127"/>
              <a:ea typeface="HY각헤드라인B" panose="02030600000101010101" pitchFamily="18" charset="-127"/>
            </a:rPr>
            <a:t> </a:t>
          </a:r>
        </a:p>
        <a:p>
          <a:pPr rtl="0" latinLnBrk="1"/>
          <a:r>
            <a:rPr lang="ko-KR" sz="2800" b="0" dirty="0" err="1" smtClean="0">
              <a:solidFill>
                <a:schemeClr val="accent6">
                  <a:lumMod val="75000"/>
                </a:schemeClr>
              </a:solidFill>
              <a:latin typeface="HY각헤드라인B" panose="02030600000101010101" pitchFamily="18" charset="-127"/>
              <a:ea typeface="HY각헤드라인B" panose="02030600000101010101" pitchFamily="18" charset="-127"/>
            </a:rPr>
            <a:t>비식별화</a:t>
          </a:r>
          <a:r>
            <a:rPr lang="ko-KR" sz="2800" b="0" dirty="0" smtClean="0">
              <a:solidFill>
                <a:schemeClr val="accent6">
                  <a:lumMod val="75000"/>
                </a:schemeClr>
              </a:solidFill>
              <a:latin typeface="HY각헤드라인B" panose="02030600000101010101" pitchFamily="18" charset="-127"/>
              <a:ea typeface="HY각헤드라인B" panose="02030600000101010101" pitchFamily="18" charset="-127"/>
            </a:rPr>
            <a:t> </a:t>
          </a:r>
          <a:endParaRPr lang="ko-KR" sz="2800" b="0" dirty="0">
            <a:solidFill>
              <a:schemeClr val="accent6">
                <a:lumMod val="75000"/>
              </a:schemeClr>
            </a:solidFill>
            <a:latin typeface="HY각헤드라인B" panose="02030600000101010101" pitchFamily="18" charset="-127"/>
            <a:ea typeface="HY각헤드라인B" panose="02030600000101010101" pitchFamily="18" charset="-127"/>
          </a:endParaRPr>
        </a:p>
      </dgm:t>
    </dgm:pt>
    <dgm:pt modelId="{C604C3E1-057E-4E18-8C89-4184FEE2781B}" type="parTrans" cxnId="{EBF87123-3BB0-4161-B6AF-72A7ED9B7397}">
      <dgm:prSet/>
      <dgm:spPr/>
      <dgm:t>
        <a:bodyPr/>
        <a:lstStyle/>
        <a:p>
          <a:pPr latinLnBrk="1"/>
          <a:endParaRPr lang="ko-KR" altLang="en-US"/>
        </a:p>
      </dgm:t>
    </dgm:pt>
    <dgm:pt modelId="{0992B675-12B5-4785-9EB0-F18BC9D21701}" type="sibTrans" cxnId="{EBF87123-3BB0-4161-B6AF-72A7ED9B7397}">
      <dgm:prSet/>
      <dgm:spPr/>
      <dgm:t>
        <a:bodyPr/>
        <a:lstStyle/>
        <a:p>
          <a:pPr latinLnBrk="1"/>
          <a:endParaRPr lang="ko-KR" altLang="en-US"/>
        </a:p>
      </dgm:t>
    </dgm:pt>
    <dgm:pt modelId="{4D74D155-EE5B-4FBC-BE27-827D045BA11A}" type="pres">
      <dgm:prSet presAssocID="{84FEB6FE-F516-4734-A3E0-1724EAD76FB1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9A90D4-EEAD-42F2-A9C8-704646A24C50}" type="pres">
      <dgm:prSet presAssocID="{84FEB6FE-F516-4734-A3E0-1724EAD76FB1}" presName="cycle" presStyleCnt="0"/>
      <dgm:spPr/>
    </dgm:pt>
    <dgm:pt modelId="{4C1112DC-6CF1-4449-A232-2E8C89A5FF85}" type="pres">
      <dgm:prSet presAssocID="{84FEB6FE-F516-4734-A3E0-1724EAD76FB1}" presName="centerShape" presStyleCnt="0"/>
      <dgm:spPr/>
    </dgm:pt>
    <dgm:pt modelId="{91375C4A-2806-4860-AAF0-B2E649E4C8E9}" type="pres">
      <dgm:prSet presAssocID="{84FEB6FE-F516-4734-A3E0-1724EAD76FB1}" presName="connSite" presStyleLbl="node1" presStyleIdx="0" presStyleCnt="3"/>
      <dgm:spPr/>
    </dgm:pt>
    <dgm:pt modelId="{6DA03B37-B71C-4D52-820E-DAD9431AE931}" type="pres">
      <dgm:prSet presAssocID="{84FEB6FE-F516-4734-A3E0-1724EAD76FB1}" presName="visible" presStyleLbl="node1" presStyleIdx="0" presStyleCnt="3" custScaleX="141122" custScaleY="114431"/>
      <dgm:spPr/>
    </dgm:pt>
    <dgm:pt modelId="{33D566FE-C4D3-41EC-9DE0-2C61311F7329}" type="pres">
      <dgm:prSet presAssocID="{90790E00-7B64-4BA5-BABA-FAE3F84FE26A}" presName="Name25" presStyleLbl="parChTrans1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98D4D93-7DF2-49CF-B2F6-5C13FDE20554}" type="pres">
      <dgm:prSet presAssocID="{1C46D73A-EE4F-4CA2-864A-B521313EE577}" presName="node" presStyleCnt="0"/>
      <dgm:spPr/>
    </dgm:pt>
    <dgm:pt modelId="{BA473E18-E038-407E-90FC-AC8A0DF6BECC}" type="pres">
      <dgm:prSet presAssocID="{1C46D73A-EE4F-4CA2-864A-B521313EE577}" presName="parentNode" presStyleLbl="node1" presStyleIdx="1" presStyleCnt="3" custScaleX="390054" custScaleY="132856" custLinFactX="100000" custLinFactNeighborX="195204" custLinFactNeighborY="165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775889-EEE9-4D5F-B029-663B39190A38}" type="pres">
      <dgm:prSet presAssocID="{1C46D73A-EE4F-4CA2-864A-B521313EE577}" presName="childNode" presStyleLbl="revTx" presStyleIdx="0" presStyleCnt="0">
        <dgm:presLayoutVars>
          <dgm:bulletEnabled val="1"/>
        </dgm:presLayoutVars>
      </dgm:prSet>
      <dgm:spPr/>
    </dgm:pt>
    <dgm:pt modelId="{E9820420-99A6-4E67-8A14-FBF3928AD000}" type="pres">
      <dgm:prSet presAssocID="{C604C3E1-057E-4E18-8C89-4184FEE2781B}" presName="Name25" presStyleLbl="parChTrans1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EE432AE-71F4-4FAF-A1D4-4486FDF17509}" type="pres">
      <dgm:prSet presAssocID="{47EFF331-7661-4252-9258-47ADFDCF1B91}" presName="node" presStyleCnt="0"/>
      <dgm:spPr/>
    </dgm:pt>
    <dgm:pt modelId="{7C1E65AC-FEBA-4013-8625-E54D3B7AB082}" type="pres">
      <dgm:prSet presAssocID="{47EFF331-7661-4252-9258-47ADFDCF1B91}" presName="parentNode" presStyleLbl="node1" presStyleIdx="2" presStyleCnt="3" custScaleX="433568" custScaleY="154410" custLinFactX="100000" custLinFactNeighborX="158957" custLinFactNeighborY="1955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16473A-11B0-4C9F-858B-0E0B3D03FE85}" type="pres">
      <dgm:prSet presAssocID="{47EFF331-7661-4252-9258-47ADFDCF1B91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92703920-340F-485E-9A27-E5352D780FDF}" type="presOf" srcId="{90790E00-7B64-4BA5-BABA-FAE3F84FE26A}" destId="{33D566FE-C4D3-41EC-9DE0-2C61311F7329}" srcOrd="0" destOrd="0" presId="urn:microsoft.com/office/officeart/2005/8/layout/radial2"/>
    <dgm:cxn modelId="{005D7CC8-5393-4DDE-9159-7EA29ED910E6}" type="presOf" srcId="{47EFF331-7661-4252-9258-47ADFDCF1B91}" destId="{7C1E65AC-FEBA-4013-8625-E54D3B7AB082}" srcOrd="0" destOrd="0" presId="urn:microsoft.com/office/officeart/2005/8/layout/radial2"/>
    <dgm:cxn modelId="{ED92C6BD-29E0-402C-9014-E804212E5872}" type="presOf" srcId="{84FEB6FE-F516-4734-A3E0-1724EAD76FB1}" destId="{4D74D155-EE5B-4FBC-BE27-827D045BA11A}" srcOrd="0" destOrd="0" presId="urn:microsoft.com/office/officeart/2005/8/layout/radial2"/>
    <dgm:cxn modelId="{4A4BBCE4-69D7-4B46-8C01-6FF485984638}" type="presOf" srcId="{1C46D73A-EE4F-4CA2-864A-B521313EE577}" destId="{BA473E18-E038-407E-90FC-AC8A0DF6BECC}" srcOrd="0" destOrd="0" presId="urn:microsoft.com/office/officeart/2005/8/layout/radial2"/>
    <dgm:cxn modelId="{E8A3BF1E-D84E-4DA0-B43C-9E432D52344E}" srcId="{84FEB6FE-F516-4734-A3E0-1724EAD76FB1}" destId="{1C46D73A-EE4F-4CA2-864A-B521313EE577}" srcOrd="0" destOrd="0" parTransId="{90790E00-7B64-4BA5-BABA-FAE3F84FE26A}" sibTransId="{B845626C-606A-4B1E-B2D3-C970890785BB}"/>
    <dgm:cxn modelId="{EBF87123-3BB0-4161-B6AF-72A7ED9B7397}" srcId="{84FEB6FE-F516-4734-A3E0-1724EAD76FB1}" destId="{47EFF331-7661-4252-9258-47ADFDCF1B91}" srcOrd="1" destOrd="0" parTransId="{C604C3E1-057E-4E18-8C89-4184FEE2781B}" sibTransId="{0992B675-12B5-4785-9EB0-F18BC9D21701}"/>
    <dgm:cxn modelId="{84EFE2CF-D431-427A-A444-63AD941719D0}" type="presOf" srcId="{C604C3E1-057E-4E18-8C89-4184FEE2781B}" destId="{E9820420-99A6-4E67-8A14-FBF3928AD000}" srcOrd="0" destOrd="0" presId="urn:microsoft.com/office/officeart/2005/8/layout/radial2"/>
    <dgm:cxn modelId="{BB832A45-2518-4027-98F0-B8312F7B8E84}" type="presParOf" srcId="{4D74D155-EE5B-4FBC-BE27-827D045BA11A}" destId="{769A90D4-EEAD-42F2-A9C8-704646A24C50}" srcOrd="0" destOrd="0" presId="urn:microsoft.com/office/officeart/2005/8/layout/radial2"/>
    <dgm:cxn modelId="{A3735ACF-994B-42DF-9A50-AD345DE4D1C6}" type="presParOf" srcId="{769A90D4-EEAD-42F2-A9C8-704646A24C50}" destId="{4C1112DC-6CF1-4449-A232-2E8C89A5FF85}" srcOrd="0" destOrd="0" presId="urn:microsoft.com/office/officeart/2005/8/layout/radial2"/>
    <dgm:cxn modelId="{37DF76F7-69D1-40A1-ADD4-995682BB8BEB}" type="presParOf" srcId="{4C1112DC-6CF1-4449-A232-2E8C89A5FF85}" destId="{91375C4A-2806-4860-AAF0-B2E649E4C8E9}" srcOrd="0" destOrd="0" presId="urn:microsoft.com/office/officeart/2005/8/layout/radial2"/>
    <dgm:cxn modelId="{82B53E61-D958-4FA3-AED4-348A6145F877}" type="presParOf" srcId="{4C1112DC-6CF1-4449-A232-2E8C89A5FF85}" destId="{6DA03B37-B71C-4D52-820E-DAD9431AE931}" srcOrd="1" destOrd="0" presId="urn:microsoft.com/office/officeart/2005/8/layout/radial2"/>
    <dgm:cxn modelId="{CC129934-4E74-4A5B-9DD0-8B1774B8769C}" type="presParOf" srcId="{769A90D4-EEAD-42F2-A9C8-704646A24C50}" destId="{33D566FE-C4D3-41EC-9DE0-2C61311F7329}" srcOrd="1" destOrd="0" presId="urn:microsoft.com/office/officeart/2005/8/layout/radial2"/>
    <dgm:cxn modelId="{8138D015-49DC-434C-ACB9-07DB29470A20}" type="presParOf" srcId="{769A90D4-EEAD-42F2-A9C8-704646A24C50}" destId="{298D4D93-7DF2-49CF-B2F6-5C13FDE20554}" srcOrd="2" destOrd="0" presId="urn:microsoft.com/office/officeart/2005/8/layout/radial2"/>
    <dgm:cxn modelId="{A10FCA31-35AF-4A79-BCBC-5AC9981C6031}" type="presParOf" srcId="{298D4D93-7DF2-49CF-B2F6-5C13FDE20554}" destId="{BA473E18-E038-407E-90FC-AC8A0DF6BECC}" srcOrd="0" destOrd="0" presId="urn:microsoft.com/office/officeart/2005/8/layout/radial2"/>
    <dgm:cxn modelId="{62DFC835-9363-40F1-9E95-77A5C51DA485}" type="presParOf" srcId="{298D4D93-7DF2-49CF-B2F6-5C13FDE20554}" destId="{8F775889-EEE9-4D5F-B029-663B39190A38}" srcOrd="1" destOrd="0" presId="urn:microsoft.com/office/officeart/2005/8/layout/radial2"/>
    <dgm:cxn modelId="{33A2AC6F-2B65-4046-90F7-67BF9D96C117}" type="presParOf" srcId="{769A90D4-EEAD-42F2-A9C8-704646A24C50}" destId="{E9820420-99A6-4E67-8A14-FBF3928AD000}" srcOrd="3" destOrd="0" presId="urn:microsoft.com/office/officeart/2005/8/layout/radial2"/>
    <dgm:cxn modelId="{3447D9C7-6295-40E1-9A51-7D2A6FBADFB4}" type="presParOf" srcId="{769A90D4-EEAD-42F2-A9C8-704646A24C50}" destId="{7EE432AE-71F4-4FAF-A1D4-4486FDF17509}" srcOrd="4" destOrd="0" presId="urn:microsoft.com/office/officeart/2005/8/layout/radial2"/>
    <dgm:cxn modelId="{D37D0405-87F1-4368-9126-CE0CE483A241}" type="presParOf" srcId="{7EE432AE-71F4-4FAF-A1D4-4486FDF17509}" destId="{7C1E65AC-FEBA-4013-8625-E54D3B7AB082}" srcOrd="0" destOrd="0" presId="urn:microsoft.com/office/officeart/2005/8/layout/radial2"/>
    <dgm:cxn modelId="{8B569A2C-AE62-4067-A60A-BFD1652D48D1}" type="presParOf" srcId="{7EE432AE-71F4-4FAF-A1D4-4486FDF17509}" destId="{1F16473A-11B0-4C9F-858B-0E0B3D03FE8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0420-99A6-4E67-8A14-FBF3928AD000}">
      <dsp:nvSpPr>
        <dsp:cNvPr id="0" name=""/>
        <dsp:cNvSpPr/>
      </dsp:nvSpPr>
      <dsp:spPr>
        <a:xfrm rot="767487">
          <a:off x="2118212" y="1698472"/>
          <a:ext cx="1409127" cy="41879"/>
        </a:xfrm>
        <a:custGeom>
          <a:avLst/>
          <a:gdLst/>
          <a:ahLst/>
          <a:cxnLst/>
          <a:rect l="0" t="0" r="0" b="0"/>
          <a:pathLst>
            <a:path>
              <a:moveTo>
                <a:pt x="0" y="20939"/>
              </a:moveTo>
              <a:lnTo>
                <a:pt x="1409127" y="209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66FE-C4D3-41EC-9DE0-2C61311F7329}">
      <dsp:nvSpPr>
        <dsp:cNvPr id="0" name=""/>
        <dsp:cNvSpPr/>
      </dsp:nvSpPr>
      <dsp:spPr>
        <a:xfrm rot="20889856">
          <a:off x="2116041" y="1069950"/>
          <a:ext cx="1849113" cy="41879"/>
        </a:xfrm>
        <a:custGeom>
          <a:avLst/>
          <a:gdLst/>
          <a:ahLst/>
          <a:cxnLst/>
          <a:rect l="0" t="0" r="0" b="0"/>
          <a:pathLst>
            <a:path>
              <a:moveTo>
                <a:pt x="0" y="20939"/>
              </a:moveTo>
              <a:lnTo>
                <a:pt x="1849113" y="209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03B37-B71C-4D52-820E-DAD9431AE931}">
      <dsp:nvSpPr>
        <dsp:cNvPr id="0" name=""/>
        <dsp:cNvSpPr/>
      </dsp:nvSpPr>
      <dsp:spPr>
        <a:xfrm>
          <a:off x="181451" y="357081"/>
          <a:ext cx="2612586" cy="2118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73E18-E038-407E-90FC-AC8A0DF6BECC}">
      <dsp:nvSpPr>
        <dsp:cNvPr id="0" name=""/>
        <dsp:cNvSpPr/>
      </dsp:nvSpPr>
      <dsp:spPr>
        <a:xfrm>
          <a:off x="3624250" y="-223264"/>
          <a:ext cx="4332633" cy="1475735"/>
        </a:xfrm>
        <a:prstGeom prst="ellipse">
          <a:avLst/>
        </a:prstGeom>
        <a:noFill/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0" kern="1200" dirty="0" smtClean="0">
              <a:solidFill>
                <a:schemeClr val="tx1"/>
              </a:solidFill>
              <a:latin typeface="HY각헤드라인B" panose="02030600000101010101" pitchFamily="18" charset="-127"/>
              <a:ea typeface="HY각헤드라인B" panose="02030600000101010101" pitchFamily="18" charset="-127"/>
            </a:rPr>
            <a:t>수집한 정보의 </a:t>
          </a:r>
          <a:endParaRPr lang="en-US" altLang="ko-KR" sz="2400" b="0" kern="1200" dirty="0" smtClean="0">
            <a:solidFill>
              <a:schemeClr val="tx1"/>
            </a:solidFill>
            <a:latin typeface="HY각헤드라인B" panose="02030600000101010101" pitchFamily="18" charset="-127"/>
            <a:ea typeface="HY각헤드라인B" panose="02030600000101010101" pitchFamily="18" charset="-127"/>
          </a:endParaRPr>
        </a:p>
        <a:p>
          <a:pPr lvl="0" algn="ctr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0" kern="1200" dirty="0" err="1" smtClean="0">
              <a:solidFill>
                <a:schemeClr val="tx1"/>
              </a:solidFill>
              <a:latin typeface="HY각헤드라인B" panose="02030600000101010101" pitchFamily="18" charset="-127"/>
              <a:ea typeface="HY각헤드라인B" panose="02030600000101010101" pitchFamily="18" charset="-127"/>
            </a:rPr>
            <a:t>비식별화</a:t>
          </a:r>
          <a:endParaRPr lang="ko-KR" altLang="en-US" sz="2400" b="0" kern="1200" dirty="0">
            <a:solidFill>
              <a:schemeClr val="tx1"/>
            </a:solidFill>
            <a:latin typeface="HY각헤드라인B" panose="02030600000101010101" pitchFamily="18" charset="-127"/>
            <a:ea typeface="HY각헤드라인B" panose="02030600000101010101" pitchFamily="18" charset="-127"/>
          </a:endParaRPr>
        </a:p>
      </dsp:txBody>
      <dsp:txXfrm>
        <a:off x="4258749" y="-7148"/>
        <a:ext cx="3063635" cy="1043503"/>
      </dsp:txXfrm>
    </dsp:sp>
    <dsp:sp modelId="{7C1E65AC-FEBA-4013-8625-E54D3B7AB082}">
      <dsp:nvSpPr>
        <dsp:cNvPr id="0" name=""/>
        <dsp:cNvSpPr/>
      </dsp:nvSpPr>
      <dsp:spPr>
        <a:xfrm>
          <a:off x="3132348" y="1478824"/>
          <a:ext cx="4815977" cy="1715152"/>
        </a:xfrm>
        <a:prstGeom prst="ellipse">
          <a:avLst/>
        </a:prstGeom>
        <a:noFill/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b="0" kern="1200" dirty="0" err="1" smtClean="0">
              <a:solidFill>
                <a:schemeClr val="accent6">
                  <a:lumMod val="75000"/>
                </a:schemeClr>
              </a:solidFill>
              <a:latin typeface="HY각헤드라인B" panose="02030600000101010101" pitchFamily="18" charset="-127"/>
              <a:ea typeface="HY각헤드라인B" panose="02030600000101010101" pitchFamily="18" charset="-127"/>
            </a:rPr>
            <a:t>식별자</a:t>
          </a:r>
          <a:r>
            <a:rPr lang="ko-KR" sz="2800" b="0" kern="1200" dirty="0" smtClean="0">
              <a:solidFill>
                <a:schemeClr val="accent6">
                  <a:lumMod val="75000"/>
                </a:schemeClr>
              </a:solidFill>
              <a:latin typeface="HY각헤드라인B" panose="02030600000101010101" pitchFamily="18" charset="-127"/>
              <a:ea typeface="HY각헤드라인B" panose="02030600000101010101" pitchFamily="18" charset="-127"/>
            </a:rPr>
            <a:t> </a:t>
          </a:r>
          <a:r>
            <a:rPr lang="en-US" sz="2800" b="0" kern="1200" dirty="0" smtClean="0">
              <a:solidFill>
                <a:schemeClr val="accent6">
                  <a:lumMod val="75000"/>
                </a:schemeClr>
              </a:solidFill>
              <a:latin typeface="HY각헤드라인B" panose="02030600000101010101" pitchFamily="18" charset="-127"/>
              <a:ea typeface="HY각헤드라인B" panose="02030600000101010101" pitchFamily="18" charset="-127"/>
            </a:rPr>
            <a:t>(verifier)</a:t>
          </a:r>
          <a:r>
            <a:rPr lang="ko-KR" sz="2800" b="0" kern="1200" dirty="0" smtClean="0">
              <a:solidFill>
                <a:schemeClr val="accent6">
                  <a:lumMod val="75000"/>
                </a:schemeClr>
              </a:solidFill>
              <a:latin typeface="HY각헤드라인B" panose="02030600000101010101" pitchFamily="18" charset="-127"/>
              <a:ea typeface="HY각헤드라인B" panose="02030600000101010101" pitchFamily="18" charset="-127"/>
            </a:rPr>
            <a:t>의</a:t>
          </a:r>
          <a:r>
            <a:rPr lang="en-US" sz="2800" b="0" kern="1200" dirty="0" smtClean="0">
              <a:solidFill>
                <a:schemeClr val="accent6">
                  <a:lumMod val="75000"/>
                </a:schemeClr>
              </a:solidFill>
              <a:latin typeface="HY각헤드라인B" panose="02030600000101010101" pitchFamily="18" charset="-127"/>
              <a:ea typeface="HY각헤드라인B" panose="02030600000101010101" pitchFamily="18" charset="-127"/>
            </a:rPr>
            <a:t> </a:t>
          </a:r>
        </a:p>
        <a:p>
          <a:pPr lvl="0" algn="ctr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b="0" kern="1200" dirty="0" err="1" smtClean="0">
              <a:solidFill>
                <a:schemeClr val="accent6">
                  <a:lumMod val="75000"/>
                </a:schemeClr>
              </a:solidFill>
              <a:latin typeface="HY각헤드라인B" panose="02030600000101010101" pitchFamily="18" charset="-127"/>
              <a:ea typeface="HY각헤드라인B" panose="02030600000101010101" pitchFamily="18" charset="-127"/>
            </a:rPr>
            <a:t>비식별화</a:t>
          </a:r>
          <a:r>
            <a:rPr lang="ko-KR" sz="2800" b="0" kern="1200" dirty="0" smtClean="0">
              <a:solidFill>
                <a:schemeClr val="accent6">
                  <a:lumMod val="75000"/>
                </a:schemeClr>
              </a:solidFill>
              <a:latin typeface="HY각헤드라인B" panose="02030600000101010101" pitchFamily="18" charset="-127"/>
              <a:ea typeface="HY각헤드라인B" panose="02030600000101010101" pitchFamily="18" charset="-127"/>
            </a:rPr>
            <a:t> </a:t>
          </a:r>
          <a:endParaRPr lang="ko-KR" sz="2800" b="0" kern="1200" dirty="0">
            <a:solidFill>
              <a:schemeClr val="accent6">
                <a:lumMod val="75000"/>
              </a:schemeClr>
            </a:solidFill>
            <a:latin typeface="HY각헤드라인B" panose="02030600000101010101" pitchFamily="18" charset="-127"/>
            <a:ea typeface="HY각헤드라인B" panose="02030600000101010101" pitchFamily="18" charset="-127"/>
          </a:endParaRPr>
        </a:p>
      </dsp:txBody>
      <dsp:txXfrm>
        <a:off x="3837632" y="1730002"/>
        <a:ext cx="3405409" cy="1212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5BF8B-6C6D-4303-9940-999E1917CC93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D0488-B2BD-4C1F-BF4D-9B11BF033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9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3C65F-B9FB-4CD3-B2DA-01A91CF4EF93}" type="datetimeFigureOut">
              <a:rPr lang="ko-KR" altLang="en-US" smtClean="0"/>
              <a:pPr/>
              <a:t>2016-11-08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A031A-36C1-46EF-9FCE-282C824BFC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4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12601-C0EA-4BAB-A951-E8D347091362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680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A031A-36C1-46EF-9FCE-282C824BFC8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5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404EE5-274D-49F4-8A8C-1D8A3667093C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013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A031A-36C1-46EF-9FCE-282C824BFC8A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87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3610A-184A-40F3-BC41-505697228A2E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37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3610A-184A-40F3-BC41-505697228A2E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3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A031A-36C1-46EF-9FCE-282C824BFC8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7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A031A-36C1-46EF-9FCE-282C824BFC8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A031A-36C1-46EF-9FCE-282C824BFC8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A031A-36C1-46EF-9FCE-282C824BFC8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A031A-36C1-46EF-9FCE-282C824BFC8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A031A-36C1-46EF-9FCE-282C824BFC8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A031A-36C1-46EF-9FCE-282C824BFC8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5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A031A-36C1-46EF-9FCE-282C824BFC8A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82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pic>
        <p:nvPicPr>
          <p:cNvPr id="13" name="Picture 2" descr="C:\Documents and Settings\ohwonsik\바탕 화면\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-945976" y="6356434"/>
            <a:ext cx="2133600" cy="365125"/>
          </a:xfrm>
        </p:spPr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Confidential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54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1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1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1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19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07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71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27471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5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2016-10-03</a:t>
            </a:r>
            <a:endParaRPr kumimoji="1" lang="ko-KR" altLang="en-US" b="1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B80C55-C951-4F92-8A75-2AEA1496D0F5}" type="slidenum">
              <a:rPr kumimoji="1" lang="ko-KR" altLang="en-US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06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2016-10-03</a:t>
            </a:r>
            <a:endParaRPr kumimoji="1" lang="ko-KR" altLang="en-US" b="1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B80C55-C951-4F92-8A75-2AEA1496D0F5}" type="slidenum">
              <a:rPr kumimoji="1" lang="ko-KR" altLang="en-US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265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548D-BD63-4749-B579-B27A513E7C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63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548D-BD63-4749-B579-B27A513E7C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2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548D-BD63-4749-B579-B27A513E7C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97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548D-BD63-4749-B579-B27A513E7C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6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548D-BD63-4749-B579-B27A513E7C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4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ohwonsik\바탕 화면\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4000" cy="6858000"/>
          </a:xfrm>
          <a:prstGeom prst="rect">
            <a:avLst/>
          </a:prstGeom>
          <a:noFill/>
        </p:spPr>
      </p:pic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-945976" y="63564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Confidential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0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548D-BD63-4749-B579-B27A513E7C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277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548D-BD63-4749-B579-B27A513E7C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807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548D-BD63-4749-B579-B27A513E7C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3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548D-BD63-4749-B579-B27A513E7C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106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548D-BD63-4749-B579-B27A513E7C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036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548D-BD63-4749-B579-B27A513E7C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88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0171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68526" y="296652"/>
            <a:ext cx="8606953" cy="6264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57290"/>
            <a:ext cx="111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F7AC47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Confidential</a:t>
            </a:r>
            <a:endParaRPr kumimoji="1" lang="ko-KR" altLang="en-US" sz="1400" dirty="0">
              <a:solidFill>
                <a:srgbClr val="F7AC47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551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8A2F-C352-495F-B288-63700D8B8D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6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0171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68524" y="296652"/>
            <a:ext cx="8606953" cy="6264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57288"/>
            <a:ext cx="111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F7AC47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Confidential</a:t>
            </a:r>
            <a:endParaRPr kumimoji="1" lang="ko-KR" altLang="en-US" sz="1400" dirty="0">
              <a:solidFill>
                <a:srgbClr val="F7AC47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37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8A2F-C352-495F-B288-63700D8B8D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484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ohwonsik\바탕 화면\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4000" cy="6858000"/>
          </a:xfrm>
          <a:prstGeom prst="rect">
            <a:avLst/>
          </a:prstGeom>
          <a:noFill/>
        </p:spPr>
      </p:pic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-1161997" y="65203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Confidential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8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5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4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76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3" y="160023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3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ohwonsik\바탕 화면\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4000" cy="6858000"/>
          </a:xfrm>
          <a:prstGeom prst="rect">
            <a:avLst/>
          </a:prstGeom>
          <a:noFill/>
        </p:spPr>
      </p:pic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-945976" y="63564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Confidential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06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8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8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75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6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6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6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86" y="27313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66" y="143513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2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3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3" y="63564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4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4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2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b="68102"/>
          <a:stretch/>
        </p:blipFill>
        <p:spPr bwMode="auto">
          <a:xfrm>
            <a:off x="0" y="0"/>
            <a:ext cx="9144000" cy="7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558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b="68102"/>
          <a:stretch/>
        </p:blipFill>
        <p:spPr bwMode="auto">
          <a:xfrm>
            <a:off x="0" y="0"/>
            <a:ext cx="9144000" cy="7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727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2016-10-03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F548D-BD63-4749-B579-B27A513E7C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0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mtClean="0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t>2016-10-03</a:t>
            </a:r>
            <a:endParaRPr kumimoji="1" lang="ko-KR" altLang="en-US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25349" y="649227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A58A2F-C352-495F-B288-63700D8B8D24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44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mtClean="0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t>2016-10-03</a:t>
            </a:r>
            <a:endParaRPr kumimoji="1" lang="ko-KR" altLang="en-US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25349" y="64922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A58A2F-C352-495F-B288-63700D8B8D24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7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55576" y="2060848"/>
            <a:ext cx="777240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개인정보에  대한 경쟁법적 </a:t>
            </a:r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규제 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및</a:t>
            </a:r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개인정보 수집 식별자의 </a:t>
            </a:r>
            <a:r>
              <a:rPr lang="ko-KR" altLang="en-US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비식별화</a:t>
            </a:r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인정 여부</a:t>
            </a:r>
            <a:endParaRPr lang="ko-KR" altLang="en-US" sz="28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164288" y="5445224"/>
            <a:ext cx="1979712" cy="1007616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buNone/>
            </a:pPr>
            <a:r>
              <a:rPr lang="ko-KR" altLang="en-US" sz="1800" dirty="0" smtClean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이상주 전무</a:t>
            </a:r>
            <a:endParaRPr lang="en-US" altLang="ko-KR" sz="1800" dirty="0" smtClean="0">
              <a:solidFill>
                <a:srgbClr val="4F81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n-US" altLang="ko-KR" sz="1800" dirty="0" smtClean="0">
              <a:solidFill>
                <a:srgbClr val="4F81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Samsung Elec.</a:t>
            </a: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Nov.</a:t>
            </a:r>
            <a:r>
              <a:rPr lang="en-US" altLang="ko-KR" sz="1800" dirty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2016. </a:t>
            </a:r>
            <a:endParaRPr lang="ko-KR" altLang="en-US" sz="1800" dirty="0">
              <a:solidFill>
                <a:srgbClr val="4F81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353927" y="1319995"/>
            <a:ext cx="8345573" cy="432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98" rIns="0" bIns="3599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300"/>
              </a:spcBef>
              <a:spcAft>
                <a:spcPts val="300"/>
              </a:spcAft>
              <a:defRPr sz="2200" kern="1200">
                <a:solidFill>
                  <a:srgbClr val="0092D0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algn="l" rtl="0" eaLnBrk="0" fontAlgn="base" hangingPunct="0">
              <a:spcBef>
                <a:spcPts val="300"/>
              </a:spcBef>
              <a:spcAft>
                <a:spcPts val="300"/>
              </a:spcAft>
              <a:defRPr sz="2200" kern="12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2pPr>
            <a:lvl3pPr marL="447675" indent="-442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200" kern="12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3pPr>
            <a:lvl4pPr marL="895350" indent="-442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4pPr>
            <a:lvl5pPr marL="1343025" indent="-44767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5pPr>
            <a:lvl6pPr marL="1301711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6pPr>
            <a:lvl7pPr marL="1806276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7pPr>
            <a:lvl8pPr marL="2310842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8pPr>
            <a:lvl9pPr marL="2815408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</a:p>
          <a:p>
            <a:pPr marL="4762" lvl="2" indent="0">
              <a:buFont typeface="Arial" charset="0"/>
              <a:buNone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 bwMode="auto">
          <a:xfrm>
            <a:off x="404733" y="1020981"/>
            <a:ext cx="8514403" cy="757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539965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GB" sz="2600" kern="1200" baseline="0" dirty="0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-109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-109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-109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-109" charset="-128"/>
              </a:defRPr>
            </a:lvl5pPr>
            <a:lvl6pPr marL="50456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35825" algn="l"/>
              </a:tabLst>
              <a:defRPr sz="2600" b="1">
                <a:solidFill>
                  <a:schemeClr val="tx1"/>
                </a:solidFill>
                <a:latin typeface="Arial" charset="0"/>
              </a:defRPr>
            </a:lvl6pPr>
            <a:lvl7pPr marL="100913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35825" algn="l"/>
              </a:tabLst>
              <a:defRPr sz="2600" b="1">
                <a:solidFill>
                  <a:schemeClr val="tx1"/>
                </a:solidFill>
                <a:latin typeface="Arial" charset="0"/>
              </a:defRPr>
            </a:lvl7pPr>
            <a:lvl8pPr marL="151369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35825" algn="l"/>
              </a:tabLst>
              <a:defRPr sz="2600" b="1">
                <a:solidFill>
                  <a:schemeClr val="tx1"/>
                </a:solidFill>
                <a:latin typeface="Arial" charset="0"/>
              </a:defRPr>
            </a:lvl8pPr>
            <a:lvl9pPr marL="20182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35825" algn="l"/>
              </a:tabLst>
              <a:defRPr sz="2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20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SS005_ICO_presentation_r1_13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548D-BD63-4749-B579-B27A513E7C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39"/>
          <p:cNvSpPr/>
          <p:nvPr/>
        </p:nvSpPr>
        <p:spPr bwMode="auto">
          <a:xfrm>
            <a:off x="179512" y="1026345"/>
            <a:ext cx="8145345" cy="276999"/>
          </a:xfrm>
          <a:prstGeom prst="rect">
            <a:avLst/>
          </a:prstGeom>
          <a:noFill/>
          <a:effectLst/>
        </p:spPr>
        <p:txBody>
          <a:bodyPr wrap="square" lIns="0" tIns="0" rIns="108000" bIns="0" anchor="ctr">
            <a:spAutoFit/>
            <a:scene3d>
              <a:camera prst="orthographicFront"/>
              <a:lightRig rig="threePt" dir="t"/>
            </a:scene3d>
            <a:sp3d>
              <a:bevelT w="1270"/>
              <a:contourClr>
                <a:schemeClr val="bg1"/>
              </a:contourClr>
            </a:sp3d>
          </a:bodyPr>
          <a:lstStyle/>
          <a:p>
            <a:pPr latinLnBrk="0">
              <a:defRPr/>
            </a:pPr>
            <a:r>
              <a:rPr lang="ko-KR" altLang="en-US" b="1" kern="0" dirty="0" smtClean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정부의 서비스 경제 발전전략</a:t>
            </a:r>
            <a:r>
              <a:rPr lang="en-US" altLang="ko-KR" b="1" kern="0" dirty="0" smtClean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(</a:t>
            </a:r>
            <a:r>
              <a:rPr lang="ko-KR" altLang="en-US" b="1" kern="0" dirty="0" err="1" smtClean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행자부</a:t>
            </a:r>
            <a:r>
              <a:rPr lang="en-US" altLang="ko-KR" b="1" kern="0" dirty="0" smtClean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b="1" kern="0" dirty="0" err="1" smtClean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방통위</a:t>
            </a:r>
            <a:r>
              <a:rPr lang="en-US" altLang="ko-KR" b="1" kern="0" dirty="0" smtClean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b="1" kern="0" dirty="0" err="1" smtClean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미래부</a:t>
            </a:r>
            <a:r>
              <a:rPr lang="ko-KR" altLang="en-US" b="1" kern="0" dirty="0" smtClean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등 관계부처합동</a:t>
            </a:r>
            <a:r>
              <a:rPr lang="en-US" altLang="ko-KR" b="1" kern="0" dirty="0" smtClean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3" y="1626855"/>
            <a:ext cx="2614423" cy="313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447" y="1565717"/>
            <a:ext cx="5454688" cy="265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288" y="4264138"/>
            <a:ext cx="4838569" cy="291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635896" y="2276872"/>
            <a:ext cx="4688961" cy="1935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5936" y="5373216"/>
            <a:ext cx="367240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0" y="256848"/>
            <a:ext cx="9144000" cy="615950"/>
          </a:xfrm>
          <a:prstGeom prst="rect">
            <a:avLst/>
          </a:prstGeom>
          <a:solidFill>
            <a:srgbClr val="FFAA0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kern="0" dirty="0" err="1" smtClean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정통망법</a:t>
            </a:r>
            <a:r>
              <a:rPr lang="en-US" altLang="ko-KR" sz="2400" b="1" kern="0" dirty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2400" b="1" kern="0" dirty="0" smtClean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개인정보법의 동의구조 개선</a:t>
            </a:r>
            <a:endParaRPr lang="ko-KR" altLang="en-US" sz="2400" b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56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2" y="898942"/>
            <a:ext cx="5135759" cy="595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46" y="1061546"/>
            <a:ext cx="5094916" cy="553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380931" y="3140968"/>
            <a:ext cx="4511549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76971" y="6057292"/>
            <a:ext cx="100811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80931" y="4867509"/>
            <a:ext cx="387736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0" y="256848"/>
            <a:ext cx="9144000" cy="615950"/>
          </a:xfrm>
          <a:prstGeom prst="rect">
            <a:avLst/>
          </a:prstGeom>
          <a:solidFill>
            <a:srgbClr val="FFAA0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kern="0" dirty="0" err="1" smtClean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정통망법</a:t>
            </a:r>
            <a:r>
              <a:rPr lang="en-US" altLang="ko-KR" sz="2400" b="1" kern="0" dirty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2400" b="1" kern="0" dirty="0" smtClean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개인정보법의 동의구조 개선</a:t>
            </a:r>
            <a:r>
              <a:rPr lang="en-US" altLang="ko-KR" sz="2400" b="1" kern="0" dirty="0" smtClean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:    </a:t>
            </a:r>
            <a:r>
              <a:rPr lang="en-US" altLang="ko-KR" sz="2400" b="1" kern="0" dirty="0" err="1" smtClean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IoT</a:t>
            </a:r>
            <a:r>
              <a:rPr lang="en-US" altLang="ko-KR" sz="2400" b="1" kern="0" dirty="0" smtClean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sz="2400" b="1" kern="0" dirty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관련 </a:t>
            </a:r>
            <a:endParaRPr lang="ko-KR" altLang="en-US" sz="2400" b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491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9144000" cy="615950"/>
          </a:xfrm>
          <a:solidFill>
            <a:srgbClr val="FFAA00"/>
          </a:solidFill>
        </p:spPr>
        <p:txBody>
          <a:bodyPr>
            <a:normAutofit/>
          </a:bodyPr>
          <a:lstStyle/>
          <a:p>
            <a:r>
              <a:rPr lang="ko-KR" altLang="en-US" sz="2000" dirty="0" err="1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정통망법의</a:t>
            </a:r>
            <a:r>
              <a:rPr lang="ko-KR" altLang="en-US" sz="20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동의 구조 개선</a:t>
            </a:r>
            <a:r>
              <a:rPr lang="en-US" altLang="ko-KR" sz="20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  </a:t>
            </a:r>
            <a:r>
              <a:rPr lang="ko-KR" altLang="en-US" sz="20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처리 위탁</a:t>
            </a:r>
            <a:endParaRPr lang="ko-KR" alt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23528" y="1196752"/>
            <a:ext cx="8569325" cy="5400675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PIPA 26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dirty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대통령령으로 정하는 방법에  따라 </a:t>
            </a:r>
            <a:r>
              <a:rPr lang="ko-KR" altLang="en-US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공개</a:t>
            </a:r>
            <a:r>
              <a:rPr lang="ko-KR" altLang="en-US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하면 됨</a:t>
            </a:r>
            <a:endParaRPr lang="en-US" altLang="ko-KR" dirty="0" smtClean="0">
              <a:solidFill>
                <a:srgbClr val="0486C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ko-KR" dirty="0" smtClean="0">
              <a:solidFill>
                <a:srgbClr val="0486C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정통망법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25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항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개정전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900113" indent="-900113">
              <a:lnSpc>
                <a:spcPct val="130000"/>
              </a:lnSpc>
              <a:buNone/>
            </a:pPr>
            <a:r>
              <a:rPr lang="en-US" altLang="ko-KR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서비스의 </a:t>
            </a:r>
            <a:r>
              <a:rPr lang="ko-KR" altLang="en-US" dirty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제공에 관한 계약을 이행하기 위하여 필요한 </a:t>
            </a:r>
            <a:r>
              <a:rPr lang="ko-KR" altLang="en-US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경우</a:t>
            </a:r>
            <a:r>
              <a:rPr lang="en-US" altLang="ko-KR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공개 </a:t>
            </a:r>
            <a:r>
              <a:rPr lang="ko-KR" altLang="en-US" dirty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또는 </a:t>
            </a:r>
            <a:r>
              <a:rPr lang="ko-KR" altLang="en-US" dirty="0" err="1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전자우편등</a:t>
            </a:r>
            <a:r>
              <a:rPr lang="ko-KR" altLang="en-US" dirty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령이</a:t>
            </a:r>
            <a:r>
              <a:rPr lang="ko-KR" altLang="en-US" dirty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정하는 방법에 따라 알린 경우 </a:t>
            </a:r>
            <a:r>
              <a:rPr lang="ko-KR" altLang="en-US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동의 </a:t>
            </a:r>
            <a:r>
              <a:rPr lang="ko-KR" altLang="en-US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불요</a:t>
            </a:r>
            <a:endParaRPr lang="en-US" altLang="ko-KR" dirty="0" smtClean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00113" indent="-900113">
              <a:lnSpc>
                <a:spcPct val="130000"/>
              </a:lnSpc>
              <a:buNone/>
            </a:pPr>
            <a:endParaRPr lang="en-US" altLang="ko-KR" dirty="0" smtClean="0">
              <a:solidFill>
                <a:srgbClr val="0486C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정통망법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25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항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(9.23.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개정 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900113" indent="-900113">
              <a:lnSpc>
                <a:spcPct val="130000"/>
              </a:lnSpc>
              <a:buNone/>
            </a:pPr>
            <a:r>
              <a:rPr lang="en-US" altLang="ko-KR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서비스의 제공에 관한 계약을 이행하고 이용자 </a:t>
            </a:r>
            <a:r>
              <a:rPr lang="ko-KR" altLang="en-US" dirty="0" err="1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편의증진등을</a:t>
            </a:r>
            <a:r>
              <a:rPr lang="ko-KR" altLang="en-US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위해 </a:t>
            </a:r>
            <a:r>
              <a:rPr lang="ko-KR" altLang="en-US" dirty="0" err="1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필요시</a:t>
            </a:r>
            <a:r>
              <a:rPr lang="en-US" altLang="ko-KR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900113" indent="0">
              <a:lnSpc>
                <a:spcPct val="130000"/>
              </a:lnSpc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공개 또는 </a:t>
            </a:r>
            <a:r>
              <a:rPr lang="ko-KR" altLang="en-US" dirty="0" err="1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전자우편등</a:t>
            </a:r>
            <a:r>
              <a:rPr lang="ko-KR" altLang="en-US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대통령령이 정하는 방법에 따라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알린</a:t>
            </a:r>
            <a:r>
              <a:rPr lang="ko-KR" altLang="en-US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경우 </a:t>
            </a:r>
            <a:r>
              <a:rPr lang="ko-KR" altLang="en-US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동의 불요</a:t>
            </a:r>
            <a:endParaRPr lang="en-US" altLang="ko-KR" dirty="0" smtClean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정통망법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25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입법예고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원칙</a:t>
            </a:r>
            <a:r>
              <a:rPr lang="en-US" altLang="ko-KR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ko-KR" altLang="en-US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알리고 동의</a:t>
            </a:r>
            <a:endParaRPr lang="en-US" altLang="ko-KR" dirty="0" smtClean="0">
              <a:solidFill>
                <a:srgbClr val="0486C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</a:t>
            </a:r>
            <a:r>
              <a:rPr lang="en-US" altLang="ko-KR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대통령령이 정하는 방법으로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알리고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개인정보 처리방침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공개</a:t>
            </a:r>
            <a:r>
              <a:rPr lang="ko-KR" altLang="en-US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 경우 </a:t>
            </a:r>
            <a:r>
              <a:rPr lang="ko-KR" altLang="en-US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동의 불요</a:t>
            </a:r>
            <a:endParaRPr lang="en-US" altLang="ko-KR" dirty="0" smtClean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dirty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대통령령 </a:t>
            </a:r>
            <a:r>
              <a:rPr lang="en-US" altLang="ko-KR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r>
              <a:rPr lang="en-US" altLang="ko-KR" dirty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전자우편</a:t>
            </a:r>
            <a:r>
              <a:rPr lang="en-US" altLang="ko-KR" dirty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서면</a:t>
            </a:r>
            <a:r>
              <a:rPr lang="en-US" altLang="ko-KR" dirty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모사전송</a:t>
            </a:r>
            <a:r>
              <a:rPr lang="en-US" altLang="ko-KR" dirty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전화 또는 이와 유사한 </a:t>
            </a:r>
            <a:r>
              <a:rPr lang="ko-KR" altLang="en-US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  <a:r>
              <a:rPr lang="en-US" altLang="ko-KR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dirty="0">
              <a:solidFill>
                <a:srgbClr val="0486C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ko-KR" dirty="0" smtClean="0">
              <a:solidFill>
                <a:srgbClr val="0486C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dirty="0" smtClean="0">
                <a:solidFill>
                  <a:srgbClr val="0486CD"/>
                </a:solidFill>
                <a:latin typeface="+mj-ea"/>
                <a:ea typeface="+mj-ea"/>
              </a:rPr>
              <a:t>* </a:t>
            </a:r>
            <a:r>
              <a:rPr lang="ko-KR" altLang="en-US" dirty="0" err="1" smtClean="0">
                <a:solidFill>
                  <a:srgbClr val="0486CD"/>
                </a:solidFill>
                <a:latin typeface="+mj-ea"/>
                <a:ea typeface="+mj-ea"/>
              </a:rPr>
              <a:t>방통위</a:t>
            </a:r>
            <a:r>
              <a:rPr lang="ko-KR" altLang="en-US" dirty="0" smtClean="0">
                <a:solidFill>
                  <a:srgbClr val="0486CD"/>
                </a:solidFill>
                <a:latin typeface="+mj-ea"/>
                <a:ea typeface="+mj-ea"/>
              </a:rPr>
              <a:t> 서비스발전전략</a:t>
            </a:r>
            <a:r>
              <a:rPr lang="en-US" altLang="ko-KR" dirty="0" smtClean="0">
                <a:solidFill>
                  <a:srgbClr val="0486CD"/>
                </a:solidFill>
                <a:latin typeface="+mj-ea"/>
                <a:ea typeface="+mj-ea"/>
              </a:rPr>
              <a:t>: </a:t>
            </a:r>
            <a:r>
              <a:rPr lang="ko-KR" altLang="en-US" dirty="0" smtClean="0">
                <a:solidFill>
                  <a:srgbClr val="0486CD"/>
                </a:solidFill>
                <a:latin typeface="+mj-ea"/>
                <a:ea typeface="+mj-ea"/>
              </a:rPr>
              <a:t>동의 요구를 고지로 대체</a:t>
            </a:r>
            <a:endParaRPr lang="en-US" altLang="ko-KR" dirty="0" smtClean="0">
              <a:solidFill>
                <a:srgbClr val="0486CD"/>
              </a:solidFill>
              <a:latin typeface="+mj-ea"/>
              <a:ea typeface="+mj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619672" y="3741889"/>
            <a:ext cx="64807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139952" y="4869160"/>
            <a:ext cx="100811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31640" y="5589240"/>
            <a:ext cx="6264696" cy="7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267744" y="4149080"/>
            <a:ext cx="1872208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87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9144000" cy="615950"/>
          </a:xfrm>
          <a:solidFill>
            <a:srgbClr val="FFAA00"/>
          </a:solidFill>
        </p:spPr>
        <p:txBody>
          <a:bodyPr>
            <a:noAutofit/>
          </a:bodyPr>
          <a:lstStyle/>
          <a:p>
            <a:r>
              <a:rPr lang="ko-KR" altLang="en-US" sz="2000" dirty="0" err="1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정통망법의</a:t>
            </a:r>
            <a:r>
              <a:rPr lang="ko-KR" altLang="en-US" sz="20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동의 구조 </a:t>
            </a:r>
            <a:r>
              <a:rPr lang="ko-KR" altLang="en-US" sz="2000" dirty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개선</a:t>
            </a:r>
            <a:r>
              <a:rPr lang="en-US" altLang="ko-KR" sz="2000" dirty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20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Onward transfer </a:t>
            </a:r>
            <a:r>
              <a:rPr lang="ko-KR" altLang="en-US" sz="20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</a:t>
            </a:r>
            <a:endParaRPr lang="ko-KR" alt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79512" y="1052736"/>
            <a:ext cx="8784976" cy="5805264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개인정보법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17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dirty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 제공</a:t>
            </a:r>
            <a:r>
              <a:rPr lang="en-US" altLang="ko-KR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수집내용 </a:t>
            </a:r>
            <a:r>
              <a:rPr lang="ko-KR" altLang="en-US" sz="1600" dirty="0" err="1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목적등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알리고 </a:t>
            </a:r>
            <a:r>
              <a:rPr lang="ko-KR" altLang="en-US" sz="16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동의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600" dirty="0" smtClean="0">
              <a:solidFill>
                <a:srgbClr val="0486C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보관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위탁</a:t>
            </a:r>
            <a:r>
              <a:rPr lang="en-US" altLang="ko-KR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(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해석상 </a:t>
            </a:r>
            <a:r>
              <a:rPr lang="ko-KR" altLang="en-US" sz="16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동의 불요</a:t>
            </a:r>
            <a:r>
              <a:rPr lang="en-US" altLang="ko-KR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알리면 됨</a:t>
            </a:r>
            <a:r>
              <a:rPr lang="en-US" altLang="ko-KR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1600" dirty="0" smtClean="0">
              <a:solidFill>
                <a:srgbClr val="0486C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정통망법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63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개정 전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 제공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보관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위탁</a:t>
            </a:r>
            <a:r>
              <a:rPr lang="en-US" altLang="ko-KR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고지하고 </a:t>
            </a:r>
            <a:r>
              <a:rPr lang="ko-KR" altLang="en-US" sz="16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동의</a:t>
            </a:r>
            <a:r>
              <a:rPr lang="en-US" altLang="ko-KR" sz="1600" dirty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en-US" altLang="ko-KR" sz="1600" dirty="0" smtClean="0">
              <a:solidFill>
                <a:srgbClr val="0486C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정통망법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63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개정 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9.23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시행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 제공</a:t>
            </a:r>
            <a:r>
              <a:rPr lang="en-US" altLang="ko-KR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고지하고 </a:t>
            </a:r>
            <a:r>
              <a:rPr lang="ko-KR" altLang="en-US" sz="16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동의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600" dirty="0" smtClean="0">
              <a:solidFill>
                <a:srgbClr val="0486C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00113" indent="-900113">
              <a:lnSpc>
                <a:spcPct val="130000"/>
              </a:lnSpc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보관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위탁</a:t>
            </a:r>
            <a:r>
              <a:rPr lang="en-US" altLang="ko-KR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제공 계약을 이행하고 이용자 </a:t>
            </a:r>
            <a:r>
              <a:rPr lang="ko-KR" altLang="en-US" sz="1600" dirty="0" err="1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편의증진등을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위해 </a:t>
            </a:r>
            <a:r>
              <a:rPr lang="ko-KR" altLang="en-US" sz="1600" dirty="0" err="1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필요시</a:t>
            </a:r>
            <a:r>
              <a:rPr lang="en-US" altLang="ko-KR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공개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또는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알린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경우 </a:t>
            </a:r>
            <a:r>
              <a:rPr lang="ko-KR" altLang="en-US" sz="16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동의 불요</a:t>
            </a:r>
            <a:endParaRPr lang="en-US" altLang="ko-KR" sz="1600" dirty="0" smtClean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ko-KR" sz="1600" dirty="0" smtClean="0">
              <a:solidFill>
                <a:srgbClr val="0486C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정통망법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63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입법 예고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 제공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보관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위탁</a:t>
            </a:r>
            <a:r>
              <a:rPr lang="en-US" altLang="ko-KR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원칙적 </a:t>
            </a:r>
            <a:r>
              <a:rPr lang="ko-KR" altLang="en-US" sz="16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동의 요</a:t>
            </a:r>
            <a:endParaRPr lang="en-US" altLang="ko-KR" sz="1600" dirty="0" smtClean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138488" indent="0">
              <a:lnSpc>
                <a:spcPct val="130000"/>
              </a:lnSpc>
              <a:buNone/>
            </a:pP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</a:t>
            </a:r>
            <a:r>
              <a:rPr lang="en-US" altLang="ko-KR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계약의 체결 또는 이행을 위하여 불가피한 경우</a:t>
            </a:r>
            <a:r>
              <a:rPr lang="en-US" altLang="ko-KR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3138488" indent="0">
              <a:lnSpc>
                <a:spcPct val="130000"/>
              </a:lnSpc>
              <a:buNone/>
            </a:pP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대통</a:t>
            </a:r>
            <a:r>
              <a:rPr lang="ko-KR" altLang="en-US" sz="1600" dirty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령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령으로 정한 방식으로 </a:t>
            </a:r>
            <a:r>
              <a:rPr lang="ko-KR" altLang="en-US" sz="16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알리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</a:t>
            </a:r>
            <a:r>
              <a:rPr lang="en-US" altLang="ko-KR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개인정보처리방침에 </a:t>
            </a:r>
            <a:r>
              <a:rPr lang="ko-KR" altLang="en-US" sz="16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공개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 경우 </a:t>
            </a:r>
            <a:r>
              <a:rPr lang="ko-KR" altLang="en-US" sz="16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동의 불요</a:t>
            </a:r>
            <a:endParaRPr lang="en-US" altLang="ko-KR" sz="1600" dirty="0" smtClean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907304" y="3949007"/>
            <a:ext cx="60294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074486" y="6010266"/>
            <a:ext cx="738336" cy="692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75856" y="6453336"/>
            <a:ext cx="279005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660232" y="4453063"/>
            <a:ext cx="1368152" cy="1424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10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627" y="1527415"/>
            <a:ext cx="3976431" cy="270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33" y="98802"/>
            <a:ext cx="8820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4F81BD">
                    <a:lumMod val="75000"/>
                  </a:srgbClr>
                </a:solidFill>
                <a:ea typeface="서울남산체 M" panose="02020603020101020101" pitchFamily="18" charset="-127"/>
              </a:rPr>
              <a:t>The trends:</a:t>
            </a:r>
            <a:endParaRPr lang="ko-KR" altLang="en-US" sz="2800" b="1" dirty="0">
              <a:solidFill>
                <a:srgbClr val="F79646">
                  <a:lumMod val="75000"/>
                </a:srgbClr>
              </a:solidFill>
              <a:ea typeface="서울남산체 M" panose="02020603020101020101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547664" y="2564905"/>
            <a:ext cx="7596336" cy="4312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3900" indent="0">
              <a:buFont typeface="Arial" panose="020B0604020202020204" pitchFamily="34" charset="0"/>
              <a:buNone/>
            </a:pPr>
            <a:endParaRPr lang="en-US" altLang="ko-KR" sz="3600" dirty="0" smtClean="0">
              <a:solidFill>
                <a:prstClr val="black"/>
              </a:solidFill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898765" y="4721349"/>
            <a:ext cx="1621477" cy="1551895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21" y="4721348"/>
            <a:ext cx="4205193" cy="155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00750" y="5174130"/>
            <a:ext cx="90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4F81BD"/>
                </a:solidFill>
                <a:latin typeface="HY각헤드라인B" panose="02030600000101010101" pitchFamily="18" charset="-127"/>
                <a:ea typeface="HY각헤드라인B" panose="02030600000101010101" pitchFamily="18" charset="-127"/>
              </a:rPr>
              <a:t>AI</a:t>
            </a:r>
            <a:endParaRPr lang="ko-KR" altLang="en-US" sz="3600" dirty="0">
              <a:solidFill>
                <a:srgbClr val="4F81BD"/>
              </a:solidFill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9235" y="2149406"/>
            <a:ext cx="4445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prstClr val="black"/>
                </a:solidFill>
                <a:latin typeface="HY각헤드라인B" panose="02030600000101010101" pitchFamily="18" charset="-127"/>
                <a:ea typeface="HY각헤드라인B" panose="02030600000101010101" pitchFamily="18" charset="-127"/>
              </a:rPr>
              <a:t>IoT</a:t>
            </a:r>
            <a:r>
              <a:rPr lang="en-US" altLang="ko-KR" sz="2400" dirty="0">
                <a:solidFill>
                  <a:prstClr val="black"/>
                </a:solidFill>
                <a:latin typeface="HY각헤드라인B" panose="02030600000101010101" pitchFamily="18" charset="-127"/>
                <a:ea typeface="HY각헤드라인B" panose="02030600000101010101" pitchFamily="18" charset="-127"/>
              </a:rPr>
              <a:t>,  VR,  Robot,  </a:t>
            </a:r>
            <a:endParaRPr lang="en-US" altLang="ko-KR" sz="2400" dirty="0" smtClean="0">
              <a:solidFill>
                <a:prstClr val="black"/>
              </a:solidFill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HY각헤드라인B" panose="02030600000101010101" pitchFamily="18" charset="-127"/>
                <a:ea typeface="HY각헤드라인B" panose="02030600000101010101" pitchFamily="18" charset="-127"/>
              </a:rPr>
              <a:t>Gene </a:t>
            </a:r>
            <a:r>
              <a:rPr lang="en-US" altLang="ko-KR" sz="2400" dirty="0">
                <a:solidFill>
                  <a:prstClr val="black"/>
                </a:solidFill>
                <a:latin typeface="HY각헤드라인B" panose="02030600000101010101" pitchFamily="18" charset="-127"/>
                <a:ea typeface="HY각헤드라인B" panose="02030600000101010101" pitchFamily="18" charset="-127"/>
              </a:rPr>
              <a:t>sequencing…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4412969" y="3502278"/>
            <a:ext cx="591079" cy="934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642" y="980728"/>
            <a:ext cx="69755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b="1" dirty="0">
                <a:ea typeface="서울남산체 M" panose="02020603020101020101" pitchFamily="18" charset="-127"/>
              </a:rPr>
              <a:t>The 4th  industrial revolution  </a:t>
            </a:r>
            <a:r>
              <a:rPr lang="en-US" altLang="ko-KR" sz="2000" b="1" dirty="0">
                <a:solidFill>
                  <a:srgbClr val="F79646">
                    <a:lumMod val="75000"/>
                  </a:srgbClr>
                </a:solidFill>
                <a:ea typeface="서울남산체 M" panose="02020603020101020101" pitchFamily="18" charset="-127"/>
              </a:rPr>
              <a:t>Klaus</a:t>
            </a:r>
            <a:r>
              <a:rPr lang="ko-KR" altLang="en-US" sz="2000" b="1" dirty="0">
                <a:solidFill>
                  <a:srgbClr val="F79646">
                    <a:lumMod val="75000"/>
                  </a:srgbClr>
                </a:solidFill>
                <a:ea typeface="서울남산체 M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F79646">
                    <a:lumMod val="75000"/>
                  </a:srgbClr>
                </a:solidFill>
                <a:ea typeface="서울남산체 M" panose="02020603020101020101" pitchFamily="18" charset="-127"/>
              </a:rPr>
              <a:t>Schwab</a:t>
            </a:r>
            <a:endParaRPr lang="ko-KR" altLang="en-US" sz="2000" b="1" dirty="0">
              <a:solidFill>
                <a:srgbClr val="F79646">
                  <a:lumMod val="75000"/>
                </a:srgbClr>
              </a:solidFill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9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/>
      <p:bldP spid="5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183" y="4307086"/>
            <a:ext cx="5496921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데이터에 대한 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규제 확대 </a:t>
            </a:r>
            <a:endParaRPr lang="en-US" altLang="ko-KR" sz="24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840" y="1159009"/>
            <a:ext cx="8845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4250" lvl="2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EDPS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preliminary opinion (2014.3.) </a:t>
            </a:r>
          </a:p>
          <a:p>
            <a:pPr marL="984250" lvl="2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UK, Competition and Market Authority (2015.6.)</a:t>
            </a:r>
          </a:p>
          <a:p>
            <a:pPr marL="984250" lvl="2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Germany, </a:t>
            </a: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Bundeskartellamt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, France, </a:t>
            </a: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Autorite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de la concurrence. (2016.5.10.)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데이터가 지배적 사업자 제공 상품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서비스의 주요 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투입재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(main input)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인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경우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, 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lvl="1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     데이터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수집을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위한 반경쟁적 수단 사용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시지남용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수집된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데이터를 활용한 가격차별 행위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다른 사업자의 데이터에 대한 접근 차단 또는 방해로 경쟁자 배제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기업결합 심사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83" y="44911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경쟁법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관점의 규제에 대한 논의 </a:t>
            </a:r>
            <a:endParaRPr lang="en-US" altLang="ko-KR" sz="24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8840" y="5034279"/>
            <a:ext cx="5209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정보 보호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(data protection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경쟁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(competition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)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보호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소비자 보호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(consumer protection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2160" y="616595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개인정보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r>
              <a:rPr lang="ko-KR" altLang="en-US" sz="3200" b="1" dirty="0" smtClean="0">
                <a:solidFill>
                  <a:srgbClr val="FF0000"/>
                </a:solidFill>
              </a:rPr>
              <a:t>  보호법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8816" y="3958333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0486CD"/>
                </a:solidFill>
              </a:rPr>
              <a:t>경쟁법</a:t>
            </a:r>
            <a:endParaRPr lang="ko-KR" altLang="en-US" sz="3200" b="1" dirty="0">
              <a:solidFill>
                <a:srgbClr val="0486C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1939" y="5373216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3">
                    <a:lumMod val="75000"/>
                  </a:schemeClr>
                </a:solidFill>
              </a:rPr>
              <a:t>소비자</a:t>
            </a:r>
            <a:endParaRPr lang="en-US" altLang="ko-KR" sz="3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ko-KR" altLang="en-US" sz="3200" b="1" dirty="0" smtClean="0">
                <a:solidFill>
                  <a:schemeClr val="accent3">
                    <a:lumMod val="75000"/>
                  </a:schemeClr>
                </a:solidFill>
              </a:rPr>
              <a:t>  보호법</a:t>
            </a:r>
            <a:endParaRPr lang="ko-KR" alt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940152" y="332656"/>
            <a:ext cx="1944216" cy="1738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80272" y="3609820"/>
            <a:ext cx="1944216" cy="1217653"/>
          </a:xfrm>
          <a:prstGeom prst="ellipse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580272" y="4941168"/>
            <a:ext cx="1944216" cy="1738282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563888" y="1693815"/>
            <a:ext cx="2376264" cy="353346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275856" y="4250720"/>
            <a:ext cx="3168352" cy="1383723"/>
          </a:xfrm>
          <a:prstGeom prst="straightConnector1">
            <a:avLst/>
          </a:prstGeom>
          <a:ln w="38100" cmpd="sng">
            <a:solidFill>
              <a:srgbClr val="0486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283968" y="5810310"/>
            <a:ext cx="2160240" cy="210978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899592" y="3713554"/>
            <a:ext cx="3024336" cy="423562"/>
          </a:xfrm>
          <a:prstGeom prst="downArrow">
            <a:avLst>
              <a:gd name="adj1" fmla="val 46927"/>
              <a:gd name="adj2" fmla="val 628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8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8" grpId="0"/>
      <p:bldP spid="9" grpId="0" animBg="1"/>
      <p:bldP spid="12" grpId="0" animBg="1"/>
      <p:bldP spid="13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0942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Expanding regulations on Data</a:t>
            </a:r>
            <a:endParaRPr lang="en-US" altLang="ko-KR" sz="24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51702"/>
              </p:ext>
            </p:extLst>
          </p:nvPr>
        </p:nvGraphicFramePr>
        <p:xfrm>
          <a:off x="539552" y="1700808"/>
          <a:ext cx="7848873" cy="4248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192"/>
                <a:gridCol w="2448272"/>
                <a:gridCol w="3672409"/>
              </a:tblGrid>
              <a:tr h="5250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사전규제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사후규제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884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smtClean="0">
                          <a:effectLst/>
                        </a:rPr>
                        <a:t>개인정보</a:t>
                      </a:r>
                      <a:r>
                        <a:rPr lang="ko-KR" altLang="en-US" sz="1600" kern="100" dirty="0" smtClean="0">
                          <a:effectLst/>
                        </a:rPr>
                        <a:t>보호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고지 동의</a:t>
                      </a:r>
                      <a:r>
                        <a:rPr lang="en-US" sz="1600" kern="100" dirty="0">
                          <a:effectLst/>
                        </a:rPr>
                        <a:t> (</a:t>
                      </a:r>
                      <a:r>
                        <a:rPr lang="ko-KR" sz="1600" kern="100" dirty="0">
                          <a:effectLst/>
                        </a:rPr>
                        <a:t>개별 포괄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Opt in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Opt out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손해배상</a:t>
                      </a:r>
                      <a:r>
                        <a:rPr lang="en-US" sz="1600" kern="100" dirty="0">
                          <a:effectLst/>
                        </a:rPr>
                        <a:t> (</a:t>
                      </a:r>
                      <a:r>
                        <a:rPr lang="ko-KR" sz="1600" kern="100" dirty="0">
                          <a:effectLst/>
                        </a:rPr>
                        <a:t>징벌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법정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행정처분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형사처벌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476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경쟁법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기업결합심사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지배적지위</a:t>
                      </a:r>
                      <a:r>
                        <a:rPr lang="ko-KR" sz="1600" kern="100" dirty="0">
                          <a:effectLst/>
                        </a:rPr>
                        <a:t> 남용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배제남용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가격차별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873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소비자보호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선택권 부여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손해배상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침해금지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411760" y="2276872"/>
            <a:ext cx="5544616" cy="18722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1628800"/>
            <a:ext cx="8280920" cy="4320480"/>
          </a:xfrm>
          <a:prstGeom prst="rect">
            <a:avLst/>
          </a:prstGeom>
          <a:noFill/>
          <a:ln w="889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242732" y="4149080"/>
            <a:ext cx="442511" cy="1418295"/>
          </a:xfrm>
          <a:prstGeom prst="straightConnector1">
            <a:avLst/>
          </a:prstGeom>
          <a:ln w="190500" cmpd="sng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979712" y="4149080"/>
            <a:ext cx="2513786" cy="576064"/>
          </a:xfrm>
          <a:prstGeom prst="straightConnector1">
            <a:avLst/>
          </a:prstGeom>
          <a:ln w="190500" cmpd="sng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787372" y="4182180"/>
            <a:ext cx="720732" cy="1623084"/>
          </a:xfrm>
          <a:prstGeom prst="straightConnector1">
            <a:avLst/>
          </a:prstGeom>
          <a:ln w="190500" cmpd="sng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761405" y="4182180"/>
            <a:ext cx="928925" cy="542964"/>
          </a:xfrm>
          <a:prstGeom prst="straightConnector1">
            <a:avLst/>
          </a:prstGeom>
          <a:ln w="190500" cmpd="sng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5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0942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regulation regime change</a:t>
            </a:r>
            <a:endParaRPr lang="en-US" altLang="ko-KR" sz="24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7417"/>
              </p:ext>
            </p:extLst>
          </p:nvPr>
        </p:nvGraphicFramePr>
        <p:xfrm>
          <a:off x="467543" y="980728"/>
          <a:ext cx="7848873" cy="33028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192"/>
                <a:gridCol w="2448272"/>
                <a:gridCol w="3672409"/>
              </a:tblGrid>
              <a:tr h="4182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사전규제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사후규제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3099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smtClean="0">
                          <a:effectLst/>
                        </a:rPr>
                        <a:t>개인정보</a:t>
                      </a:r>
                      <a:r>
                        <a:rPr lang="ko-KR" altLang="en-US" sz="1600" kern="100" dirty="0" smtClean="0">
                          <a:effectLst/>
                        </a:rPr>
                        <a:t>보호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smtClean="0">
                          <a:effectLst/>
                        </a:rPr>
                        <a:t> </a:t>
                      </a:r>
                      <a:r>
                        <a:rPr lang="ko-KR" altLang="en-US" sz="1600" kern="100" dirty="0" smtClean="0">
                          <a:effectLst/>
                        </a:rPr>
                        <a:t>개별 </a:t>
                      </a:r>
                      <a:r>
                        <a:rPr lang="ko-KR" sz="1600" kern="100" dirty="0" smtClean="0">
                          <a:effectLst/>
                        </a:rPr>
                        <a:t>동의</a:t>
                      </a:r>
                      <a:r>
                        <a:rPr lang="en-US" altLang="ko-KR" sz="1600" kern="100" dirty="0" smtClean="0">
                          <a:effectLst/>
                        </a:rPr>
                        <a:t>   </a:t>
                      </a:r>
                      <a:r>
                        <a:rPr lang="en-US" altLang="ko-KR" sz="1600" b="1" kern="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(-&gt;</a:t>
                      </a:r>
                      <a:r>
                        <a:rPr lang="ko-KR" sz="1600" b="1" kern="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 포괄</a:t>
                      </a:r>
                      <a:r>
                        <a:rPr lang="ko-KR" altLang="en-US" sz="1600" b="1" kern="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동의</a:t>
                      </a:r>
                      <a:r>
                        <a:rPr lang="en-US" sz="1600" b="1" kern="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600" b="1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Opt </a:t>
                      </a:r>
                      <a:r>
                        <a:rPr lang="en-US" sz="1600" kern="100" dirty="0" smtClean="0">
                          <a:effectLst/>
                        </a:rPr>
                        <a:t>in   </a:t>
                      </a:r>
                      <a:r>
                        <a:rPr lang="en-US" sz="1600" b="1" kern="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(-&gt; Opt</a:t>
                      </a:r>
                      <a:r>
                        <a:rPr lang="en-US" sz="1600" b="1" kern="1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 in)</a:t>
                      </a:r>
                      <a:endParaRPr lang="ko-KR" sz="1600" b="1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smtClean="0">
                          <a:effectLst/>
                        </a:rPr>
                        <a:t>손해배상</a:t>
                      </a:r>
                      <a:r>
                        <a:rPr lang="en-US" sz="1600" kern="100" dirty="0" smtClean="0">
                          <a:effectLst/>
                        </a:rPr>
                        <a:t> 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징벌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법정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행정처분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형사처벌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138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경쟁법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기업결합심사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지배적지위</a:t>
                      </a:r>
                      <a:r>
                        <a:rPr lang="ko-KR" sz="1600" kern="100" dirty="0">
                          <a:effectLst/>
                        </a:rPr>
                        <a:t> 남용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배제남용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가격차별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75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소비자보호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선택권 부여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손해배상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침해금지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425430" y="908720"/>
            <a:ext cx="2530945" cy="1872208"/>
          </a:xfrm>
          <a:prstGeom prst="rect">
            <a:avLst/>
          </a:prstGeom>
          <a:noFill/>
          <a:ln w="1270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9752" y="2780928"/>
            <a:ext cx="5976664" cy="1584176"/>
          </a:xfrm>
          <a:prstGeom prst="rect">
            <a:avLst/>
          </a:prstGeom>
          <a:noFill/>
          <a:ln w="889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923928" y="1196752"/>
            <a:ext cx="1512168" cy="0"/>
          </a:xfrm>
          <a:prstGeom prst="straightConnector1">
            <a:avLst/>
          </a:prstGeom>
          <a:ln w="190500" cmpd="sng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95536" y="4581128"/>
            <a:ext cx="81369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 smtClean="0">
                <a:solidFill>
                  <a:srgbClr val="0486CD"/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사후 규제 </a:t>
            </a:r>
            <a:r>
              <a:rPr lang="ko-KR" altLang="en-US" b="1" dirty="0" err="1">
                <a:solidFill>
                  <a:srgbClr val="0486CD"/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로</a:t>
            </a:r>
            <a:r>
              <a:rPr lang="ko-KR" altLang="en-US" b="1" dirty="0">
                <a:solidFill>
                  <a:srgbClr val="0486CD"/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486CD"/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regime change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Anti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Data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regulation -&gt; Anti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Use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regulation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보안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유지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의무 강화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b="1" dirty="0" smtClean="0">
                <a:solidFill>
                  <a:srgbClr val="0486CD"/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사전규제 </a:t>
            </a:r>
            <a:r>
              <a:rPr lang="ko-KR" altLang="en-US" b="1" dirty="0">
                <a:solidFill>
                  <a:srgbClr val="0486CD"/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불가피하다면</a:t>
            </a:r>
            <a:r>
              <a:rPr lang="en-US" altLang="ko-KR" b="1" dirty="0">
                <a:solidFill>
                  <a:srgbClr val="0486CD"/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486CD"/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486CD"/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consent regime change</a:t>
            </a:r>
            <a:r>
              <a:rPr lang="ko-KR" altLang="en-US" b="1" dirty="0">
                <a:solidFill>
                  <a:srgbClr val="0486CD"/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  <a:endParaRPr lang="en-US" altLang="ko-KR" b="1" dirty="0">
              <a:solidFill>
                <a:srgbClr val="0486CD"/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포괄동의 또는 포괄동의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+ opt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out </a:t>
            </a:r>
          </a:p>
        </p:txBody>
      </p:sp>
    </p:spTree>
    <p:extLst>
      <p:ext uri="{BB962C8B-B14F-4D97-AF65-F5344CB8AC3E}">
        <p14:creationId xmlns:p14="http://schemas.microsoft.com/office/powerpoint/2010/main" val="62196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67380"/>
            <a:ext cx="806489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F81BD"/>
                </a:solidFill>
                <a:latin typeface="+mn-ea"/>
                <a:cs typeface="Arial" panose="020B0604020202020204" pitchFamily="34" charset="0"/>
              </a:rPr>
              <a:t>개인정보</a:t>
            </a:r>
            <a:r>
              <a:rPr lang="en-US" altLang="ko-KR" sz="2800" b="1" dirty="0" smtClean="0">
                <a:solidFill>
                  <a:srgbClr val="4F81BD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800" b="1" dirty="0" smtClean="0">
                <a:solidFill>
                  <a:srgbClr val="4F81BD"/>
                </a:solidFill>
                <a:latin typeface="+mn-ea"/>
                <a:cs typeface="Arial" panose="020B0604020202020204" pitchFamily="34" charset="0"/>
              </a:rPr>
              <a:t>규제 완화의 핵심</a:t>
            </a:r>
            <a:endParaRPr lang="en-US" altLang="ko-KR" sz="2800" b="1" dirty="0" smtClean="0">
              <a:solidFill>
                <a:srgbClr val="4F81BD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651293921"/>
              </p:ext>
            </p:extLst>
          </p:nvPr>
        </p:nvGraphicFramePr>
        <p:xfrm>
          <a:off x="863588" y="2492896"/>
          <a:ext cx="7956884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03648" y="3573016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비식별화</a:t>
            </a:r>
            <a:endParaRPr lang="ko-KR" altLang="en-US" sz="3200" dirty="0">
              <a:solidFill>
                <a:schemeClr val="bg1"/>
              </a:solidFill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2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개인정보의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비식별화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(1/3)</a:t>
            </a:r>
            <a:endParaRPr lang="en-US" altLang="ko-KR" sz="24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1052736"/>
            <a:ext cx="88924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비식별화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(de-identification) 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인정</a:t>
            </a:r>
            <a:r>
              <a:rPr lang="en-US" altLang="ko-KR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여부 </a:t>
            </a:r>
            <a:r>
              <a:rPr lang="en-US" altLang="ko-KR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(by EU, </a:t>
            </a:r>
            <a:r>
              <a:rPr lang="ko-KR" altLang="en-US" sz="1600" dirty="0" smtClean="0">
                <a:solidFill>
                  <a:srgbClr val="0486C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한국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Anonymization (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비식별화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인정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3 criteria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to determine “anonymous”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data (Art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. 29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WP) 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Single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out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(X)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Likable (X)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Inferable (X)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Pseudonymization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	(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비식별화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불인정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Single out (O)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Likable (X)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Inferable (X)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19672" y="4549676"/>
            <a:ext cx="75243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rgbClr val="4F81B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개인정보 </a:t>
            </a:r>
            <a:r>
              <a:rPr lang="ko-KR" altLang="en-US" sz="1600" dirty="0" smtClean="0">
                <a:solidFill>
                  <a:srgbClr val="4F81B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수집 </a:t>
            </a:r>
            <a:r>
              <a:rPr lang="ko-KR" altLang="en-US" sz="16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식별자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(verifier)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의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비식별화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rgbClr val="4F81B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인정</a:t>
            </a:r>
            <a:r>
              <a:rPr lang="en-US" altLang="ko-KR" sz="1600" dirty="0" smtClean="0">
                <a:solidFill>
                  <a:srgbClr val="4F81B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rgbClr val="4F81B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및 규제 완화 필요</a:t>
            </a:r>
            <a:endParaRPr lang="en-US" altLang="ko-KR" sz="1600" dirty="0" smtClean="0">
              <a:solidFill>
                <a:srgbClr val="4F81BD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모든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Device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ID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는 개인정보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Individual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device  v.  TV, fridge, W/M (coin laundry)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Sec 4. (2) US consumer privacy bill of rights, 2012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Data, could be linked to a specific individual or device.</a:t>
            </a:r>
          </a:p>
          <a:p>
            <a:pPr lvl="3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      Ex)Smart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TV:  logged in  v. not logged in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19672" y="4549676"/>
            <a:ext cx="7524328" cy="2308324"/>
          </a:xfrm>
          <a:prstGeom prst="roundRect">
            <a:avLst/>
          </a:prstGeom>
          <a:noFill/>
          <a:ln>
            <a:solidFill>
              <a:srgbClr val="048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34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개인정보의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비식별화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(2/3)</a:t>
            </a:r>
            <a:endParaRPr lang="en-US" altLang="ko-KR" sz="24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82506" y="3717032"/>
            <a:ext cx="68426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4F81B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개인정보 </a:t>
            </a:r>
            <a:r>
              <a:rPr lang="ko-KR" altLang="en-US" sz="1600" dirty="0" smtClean="0">
                <a:solidFill>
                  <a:srgbClr val="4F81B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수집 </a:t>
            </a:r>
            <a:r>
              <a:rPr lang="ko-KR" altLang="en-US" sz="16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식별자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(verifier)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의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비식별화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rgbClr val="4F81B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인정</a:t>
            </a:r>
            <a:r>
              <a:rPr lang="en-US" altLang="ko-KR" sz="1600" dirty="0" smtClean="0">
                <a:solidFill>
                  <a:srgbClr val="4F81B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rgbClr val="4F81B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및 규제 </a:t>
            </a:r>
            <a:r>
              <a:rPr lang="ko-KR" altLang="en-US" sz="1600" dirty="0" smtClean="0">
                <a:solidFill>
                  <a:srgbClr val="4F81B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완화 필요</a:t>
            </a:r>
            <a:endParaRPr lang="ko-KR" altLang="en-US" sz="1600" dirty="0">
              <a:solidFill>
                <a:srgbClr val="4F81BD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4F81BD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AD-ID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의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비식별화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인정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4F81BD"/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Googl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e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: Ad ID, </a:t>
            </a:r>
            <a:r>
              <a:rPr lang="en-US" altLang="ko-KR" sz="1600" b="1" dirty="0">
                <a:solidFill>
                  <a:srgbClr val="4F81BD"/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Apple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: IDFA, </a:t>
            </a:r>
            <a:r>
              <a:rPr lang="en-US" altLang="ko-KR" sz="1600" b="1" dirty="0">
                <a:solidFill>
                  <a:srgbClr val="4F81BD"/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Facebook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: app user ID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            </a:t>
            </a:r>
            <a:r>
              <a:rPr lang="en-US" altLang="ko-KR" sz="1600" b="1" dirty="0">
                <a:solidFill>
                  <a:srgbClr val="4F81BD"/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Samsung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:  PSID, Ad ID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Single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out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되지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않도록 하기 위해 추가적 장치 고안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Resettable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by data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subject + Opt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out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기회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제공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908720"/>
            <a:ext cx="88924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비식별화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de-identification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인정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여부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(by EU,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한국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Anonymization	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비식별화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인정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)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Pseudonymization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	(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비식별화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불인정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)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Single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out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Likable (X)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Inferable (X)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979712" y="3501008"/>
            <a:ext cx="7164287" cy="3356992"/>
          </a:xfrm>
          <a:prstGeom prst="roundRect">
            <a:avLst/>
          </a:prstGeom>
          <a:noFill/>
          <a:ln>
            <a:solidFill>
              <a:srgbClr val="048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0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개인정보의 </a:t>
            </a: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비식별화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(3/3)</a:t>
            </a:r>
            <a:endParaRPr lang="en-US" altLang="ko-KR" sz="24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47256" y="3466278"/>
            <a:ext cx="6696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4F81B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개인정보 </a:t>
            </a:r>
            <a:r>
              <a:rPr lang="ko-KR" altLang="en-US" sz="1600" dirty="0" smtClean="0">
                <a:solidFill>
                  <a:srgbClr val="4F81B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수집 </a:t>
            </a:r>
            <a:r>
              <a:rPr lang="ko-KR" altLang="en-US" sz="16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식별자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(verifier)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의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비식별화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rgbClr val="4F81B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인정</a:t>
            </a:r>
            <a:r>
              <a:rPr lang="en-US" altLang="ko-KR" sz="1600" dirty="0" smtClean="0">
                <a:solidFill>
                  <a:srgbClr val="4F81B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rgbClr val="4F81B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및 규제 </a:t>
            </a:r>
            <a:r>
              <a:rPr lang="ko-KR" altLang="en-US" sz="1600" dirty="0" smtClean="0">
                <a:solidFill>
                  <a:srgbClr val="4F81B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완화 필요</a:t>
            </a:r>
            <a:endParaRPr lang="ko-KR" altLang="en-US" sz="1600" dirty="0">
              <a:solidFill>
                <a:srgbClr val="4F81BD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rgbClr val="4F81BD"/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AD-ID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의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비식별화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 판단 시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차별 적용  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요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비식별화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판단의 핵심 기준은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[</a:t>
            </a: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재식별화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가능 여부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]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임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[</a:t>
            </a: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재식별화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가능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]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판단의 핵심 요건은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재식별화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할 수 있는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[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능력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]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재식별화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하려는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[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의도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]</a:t>
            </a:r>
          </a:p>
          <a:p>
            <a:pPr lvl="4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Ex) Cookie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와 관련된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EU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의 </a:t>
            </a:r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ePrivacy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directive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976313" lvl="1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비식별화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 인정하지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않더라도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규제 시 차별 필요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908720"/>
            <a:ext cx="88924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비식별화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de-identification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인정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여부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(by EU,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한국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Anonymization	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비식별화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인정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)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Pseudonymization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	(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비식별화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불인정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)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윤디자인웹고딕" panose="02030504000101010101" pitchFamily="18" charset="-127"/>
              <a:cs typeface="Arial" panose="020B0604020202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Single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out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Likable (X)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윤디자인웹고딕" panose="02030504000101010101" pitchFamily="18" charset="-127"/>
                <a:cs typeface="Arial" panose="020B0604020202020204" pitchFamily="34" charset="0"/>
              </a:rPr>
              <a:t>Inferable (X)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195736" y="3466278"/>
            <a:ext cx="6948264" cy="3391722"/>
          </a:xfrm>
          <a:prstGeom prst="roundRect">
            <a:avLst/>
          </a:prstGeom>
          <a:noFill/>
          <a:ln>
            <a:solidFill>
              <a:srgbClr val="048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43E2-159F-4C28-B3DE-02D0BF209A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3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Candara"/>
        <a:ea typeface="맑은 고딕"/>
        <a:cs typeface=""/>
      </a:majorFont>
      <a:minorFont>
        <a:latin typeface="Candar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32353</TotalTime>
  <Words>598</Words>
  <Application>Microsoft Office PowerPoint</Application>
  <PresentationFormat>화면 슬라이드 쇼(4:3)</PresentationFormat>
  <Paragraphs>191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14</vt:i4>
      </vt:variant>
    </vt:vector>
  </HeadingPairs>
  <TitlesOfParts>
    <vt:vector size="32" baseType="lpstr">
      <vt:lpstr>굴림</vt:lpstr>
      <vt:lpstr>Arial</vt:lpstr>
      <vt:lpstr>서울남산체 B</vt:lpstr>
      <vt:lpstr>서울남산체 M</vt:lpstr>
      <vt:lpstr>Candara</vt:lpstr>
      <vt:lpstr>ＭＳ Ｐゴシック</vt:lpstr>
      <vt:lpstr>HY각헤드라인B</vt:lpstr>
      <vt:lpstr>Times New Roman</vt:lpstr>
      <vt:lpstr>윤디자인웹고딕</vt:lpstr>
      <vt:lpstr>Calibri</vt:lpstr>
      <vt:lpstr>맑은 고딕</vt:lpstr>
      <vt:lpstr>HY견고딕</vt:lpstr>
      <vt:lpstr>7_Office 테마</vt:lpstr>
      <vt:lpstr>1_디자인 사용자 지정</vt:lpstr>
      <vt:lpstr>2_디자인 사용자 지정</vt:lpstr>
      <vt:lpstr>Office Theme</vt:lpstr>
      <vt:lpstr>3_디자인 사용자 지정</vt:lpstr>
      <vt:lpstr>4_디자인 사용자 지정</vt:lpstr>
      <vt:lpstr>개인정보에  대한 경쟁법적 규제  및  개인정보 수집 식별자의 비식별화 인정 여부</vt:lpstr>
      <vt:lpstr>PowerPoint 프레젠테이션</vt:lpstr>
      <vt:lpstr>데이터에 대한 규제 확대 </vt:lpstr>
      <vt:lpstr>Expanding regulations on Data</vt:lpstr>
      <vt:lpstr>Data regulation regime change</vt:lpstr>
      <vt:lpstr>PowerPoint 프레젠테이션</vt:lpstr>
      <vt:lpstr>개인정보의 비식별화 (1/3)</vt:lpstr>
      <vt:lpstr>개인정보의 비식별화 (2/3)</vt:lpstr>
      <vt:lpstr>개인정보의 비식별화 (3/3)</vt:lpstr>
      <vt:lpstr>PowerPoint 프레젠테이션</vt:lpstr>
      <vt:lpstr>PowerPoint 프레젠테이션</vt:lpstr>
      <vt:lpstr>PowerPoint 프레젠테이션</vt:lpstr>
      <vt:lpstr>정통망법의 동의 구조 개선:   처리 위탁</vt:lpstr>
      <vt:lpstr>정통망법의 동의 구조 개선:  Onward transfer 관련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kyk</dc:creator>
  <cp:lastModifiedBy>sj34.lee</cp:lastModifiedBy>
  <cp:revision>301</cp:revision>
  <cp:lastPrinted>2016-10-30T01:54:07Z</cp:lastPrinted>
  <dcterms:created xsi:type="dcterms:W3CDTF">2013-09-09T09:59:35Z</dcterms:created>
  <dcterms:modified xsi:type="dcterms:W3CDTF">2016-11-08T01:26:00Z</dcterms:modified>
</cp:coreProperties>
</file>