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56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F005-6BFE-4421-BE18-66574DE713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DFB7E-9338-4EBA-A545-FD241D9B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-15730" y="1268760"/>
            <a:ext cx="9159730" cy="5589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61181" y="1268760"/>
            <a:ext cx="8568953" cy="5256584"/>
            <a:chOff x="97113" y="1268760"/>
            <a:chExt cx="8928992" cy="5483728"/>
          </a:xfrm>
        </p:grpSpPr>
        <p:sp>
          <p:nvSpPr>
            <p:cNvPr id="9" name="모서리가 둥근 직사각형 8"/>
            <p:cNvSpPr/>
            <p:nvPr userDrawn="1"/>
          </p:nvSpPr>
          <p:spPr>
            <a:xfrm>
              <a:off x="97113" y="4304216"/>
              <a:ext cx="8928992" cy="244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97113" y="1268760"/>
              <a:ext cx="8928992" cy="36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07877" y="476672"/>
            <a:ext cx="4685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Autonomous Vehicle &amp;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9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B452-3BEB-4A77-9E18-112EAAF34836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82F1-EF0A-4F38-AAD7-A0543AE5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2276872"/>
            <a:ext cx="9144000" cy="214006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2369132"/>
            <a:ext cx="9144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2008" y="4330600"/>
            <a:ext cx="9144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87907" y="2552368"/>
            <a:ext cx="7356501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200" b="1" cap="all" dirty="0" smtClean="0">
                <a:ln w="0"/>
                <a:solidFill>
                  <a:schemeClr val="bg1"/>
                </a:solidFill>
              </a:rPr>
              <a:t>위치정보 규제의 최근 현안</a:t>
            </a:r>
            <a:endParaRPr lang="en-US" altLang="ko-KR" sz="3200" b="1" cap="all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ko-KR" sz="2400" b="1" cap="all" dirty="0" smtClean="0">
                <a:ln w="0"/>
                <a:solidFill>
                  <a:schemeClr val="bg1"/>
                </a:solidFill>
              </a:rPr>
              <a:t>– </a:t>
            </a:r>
            <a:r>
              <a:rPr lang="ko-KR" altLang="en-US" sz="2400" b="1" cap="all" dirty="0" smtClean="0">
                <a:ln w="0"/>
                <a:solidFill>
                  <a:schemeClr val="bg1"/>
                </a:solidFill>
              </a:rPr>
              <a:t>외국의 사례를 중심으로 </a:t>
            </a:r>
            <a:r>
              <a:rPr lang="en-US" altLang="ko-KR" sz="2400" b="1" cap="all" dirty="0" smtClean="0">
                <a:ln w="0"/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2000" b="1" cap="all" dirty="0">
              <a:ln w="0"/>
              <a:solidFill>
                <a:schemeClr val="bg1"/>
              </a:solidFill>
            </a:endParaRPr>
          </a:p>
          <a:p>
            <a:pPr algn="ctr"/>
            <a:r>
              <a:rPr lang="ko-KR" altLang="en-US" sz="2400" b="1" cap="all" dirty="0">
                <a:ln w="0"/>
                <a:solidFill>
                  <a:schemeClr val="bg1"/>
                </a:solidFill>
              </a:rPr>
              <a:t>조 용 혁</a:t>
            </a:r>
            <a:endParaRPr lang="ko-KR" altLang="en-US" sz="2400" b="1" cap="all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1427" y="4901098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/>
            <a:r>
              <a:rPr lang="en-US" altLang="ko-KR" sz="2000" dirty="0" smtClean="0"/>
              <a:t>2016.  11.  </a:t>
            </a:r>
            <a:r>
              <a:rPr lang="en-US" altLang="ko-KR" sz="2000" dirty="0" smtClean="0"/>
              <a:t>11.</a:t>
            </a:r>
            <a:endParaRPr lang="ko-KR" altLang="en-US" sz="2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484" y="116632"/>
            <a:ext cx="135653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7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77" y="476672"/>
            <a:ext cx="437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40" y="1500578"/>
            <a:ext cx="79350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itchFamily="34" charset="0"/>
              <a:buChar char="•"/>
              <a:defRPr sz="1600" b="1" spc="-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defRPr>
            </a:lvl1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)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위치정보에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관한 해외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입법례는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위치정보에 한정한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개별법이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제정된 사례는 찾기 어려우나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관련 법제에서 위치정보의 보호에 관한 규범을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미국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위치정보에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별도의 연방법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주법이 별도로 있지는 아니하나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Privacy Protection Act of 2015 (S. 2270)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Online Communications and Geolocation Protection Act (H. R. 656), GPS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(Geolocation Privacy and Surveillance)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Act (S. 237)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위치정보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(Geolocation Privacy)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보호에 관한 복수의 입법시도가 이루어지고 있음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일본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위치정보의 보호에 관한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개별법은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없으며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개인정보보호 법제에 의해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총무성고시인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｢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전기통신사업에서의 개인정보보호에 관한 가이드라인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｣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電気通信事業における個人情報保護に関するガイドライン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전기통신사업자의 위치정보 보호의 기준을 제시하고  있음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유럽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위치정보의 특수성을 고려한 특별한 규정이 존재하지는 않으며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｢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전자통신 부문에서 개인정보 처리와 프라이버시 보호에 관한 유럽연합 지침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2002/58/EC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프라이버시 및 전자통신에 관한 지침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｣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개인정보보호와 관련된 지침들 속에 위치정보의 정의와 수집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 제공과 관련된 사항들을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포함시켜서 규율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영국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독일 및 프랑스 등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EU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회원국은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EU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지침이 반영된 각국의 개인정보보호 법령에서 위치정보 보호를 위한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규정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40181" y="1676793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440181" y="2286892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40181" y="3581770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457524" y="4519140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77" y="476672"/>
            <a:ext cx="437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40" y="1916832"/>
            <a:ext cx="7935099" cy="47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itchFamily="34" charset="0"/>
              <a:buChar char="•"/>
              <a:defRPr sz="1600" b="1" spc="-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defRPr>
            </a:lvl1pPr>
          </a:lstStyle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location/geolocation privacy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관한 연방법은 없으며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 일반적인 개인정보의 일종으로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취급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위치정보를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입법적으로 정의하고 있지는 않지만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｢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무선통신과 공공안전법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(Wireless Communications and Public Safety Act of 1999)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｣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통하여 위치정보를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｢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통신법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(Communication Act of 1934)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｣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조에 따른 “고객 소유 네트워크 정보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(CPNI : Customer Proprietary Network Information)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CPNI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명시적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사전승인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(customer's express prior authorization)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없는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금지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※ City of Seattle’s Privacy Policy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PII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법적 정의에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명시적으로 포함</a:t>
            </a:r>
          </a:p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Geolocation Information Protection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관한 복수의 입법안이 연방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하원에서 논의 중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Privacy Protection Act of 2015 (S. 2270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Geolocation Information 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전부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일부가 전자통신장비의 사용 또는 작동으로부터 유래되거나 생성된 것으로서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통신의 내용이 아니면서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장비가 위치한 도로명과 도시명을 식별하기에 충분한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endParaRPr lang="en-US" altLang="ko-KR" sz="1200" b="1" spc="-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위치정보서비스 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GPS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 밖의 지도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 또는 방향안내 정보 서비스를 제공하는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endParaRPr lang="ko-KR" altLang="en-US" sz="1200" b="1" spc="-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전자통신장비를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이용하는 개인의 동의 없는 위치정보의 수집 또는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금지</a:t>
            </a:r>
            <a:endParaRPr lang="en-US" altLang="ko-KR" sz="1200" b="1" spc="-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법정후견인이 미성년아동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200" b="1" spc="-5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피후견인의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위치를 확인하기 위한 경우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긴급서비스 등의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사유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마련</a:t>
            </a:r>
            <a:endParaRPr lang="en-US" altLang="ko-KR" sz="1200" b="1" spc="-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 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1,000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이상의 전자통신기기의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위치정보를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수집하는 대상자는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수집하는 지리위치정보의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처리목적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제공받는 자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동의철회방법 등을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포함하는 공개적으로 접근 가능한 인터넷 웹사이트를 운영하여야 함</a:t>
            </a: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Online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Communications and Geolocation Protection Act (H. R. 656)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Geolocation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Privacy and Surveillance Act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약칭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 Act)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(S. 237)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40181" y="2061787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440181" y="2590554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40181" y="3943076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700910" y="1340768"/>
            <a:ext cx="8047554" cy="466308"/>
          </a:xfrm>
          <a:prstGeom prst="rect">
            <a:avLst/>
          </a:prstGeom>
          <a:gradFill>
            <a:gsLst>
              <a:gs pos="0">
                <a:srgbClr val="005596"/>
              </a:gs>
              <a:gs pos="50000">
                <a:srgbClr val="0077C1"/>
              </a:gs>
              <a:gs pos="100000">
                <a:srgbClr val="00559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386" y="1375244"/>
            <a:ext cx="382683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 latinLnBrk="0">
              <a:spcBef>
                <a:spcPts val="0"/>
              </a:spcBef>
              <a:defRPr/>
            </a:pPr>
            <a:r>
              <a:rPr lang="ko-KR" altLang="en-US" sz="1600" b="1" kern="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</a:t>
            </a:r>
            <a:endParaRPr lang="en-US" altLang="ko-KR" sz="1600" b="1" kern="0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1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77" y="476672"/>
            <a:ext cx="437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40" y="1916832"/>
            <a:ext cx="7935099" cy="47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itchFamily="34" charset="0"/>
              <a:buChar char="•"/>
              <a:defRPr sz="1600" b="1" spc="-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defRPr>
            </a:lvl1pPr>
          </a:lstStyle>
          <a:p>
            <a:pPr marL="0" indent="0" fontAlgn="base">
              <a:buNone/>
            </a:pPr>
            <a:r>
              <a:rPr lang="ko-KR" altLang="en-US" sz="1400" dirty="0"/>
              <a:t>과거 </a:t>
            </a:r>
            <a:r>
              <a:rPr lang="ko-KR" altLang="en-US" sz="1400" dirty="0" err="1"/>
              <a:t>우정성</a:t>
            </a:r>
            <a:r>
              <a:rPr lang="en-US" altLang="ko-KR" sz="1200" dirty="0"/>
              <a:t>(</a:t>
            </a:r>
            <a:r>
              <a:rPr lang="ko-KR" altLang="en-US" sz="1200" dirty="0" err="1"/>
              <a:t>郵政省</a:t>
            </a:r>
            <a:r>
              <a:rPr lang="en-US" altLang="ko-KR" sz="1200" dirty="0"/>
              <a:t>)</a:t>
            </a:r>
            <a:r>
              <a:rPr lang="ko-KR" altLang="en-US" sz="1400" dirty="0"/>
              <a:t>의 「전기통신사업에서의 개인정보보호에 관한 가이드라인」</a:t>
            </a:r>
            <a:r>
              <a:rPr lang="en-US" altLang="ko-KR" sz="1400" dirty="0"/>
              <a:t>*</a:t>
            </a:r>
            <a:r>
              <a:rPr lang="ko-KR" altLang="en-US" sz="1400" dirty="0"/>
              <a:t>에서 위치정보를 “이동단말기를 소지한 자의 위치를 나타내는 정보”로 </a:t>
            </a:r>
            <a:r>
              <a:rPr lang="ko-KR" altLang="en-US" sz="1400" dirty="0" smtClean="0"/>
              <a:t>규정</a:t>
            </a:r>
            <a:endParaRPr lang="en-US" altLang="ko-KR" sz="1400" dirty="0"/>
          </a:p>
          <a:p>
            <a:pPr marL="360000" indent="-216000" fontAlgn="base">
              <a:lnSpc>
                <a:spcPct val="130000"/>
              </a:lnSpc>
              <a:buNone/>
            </a:pPr>
            <a:r>
              <a:rPr lang="en-US" altLang="ko-KR" sz="1200" dirty="0"/>
              <a:t>* </a:t>
            </a:r>
            <a:r>
              <a:rPr lang="ko-KR" altLang="en-US" sz="1200" dirty="0"/>
              <a:t>電氣通信事業における個人情報保護に關するガイドライン </a:t>
            </a:r>
            <a:r>
              <a:rPr lang="en-US" altLang="ko-KR" sz="1200" dirty="0"/>
              <a:t>(</a:t>
            </a:r>
            <a:r>
              <a:rPr lang="ko-KR" altLang="en-US" sz="1200" dirty="0"/>
              <a:t>平成 </a:t>
            </a:r>
            <a:r>
              <a:rPr lang="en-US" altLang="ko-KR" sz="1200" dirty="0"/>
              <a:t>10</a:t>
            </a:r>
            <a:r>
              <a:rPr lang="ko-KR" altLang="en-US" sz="1200" dirty="0"/>
              <a:t>年 </a:t>
            </a:r>
            <a:r>
              <a:rPr lang="en-US" altLang="ko-KR" sz="1200" dirty="0"/>
              <a:t>12</a:t>
            </a:r>
            <a:r>
              <a:rPr lang="ko-KR" altLang="en-US" sz="1200" dirty="0"/>
              <a:t>月 </a:t>
            </a:r>
            <a:r>
              <a:rPr lang="en-US" altLang="ko-KR" sz="1200" dirty="0"/>
              <a:t>2</a:t>
            </a:r>
            <a:r>
              <a:rPr lang="ko-KR" altLang="en-US" sz="1200" dirty="0"/>
              <a:t>日 </a:t>
            </a:r>
            <a:r>
              <a:rPr lang="ko-KR" altLang="en-US" sz="1200" dirty="0" err="1"/>
              <a:t>郵政省告示</a:t>
            </a:r>
            <a:r>
              <a:rPr lang="ko-KR" altLang="en-US" sz="1200" dirty="0"/>
              <a:t> 第</a:t>
            </a:r>
            <a:r>
              <a:rPr lang="en-US" altLang="ko-KR" sz="1200" dirty="0"/>
              <a:t>570</a:t>
            </a:r>
            <a:r>
              <a:rPr lang="ko-KR" altLang="en-US" sz="1200" dirty="0"/>
              <a:t>号</a:t>
            </a:r>
            <a:r>
              <a:rPr lang="en-US" altLang="ko-KR" sz="1200" dirty="0"/>
              <a:t>)</a:t>
            </a:r>
            <a:endParaRPr lang="en-US" altLang="ko-KR" sz="1200" dirty="0"/>
          </a:p>
          <a:p>
            <a:pPr marL="0" indent="0" fontAlgn="base">
              <a:buNone/>
            </a:pP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’15</a:t>
            </a:r>
            <a:r>
              <a:rPr lang="ko-KR" altLang="en-US" sz="1400" dirty="0"/>
              <a:t>년에 개정된 </a:t>
            </a:r>
            <a:r>
              <a:rPr lang="ko-KR" altLang="en-US" sz="1400" dirty="0" err="1"/>
              <a:t>총무성</a:t>
            </a:r>
            <a:r>
              <a:rPr lang="ko-KR" altLang="en-US" sz="1400" dirty="0"/>
              <a:t> 고시인 </a:t>
            </a:r>
            <a:r>
              <a:rPr lang="en-US" altLang="ko-KR" sz="1400" dirty="0"/>
              <a:t>｢</a:t>
            </a:r>
            <a:r>
              <a:rPr lang="ko-KR" altLang="en-US" sz="1400" dirty="0"/>
              <a:t>전기통신사업에서의 개인정보보호에 관한 가이드라인</a:t>
            </a:r>
            <a:r>
              <a:rPr lang="en-US" altLang="ko-KR" sz="1400" dirty="0" smtClean="0"/>
              <a:t>｣**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통해 위치정보의 보호에 관한 </a:t>
            </a:r>
            <a:r>
              <a:rPr lang="ko-KR" altLang="en-US" sz="1400" dirty="0" smtClean="0"/>
              <a:t>기준 제시</a:t>
            </a:r>
            <a:endParaRPr lang="en-US" altLang="ko-KR" sz="1400" dirty="0" smtClean="0"/>
          </a:p>
          <a:p>
            <a:pPr marL="360000" indent="-216000" fontAlgn="base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電気通信事業における個人情報保護に関するガイドライン </a:t>
            </a:r>
            <a:r>
              <a:rPr lang="en-US" altLang="ko-KR" sz="1200" dirty="0"/>
              <a:t>(</a:t>
            </a:r>
            <a:r>
              <a:rPr lang="ko-KR" altLang="en-US" sz="1200" dirty="0"/>
              <a:t>平成 </a:t>
            </a:r>
            <a:r>
              <a:rPr lang="en-US" altLang="ko-KR" sz="1200" dirty="0"/>
              <a:t>16</a:t>
            </a:r>
            <a:r>
              <a:rPr lang="ko-KR" altLang="en-US" sz="1200" dirty="0"/>
              <a:t>年 ８月 </a:t>
            </a:r>
            <a:r>
              <a:rPr lang="en-US" altLang="ko-KR" sz="1200" dirty="0"/>
              <a:t>31</a:t>
            </a:r>
            <a:r>
              <a:rPr lang="ko-KR" altLang="en-US" sz="1200" dirty="0"/>
              <a:t>日 </a:t>
            </a:r>
            <a:r>
              <a:rPr lang="ko-KR" altLang="en-US" sz="1200" dirty="0" err="1"/>
              <a:t>総務省告示</a:t>
            </a:r>
            <a:r>
              <a:rPr lang="ko-KR" altLang="en-US" sz="1200" dirty="0"/>
              <a:t> 第</a:t>
            </a:r>
            <a:r>
              <a:rPr lang="en-US" altLang="ko-KR" sz="1200" dirty="0"/>
              <a:t>695</a:t>
            </a:r>
            <a:r>
              <a:rPr lang="ko-KR" altLang="en-US" sz="1200" dirty="0"/>
              <a:t>号</a:t>
            </a:r>
            <a:r>
              <a:rPr lang="en-US" altLang="ko-KR" sz="1200" dirty="0"/>
              <a:t>, </a:t>
            </a:r>
            <a:r>
              <a:rPr lang="ko-KR" altLang="en-US" sz="1200" dirty="0"/>
              <a:t>最終改正 平成 </a:t>
            </a:r>
            <a:r>
              <a:rPr lang="en-US" altLang="ko-KR" sz="1200" dirty="0"/>
              <a:t>27</a:t>
            </a:r>
            <a:r>
              <a:rPr lang="ko-KR" altLang="en-US" sz="1200" dirty="0"/>
              <a:t>年 </a:t>
            </a:r>
            <a:r>
              <a:rPr lang="en-US" altLang="ko-KR" sz="1200" dirty="0"/>
              <a:t>6</a:t>
            </a:r>
            <a:r>
              <a:rPr lang="ko-KR" altLang="en-US" sz="1200" dirty="0"/>
              <a:t>月 </a:t>
            </a:r>
            <a:r>
              <a:rPr lang="en-US" altLang="ko-KR" sz="1200" dirty="0"/>
              <a:t>24</a:t>
            </a:r>
            <a:r>
              <a:rPr lang="ko-KR" altLang="en-US" sz="1200" dirty="0"/>
              <a:t>日 </a:t>
            </a:r>
            <a:r>
              <a:rPr lang="ko-KR" altLang="en-US" sz="1200" dirty="0" err="1"/>
              <a:t>総務省告示</a:t>
            </a:r>
            <a:r>
              <a:rPr lang="ko-KR" altLang="en-US" sz="1200" dirty="0"/>
              <a:t> 第</a:t>
            </a:r>
            <a:r>
              <a:rPr lang="en-US" altLang="ko-KR" sz="1200" dirty="0"/>
              <a:t>216</a:t>
            </a:r>
            <a:r>
              <a:rPr lang="ko-KR" altLang="en-US" sz="1200" dirty="0"/>
              <a:t>号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위치정보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이동단말장치를 </a:t>
            </a:r>
            <a:r>
              <a:rPr lang="ko-KR" altLang="en-US" sz="1400" dirty="0"/>
              <a:t>소지한 자의 위치를 나타내는 정보로서 발신하는 자의 정보가 아닌 </a:t>
            </a:r>
            <a:r>
              <a:rPr lang="ko-KR" altLang="en-US" sz="1400" dirty="0" smtClean="0"/>
              <a:t>것</a:t>
            </a:r>
            <a:endParaRPr lang="en-US" altLang="ko-KR" sz="1400" dirty="0" smtClean="0"/>
          </a:p>
          <a:p>
            <a:pPr marL="360000" lvl="1" indent="-216000">
              <a:lnSpc>
                <a:spcPct val="120000"/>
              </a:lnSpc>
              <a:buFont typeface="Wingdings" pitchFamily="2" charset="2"/>
              <a:buChar char="è"/>
            </a:pP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기지국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영역 혹은 위치등록 영역 정도 또는 그것들보다 좁은 범위를 나타내는 것을 말하며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이용명세에 기재된 착신지역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(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단위요금구역 등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)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과 같은 것은 포함하지 않음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1400" dirty="0"/>
              <a:t>전기통신사업자는 이용자의 동의가 있는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재판관이 발부한 영장에 따른 경우 그밖에 위법성조각사유가 있는 경우를 제외하고는 위치정보를 타인에게 제공하지 않는 것으로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marL="360000" lvl="1" indent="-216000">
              <a:lnSpc>
                <a:spcPct val="120000"/>
              </a:lnSpc>
              <a:buFont typeface="Wingdings" pitchFamily="2" charset="2"/>
              <a:buChar char="è"/>
            </a:pP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위치정보는 프라이버시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중에서도 특히 보호의 필요성이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높으며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통신과도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밀접하게 관련된 사항이므로 통신비밀에 준하여 강하게 보호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위치정보서비스의 제공</a:t>
            </a:r>
            <a:endParaRPr lang="en-US" altLang="ko-KR" sz="1400" dirty="0"/>
          </a:p>
          <a:p>
            <a:pPr marL="360000" lvl="1" indent="-216000">
              <a:lnSpc>
                <a:spcPct val="120000"/>
              </a:lnSpc>
              <a:buFont typeface="Wingdings" pitchFamily="2" charset="2"/>
              <a:buChar char="è"/>
            </a:pP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①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이용자의 의사에 따라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위치정보 제공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②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위치정보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제공에 대해서 이용자의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인식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(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화면표시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울림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진동 등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)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및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예측가능성 확보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③ 위치정보에 대해서 적절한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취급</a:t>
            </a:r>
            <a:r>
              <a:rPr lang="en-US" altLang="ko-KR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,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④ 제</a:t>
            </a:r>
            <a:r>
              <a:rPr lang="en-US" altLang="ko-KR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3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자와의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제휴 시 제휴계약과 </a:t>
            </a:r>
            <a:r>
              <a:rPr lang="ko-KR" altLang="en-US" sz="12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관련된 약관 등의 기재를 통해 이용자의 프라이버시 보호를 </a:t>
            </a:r>
            <a:r>
              <a:rPr lang="ko-KR" altLang="en-US" sz="12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배려 등</a:t>
            </a:r>
            <a:endParaRPr lang="en-US" altLang="ko-KR" sz="1200" b="1" spc="-5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긴급구조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40181" y="2029261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440181" y="2814393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700910" y="1340768"/>
            <a:ext cx="8047554" cy="466308"/>
          </a:xfrm>
          <a:prstGeom prst="rect">
            <a:avLst/>
          </a:prstGeom>
          <a:gradFill>
            <a:gsLst>
              <a:gs pos="0">
                <a:srgbClr val="005596"/>
              </a:gs>
              <a:gs pos="50000">
                <a:srgbClr val="0077C1"/>
              </a:gs>
              <a:gs pos="100000">
                <a:srgbClr val="00559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386" y="1375244"/>
            <a:ext cx="382683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 latinLnBrk="0">
              <a:spcBef>
                <a:spcPts val="0"/>
              </a:spcBef>
              <a:defRPr/>
            </a:pPr>
            <a:r>
              <a:rPr lang="ko-KR" altLang="en-US" sz="1600" b="1" kern="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일본</a:t>
            </a:r>
            <a:endParaRPr lang="en-US" altLang="ko-KR" sz="1600" b="1" kern="0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0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77" y="476672"/>
            <a:ext cx="437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40" y="1916832"/>
            <a:ext cx="7935099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itchFamily="34" charset="0"/>
              <a:buChar char="•"/>
              <a:defRPr sz="1600" b="1" spc="-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defRPr>
            </a:lvl1pPr>
          </a:lstStyle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/>
              <a:t>EU</a:t>
            </a:r>
            <a:r>
              <a:rPr lang="ko-KR" altLang="en-US" sz="1400" dirty="0"/>
              <a:t>는 위치정보의 특수성을 고려한 특별한 규정이 존재하지는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개인정보보호와 관련된 지침들 속에 위치정보의 정의와 수집</a:t>
            </a:r>
            <a:r>
              <a:rPr lang="en-US" altLang="ko-KR" sz="1400" dirty="0"/>
              <a:t>, </a:t>
            </a:r>
            <a:r>
              <a:rPr lang="ko-KR" altLang="en-US" sz="1400" dirty="0"/>
              <a:t>이용</a:t>
            </a:r>
            <a:r>
              <a:rPr lang="en-US" altLang="ko-KR" sz="1400" dirty="0"/>
              <a:t>, </a:t>
            </a:r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자 제공과 관련된 사항들을 </a:t>
            </a:r>
            <a:r>
              <a:rPr lang="ko-KR" altLang="en-US" sz="1400" dirty="0" smtClean="0"/>
              <a:t>포함시켜 규율</a:t>
            </a:r>
            <a:endParaRPr lang="ko-KR" altLang="en-US" sz="1400" dirty="0"/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/>
              <a:t>Directive on privacy and electronic </a:t>
            </a:r>
            <a:r>
              <a:rPr lang="en-US" altLang="ko-KR" sz="1400" dirty="0" smtClean="0"/>
              <a:t>communications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</a:t>
            </a:r>
            <a:r>
              <a:rPr lang="ko-KR" altLang="en-US" sz="1400" dirty="0" smtClean="0"/>
              <a:t>치정보</a:t>
            </a:r>
            <a:r>
              <a:rPr lang="en-US" altLang="ko-KR" sz="1200" dirty="0"/>
              <a:t>(Location Data</a:t>
            </a:r>
            <a:r>
              <a:rPr lang="en-US" altLang="ko-KR" sz="12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“공개된 전자통신서비스 사용자의 단말장치의 지리적 위치를 표시하는 전자통신망 내에서 처리되는 정보”로 </a:t>
            </a:r>
            <a:r>
              <a:rPr lang="ko-KR" altLang="en-US" sz="1400" dirty="0" smtClean="0"/>
              <a:t>정의</a:t>
            </a:r>
            <a:endParaRPr lang="en-US" altLang="ko-KR" sz="1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네트워크에서 처리되는 정보로써 사용자 단말장치의 현재 위도</a:t>
            </a:r>
            <a:r>
              <a:rPr lang="en-US" altLang="ko-KR" sz="1400" dirty="0"/>
              <a:t>․</a:t>
            </a:r>
            <a:r>
              <a:rPr lang="ko-KR" altLang="en-US" sz="1400" dirty="0"/>
              <a:t>경도 및 고도를 지칭하거나 행선지 방향</a:t>
            </a:r>
            <a:r>
              <a:rPr lang="en-US" altLang="ko-KR" sz="1400" dirty="0"/>
              <a:t>, </a:t>
            </a:r>
            <a:r>
              <a:rPr lang="ko-KR" altLang="en-US" sz="1400" dirty="0"/>
              <a:t>위치정보의 정확도</a:t>
            </a:r>
            <a:r>
              <a:rPr lang="en-US" altLang="ko-KR" sz="1400" dirty="0"/>
              <a:t>, </a:t>
            </a:r>
            <a:r>
              <a:rPr lang="ko-KR" altLang="en-US" sz="1400" dirty="0"/>
              <a:t>일정 시점에 네트워크 상에서 단말장치가 위치하고 있는 망 셀</a:t>
            </a:r>
            <a:r>
              <a:rPr lang="en-US" altLang="ko-KR" sz="1200" dirty="0"/>
              <a:t>(Network Cell)</a:t>
            </a:r>
            <a:r>
              <a:rPr lang="ko-KR" altLang="en-US" sz="1400" dirty="0"/>
              <a:t>의 확인 또는 위치정보가 기록된 </a:t>
            </a:r>
            <a:r>
              <a:rPr lang="ko-KR" altLang="en-US" sz="1400" dirty="0" smtClean="0"/>
              <a:t>시간을 지칭</a:t>
            </a:r>
            <a:endParaRPr lang="en-US" altLang="ko-KR" sz="1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위치정보는 익명으로 처리되어야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가입자나 이용자가 부가서비스를 신청한 경우 그 부가서비스를 제공하기 위하여 필요한 한도와 기간 동안만 처리될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서비스 </a:t>
            </a:r>
            <a:r>
              <a:rPr lang="ko-KR" altLang="en-US" sz="1400" dirty="0"/>
              <a:t>제공자는 가입자에게 동의를 얻기 전에 위치정보의 유형과 목적과 정보처리 기간과 그 위치정보가 부가서비스를 위하여 제</a:t>
            </a:r>
            <a:r>
              <a:rPr lang="en-US" altLang="ko-KR" sz="1400" dirty="0"/>
              <a:t>3</a:t>
            </a:r>
            <a:r>
              <a:rPr lang="ko-KR" altLang="en-US" sz="1400" dirty="0"/>
              <a:t>자에게 제공되는지 여부를 알려야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marL="360000" lvl="1" indent="-216000">
              <a:lnSpc>
                <a:spcPct val="130000"/>
              </a:lnSpc>
              <a:buFont typeface="Wingdings" pitchFamily="2" charset="2"/>
              <a:buChar char="è"/>
            </a:pPr>
            <a:r>
              <a:rPr lang="ko-KR" altLang="en-US" sz="14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이 </a:t>
            </a:r>
            <a:r>
              <a:rPr lang="ko-KR" altLang="en-US" sz="1400" b="1" spc="-5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경우에도 가입자가 언제든지 간편하게 별도의 비용부담 없이 자신의 위치정보 처리의 중단을 요청할 수 있는 절차를 마련해 놓아야 </a:t>
            </a:r>
            <a:r>
              <a:rPr lang="ko-KR" altLang="en-US" sz="1400" b="1" spc="-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함</a:t>
            </a:r>
            <a:endParaRPr lang="ko-KR" altLang="en-US" sz="1400" b="1" spc="-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 smtClean="0"/>
              <a:t>Universal </a:t>
            </a:r>
            <a:r>
              <a:rPr lang="en-US" altLang="ko-KR" sz="1400" dirty="0"/>
              <a:t>Service </a:t>
            </a:r>
            <a:r>
              <a:rPr lang="en-US" altLang="ko-KR" sz="1400" dirty="0" smtClean="0"/>
              <a:t>Directive</a:t>
            </a: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“112</a:t>
            </a:r>
            <a:r>
              <a:rPr lang="en-US" altLang="ko-KR" sz="1400" dirty="0"/>
              <a:t>”</a:t>
            </a:r>
            <a:r>
              <a:rPr lang="ko-KR" altLang="en-US" sz="1400" dirty="0"/>
              <a:t>에 응답하는 긴급구조서비스센터에 통신사업자가 발신자의 위치정보를 제공토록 </a:t>
            </a:r>
            <a:r>
              <a:rPr lang="ko-KR" altLang="en-US" sz="1400" dirty="0" smtClean="0"/>
              <a:t>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40181" y="2093047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440181" y="2598369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40181" y="5918959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700910" y="1340768"/>
            <a:ext cx="8047554" cy="466308"/>
          </a:xfrm>
          <a:prstGeom prst="rect">
            <a:avLst/>
          </a:prstGeom>
          <a:gradFill>
            <a:gsLst>
              <a:gs pos="0">
                <a:srgbClr val="005596"/>
              </a:gs>
              <a:gs pos="50000">
                <a:srgbClr val="0077C1"/>
              </a:gs>
              <a:gs pos="100000">
                <a:srgbClr val="00559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386" y="1375244"/>
            <a:ext cx="382683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 latinLnBrk="0">
              <a:spcBef>
                <a:spcPts val="0"/>
              </a:spcBef>
              <a:defRPr/>
            </a:pPr>
            <a:r>
              <a:rPr lang="ko-KR" altLang="en-US" sz="1600" b="1" kern="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유럽</a:t>
            </a:r>
            <a:endParaRPr lang="en-US" altLang="ko-KR" sz="1600" b="1" kern="0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4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5594"/>
          <a:stretch/>
        </p:blipFill>
        <p:spPr>
          <a:xfrm>
            <a:off x="0" y="-27384"/>
            <a:ext cx="914400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77" y="476672"/>
            <a:ext cx="437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 spc="-150">
                <a:gradFill>
                  <a:gsLst>
                    <a:gs pos="0">
                      <a:srgbClr val="3D3F43"/>
                    </a:gs>
                    <a:gs pos="100000">
                      <a:srgbClr val="3D3F43"/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Regulation</a:t>
            </a:r>
            <a:endParaRPr lang="ko-KR" altLang="en-US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340" y="1916832"/>
            <a:ext cx="7935099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ct val="120000"/>
              </a:lnSpc>
              <a:buFont typeface="Arial" pitchFamily="34" charset="0"/>
              <a:buChar char="•"/>
              <a:defRPr sz="1600" b="1" spc="-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defRPr>
            </a:lvl1pPr>
          </a:lstStyle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영국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｢Privacy and Electronic Communications (EC Directive) Regulations 2003｣</a:t>
            </a:r>
            <a:r>
              <a:rPr lang="ko-KR" altLang="en-US" sz="1400" dirty="0"/>
              <a:t>이 위치정보</a:t>
            </a:r>
            <a:r>
              <a:rPr lang="en-US" altLang="ko-KR" sz="1200" dirty="0"/>
              <a:t>(location data)</a:t>
            </a:r>
            <a:r>
              <a:rPr lang="ko-KR" altLang="en-US" sz="1400" dirty="0"/>
              <a:t>를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위치정보 처리의 제한에 </a:t>
            </a:r>
            <a:r>
              <a:rPr lang="ko-KR" altLang="en-US" sz="1400" dirty="0" smtClean="0"/>
              <a:t>관해 규정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전자통신네트워크 </a:t>
            </a:r>
            <a:r>
              <a:rPr lang="ko-KR" altLang="en-US" sz="1400" dirty="0"/>
              <a:t>또는 전자통신서비스의 이용자 또는 가입자에 관한 위치정보는 ① 당해 정보로부터 이용자 또는 가입자가 식별되지 않는 경우 또는 ② 부가서비스의 제공에 필요한 경우로서 이용자 또는 가입자의 동의가 있는 경우에 한해서 처리될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marL="0" indent="0" fontAlgn="base">
              <a:lnSpc>
                <a:spcPct val="130000"/>
              </a:lnSpc>
              <a:buNone/>
            </a:pPr>
            <a:endParaRPr lang="en-US" altLang="ko-KR" sz="600" dirty="0"/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독일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｢Act on Telecommunications</a:t>
            </a:r>
            <a:r>
              <a:rPr lang="en-US" altLang="ko-KR" sz="1400" dirty="0" smtClean="0"/>
              <a:t>｣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Act of June 22, 2004, amended up to the Act of August 7, 2013)</a:t>
            </a:r>
            <a:r>
              <a:rPr lang="ko-KR" altLang="en-US" sz="1400" dirty="0"/>
              <a:t>에서 위치정보에 관한 </a:t>
            </a:r>
            <a:r>
              <a:rPr lang="ko-KR" altLang="en-US" sz="1400" dirty="0" smtClean="0"/>
              <a:t>규정 마련</a:t>
            </a:r>
            <a:endParaRPr lang="en-US" altLang="ko-KR" sz="1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위치정보는 </a:t>
            </a:r>
            <a:r>
              <a:rPr lang="ko-KR" altLang="en-US" sz="1400" dirty="0"/>
              <a:t>매우 민감한</a:t>
            </a:r>
            <a:r>
              <a:rPr lang="en-US" altLang="ko-KR" sz="1200" dirty="0"/>
              <a:t>(highly sensitive)</a:t>
            </a:r>
            <a:r>
              <a:rPr lang="en-US" altLang="ko-KR" sz="1400" dirty="0"/>
              <a:t> </a:t>
            </a:r>
            <a:r>
              <a:rPr lang="ko-KR" altLang="en-US" sz="1400" dirty="0"/>
              <a:t>정보로서 동의가 없으면 처리되어서는 </a:t>
            </a:r>
            <a:r>
              <a:rPr lang="ko-KR" altLang="en-US" sz="1400" dirty="0" err="1"/>
              <a:t>아니되며</a:t>
            </a:r>
            <a:r>
              <a:rPr lang="en-US" altLang="ko-KR" sz="1400" dirty="0"/>
              <a:t>, </a:t>
            </a:r>
            <a:r>
              <a:rPr lang="ko-KR" altLang="en-US" sz="1400" dirty="0"/>
              <a:t>목적범위 내에서만 수집되고 이용되어야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이용자는 </a:t>
            </a:r>
            <a:r>
              <a:rPr lang="ko-KR" altLang="en-US" sz="1400" dirty="0"/>
              <a:t>동의내용을 철회할 수 있어야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필요가 없어지면 즉시 폐기하거나 익명화</a:t>
            </a:r>
            <a:r>
              <a:rPr lang="en-US" altLang="ko-KR" sz="1200" dirty="0"/>
              <a:t>(anonymous)</a:t>
            </a:r>
            <a:r>
              <a:rPr lang="ko-KR" altLang="en-US" sz="1400" dirty="0"/>
              <a:t>하여야 함</a:t>
            </a:r>
          </a:p>
          <a:p>
            <a:pPr marL="0" indent="0" fontAlgn="base">
              <a:lnSpc>
                <a:spcPct val="130000"/>
              </a:lnSpc>
              <a:buNone/>
            </a:pPr>
            <a:endParaRPr lang="en-US" altLang="ko-KR" sz="600" dirty="0" smtClean="0">
              <a:solidFill>
                <a:srgbClr val="0000FF"/>
              </a:solidFill>
            </a:endParaRP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프랑스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전자통신서비스제공자</a:t>
            </a:r>
            <a:r>
              <a:rPr lang="en-US" altLang="ko-KR" sz="1200" dirty="0"/>
              <a:t>(electronic communication service providers; CSPs)</a:t>
            </a:r>
            <a:r>
              <a:rPr lang="ko-KR" altLang="en-US" sz="1400" dirty="0"/>
              <a:t>에 의한 위치 및 통신정보의 수집 및 처리에 관해서는 </a:t>
            </a:r>
            <a:r>
              <a:rPr lang="en-US" altLang="ko-KR" sz="1400" dirty="0"/>
              <a:t>｢Postal and Electronic Communications Code｣</a:t>
            </a:r>
            <a:r>
              <a:rPr lang="ko-KR" altLang="en-US" sz="1400" dirty="0"/>
              <a:t>이 다루고 있음</a:t>
            </a:r>
          </a:p>
          <a:p>
            <a:pPr marL="0" indent="0" fontAlgn="base">
              <a:lnSpc>
                <a:spcPct val="130000"/>
              </a:lnSpc>
              <a:buNone/>
            </a:pPr>
            <a:endParaRPr lang="en-US" altLang="ko-KR" sz="600" dirty="0" smtClean="0">
              <a:solidFill>
                <a:srgbClr val="0000FF"/>
              </a:solidFill>
            </a:endParaRP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</a:rPr>
              <a:t>기타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핀란드의 </a:t>
            </a:r>
            <a:r>
              <a:rPr lang="en-US" altLang="ko-KR" sz="1400" dirty="0"/>
              <a:t>｢Information Society Code (917/2014</a:t>
            </a:r>
            <a:r>
              <a:rPr lang="en-US" altLang="ko-KR" sz="1400" dirty="0" smtClean="0"/>
              <a:t>)｣, </a:t>
            </a:r>
            <a:r>
              <a:rPr lang="ko-KR" altLang="en-US" sz="1400" dirty="0" smtClean="0"/>
              <a:t>스웨덴의 </a:t>
            </a:r>
            <a:r>
              <a:rPr lang="en-US" altLang="ko-KR" sz="1400" dirty="0"/>
              <a:t>｢Electronic Communications Act｣ </a:t>
            </a:r>
            <a:r>
              <a:rPr lang="en-US" altLang="ko-KR" sz="1400" dirty="0" smtClean="0"/>
              <a:t>Chapter 6 Section 9, </a:t>
            </a:r>
            <a:r>
              <a:rPr lang="ko-KR" altLang="en-US" sz="1400" dirty="0" smtClean="0"/>
              <a:t>벨기에의 </a:t>
            </a:r>
            <a:r>
              <a:rPr lang="en-US" altLang="ko-KR" sz="1400" dirty="0"/>
              <a:t>｢Electronic Communication Act｣ </a:t>
            </a:r>
            <a:r>
              <a:rPr lang="ko-KR" altLang="en-US" sz="1400" dirty="0"/>
              <a:t>제</a:t>
            </a:r>
            <a:r>
              <a:rPr lang="en-US" altLang="ko-KR" sz="1400" dirty="0"/>
              <a:t>123</a:t>
            </a:r>
            <a:r>
              <a:rPr lang="ko-KR" altLang="en-US" sz="1400" dirty="0" smtClean="0"/>
              <a:t>조 등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40181" y="2093047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440181" y="3526658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40181" y="5326858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700910" y="1340768"/>
            <a:ext cx="8047554" cy="466308"/>
          </a:xfrm>
          <a:prstGeom prst="rect">
            <a:avLst/>
          </a:prstGeom>
          <a:gradFill>
            <a:gsLst>
              <a:gs pos="0">
                <a:srgbClr val="005596"/>
              </a:gs>
              <a:gs pos="50000">
                <a:srgbClr val="0077C1"/>
              </a:gs>
              <a:gs pos="100000">
                <a:srgbClr val="00559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386" y="1375244"/>
            <a:ext cx="382683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 latinLnBrk="0">
              <a:spcBef>
                <a:spcPts val="0"/>
              </a:spcBef>
              <a:defRPr/>
            </a:pPr>
            <a:r>
              <a:rPr lang="ko-KR" altLang="en-US" sz="1600" b="1" kern="0" spc="-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유럽</a:t>
            </a:r>
            <a:endParaRPr lang="en-US" altLang="ko-KR" sz="1600" b="1" kern="0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457524" y="6030042"/>
            <a:ext cx="145282" cy="125242"/>
          </a:xfrm>
          <a:prstGeom prst="triangle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1043</Words>
  <Application>Microsoft Office PowerPoint</Application>
  <PresentationFormat>화면 슬라이드 쇼(4:3)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조용혁</cp:lastModifiedBy>
  <cp:revision>23</cp:revision>
  <dcterms:created xsi:type="dcterms:W3CDTF">2016-10-18T08:15:03Z</dcterms:created>
  <dcterms:modified xsi:type="dcterms:W3CDTF">2016-11-07T08:09:48Z</dcterms:modified>
</cp:coreProperties>
</file>