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9"/>
  </p:notesMasterIdLst>
  <p:handoutMasterIdLst>
    <p:handoutMasterId r:id="rId20"/>
  </p:handoutMasterIdLst>
  <p:sldIdLst>
    <p:sldId id="320" r:id="rId2"/>
    <p:sldId id="321" r:id="rId3"/>
    <p:sldId id="332" r:id="rId4"/>
    <p:sldId id="333" r:id="rId5"/>
    <p:sldId id="376" r:id="rId6"/>
    <p:sldId id="334" r:id="rId7"/>
    <p:sldId id="356" r:id="rId8"/>
    <p:sldId id="367" r:id="rId9"/>
    <p:sldId id="368" r:id="rId10"/>
    <p:sldId id="369" r:id="rId11"/>
    <p:sldId id="370" r:id="rId12"/>
    <p:sldId id="371" r:id="rId13"/>
    <p:sldId id="373" r:id="rId14"/>
    <p:sldId id="374" r:id="rId15"/>
    <p:sldId id="365" r:id="rId16"/>
    <p:sldId id="366" r:id="rId17"/>
    <p:sldId id="324" r:id="rId18"/>
  </p:sldIdLst>
  <p:sldSz cx="9144000" cy="6858000" type="screen4x3"/>
  <p:notesSz cx="6735763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pos="2880">
          <p15:clr>
            <a:srgbClr val="A4A3A4"/>
          </p15:clr>
        </p15:guide>
        <p15:guide id="4" pos="200">
          <p15:clr>
            <a:srgbClr val="A4A3A4"/>
          </p15:clr>
        </p15:guide>
        <p15:guide id="5" pos="5560">
          <p15:clr>
            <a:srgbClr val="A4A3A4"/>
          </p15:clr>
        </p15:guide>
        <p15:guide id="6" pos="4197">
          <p15:clr>
            <a:srgbClr val="A4A3A4"/>
          </p15:clr>
        </p15:guide>
        <p15:guide id="7" orient="horz" pos="663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pos="249">
          <p15:clr>
            <a:srgbClr val="A4A3A4"/>
          </p15:clr>
        </p15:guide>
        <p15:guide id="12" pos="5511">
          <p15:clr>
            <a:srgbClr val="A4A3A4"/>
          </p15:clr>
        </p15:guide>
        <p15:guide id="13" pos="2812">
          <p15:clr>
            <a:srgbClr val="A4A3A4"/>
          </p15:clr>
        </p15:guide>
        <p15:guide id="14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4C"/>
    <a:srgbClr val="FFFFFF"/>
    <a:srgbClr val="0D2973"/>
    <a:srgbClr val="63A7BA"/>
    <a:srgbClr val="90B2E4"/>
    <a:srgbClr val="204987"/>
    <a:srgbClr val="10213C"/>
    <a:srgbClr val="0C2A54"/>
    <a:srgbClr val="513484"/>
    <a:srgbClr val="101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2010" y="108"/>
      </p:cViewPr>
      <p:guideLst>
        <p:guide orient="horz" pos="618"/>
        <p:guide orient="horz" pos="4156"/>
        <p:guide pos="2880"/>
        <p:guide pos="200"/>
        <p:guide pos="5560"/>
        <p:guide pos="4197"/>
        <p:guide orient="horz" pos="663"/>
        <p:guide orient="horz" pos="4020"/>
        <p:guide orient="horz" pos="1071"/>
        <p:guide orient="horz" pos="1207"/>
        <p:guide pos="249"/>
        <p:guide pos="5511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A56069D9-CC70-43CC-BB61-299CAB017D3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D26AC99E-1E6C-42A3-9037-028A780EB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29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419957D0-9BA1-4C79-862B-4191CF8F9794}" type="datetimeFigureOut">
              <a:rPr lang="ko-KR" altLang="en-US"/>
              <a:pPr>
                <a:defRPr/>
              </a:pPr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DD9F98D0-BEEE-4D05-A461-237932F1AB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35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jpg"/><Relationship Id="rId16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2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9822" y="4392576"/>
            <a:ext cx="1296144" cy="13681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5142" y="4689140"/>
            <a:ext cx="396044" cy="396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28" y="5481228"/>
            <a:ext cx="432048" cy="3960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5776" y="5589240"/>
            <a:ext cx="432048" cy="3960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3917" y="6051181"/>
            <a:ext cx="436523" cy="42093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792" y="6309320"/>
            <a:ext cx="540060" cy="5486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980" y="3969060"/>
            <a:ext cx="360040" cy="3600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8044" y="4293096"/>
            <a:ext cx="360040" cy="3240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6076" y="4905164"/>
            <a:ext cx="576064" cy="5400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164" y="4581128"/>
            <a:ext cx="288032" cy="25202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7924" y="6417332"/>
            <a:ext cx="648072" cy="44066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0132" y="5733256"/>
            <a:ext cx="792088" cy="5760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4028" y="6345324"/>
            <a:ext cx="396044" cy="32403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6096" y="6417332"/>
            <a:ext cx="828092" cy="4406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8244" y="6021288"/>
            <a:ext cx="540060" cy="50405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6216" y="4473116"/>
            <a:ext cx="252028" cy="25202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0232" y="4977172"/>
            <a:ext cx="360040" cy="396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7644" y="6417332"/>
            <a:ext cx="360040" cy="4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74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8124" y="0"/>
            <a:ext cx="3455876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2924944"/>
            <a:ext cx="684076" cy="6840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6296" y="2204864"/>
            <a:ext cx="720080" cy="936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924" y="4795652"/>
            <a:ext cx="653656" cy="594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0392" y="3212976"/>
            <a:ext cx="576064" cy="5400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302" y="3474380"/>
            <a:ext cx="1285572" cy="12271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4388" y="4617132"/>
            <a:ext cx="1079612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9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8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7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47764" y="6633356"/>
            <a:ext cx="252028" cy="22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3868" y="6525344"/>
            <a:ext cx="360040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47964" y="6525344"/>
            <a:ext cx="324036" cy="33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8024" y="6453336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2080" y="6561348"/>
            <a:ext cx="396044" cy="29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20172" y="627331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48164" y="5517232"/>
            <a:ext cx="252028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12060" y="5517232"/>
            <a:ext cx="324036" cy="39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2100" y="5985284"/>
            <a:ext cx="36004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60032" y="5013176"/>
            <a:ext cx="288032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52120" y="5265204"/>
            <a:ext cx="180020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4148" y="5193196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27956" y="6278288"/>
            <a:ext cx="340817" cy="3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75856" y="5949280"/>
            <a:ext cx="252028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87824" y="5877272"/>
            <a:ext cx="216024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ptlineD\Desktop\아이칸.png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3848" y="5337212"/>
            <a:ext cx="288032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5725" y="5079851"/>
            <a:ext cx="102327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4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900" y="1340672"/>
            <a:ext cx="7070892" cy="144655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latinLnBrk="0"/>
            <a:r>
              <a:rPr lang="ko-KR" altLang="en-US" sz="3600" b="1" spc="-150" dirty="0" err="1" smtClean="0">
                <a:solidFill>
                  <a:srgbClr val="FFF83B"/>
                </a:solidFill>
                <a:latin typeface="+mn-ea"/>
                <a:ea typeface="+mn-ea"/>
              </a:rPr>
              <a:t>위치정보법</a:t>
            </a:r>
            <a:r>
              <a:rPr lang="ko-KR" altLang="en-US" sz="3600" b="1" spc="-150" dirty="0" smtClean="0">
                <a:solidFill>
                  <a:srgbClr val="FFF83B"/>
                </a:solidFill>
                <a:latin typeface="+mn-ea"/>
                <a:ea typeface="+mn-ea"/>
              </a:rPr>
              <a:t> 개정안 주요내용</a:t>
            </a:r>
            <a:endParaRPr lang="ko-KR" altLang="en-US" sz="2800" b="1" spc="-1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0067" y="3110563"/>
            <a:ext cx="1194558" cy="36000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latinLnBrk="0"/>
            <a:r>
              <a:rPr lang="en-US" altLang="ko-KR" sz="2800" b="1" spc="-80" dirty="0" smtClean="0">
                <a:solidFill>
                  <a:schemeClr val="bg1"/>
                </a:solidFill>
                <a:latin typeface="+mn-ea"/>
                <a:ea typeface="+mn-ea"/>
              </a:rPr>
              <a:t>2016. 11.</a:t>
            </a:r>
            <a:endParaRPr lang="ko-KR" altLang="en-US" sz="2800" b="1" spc="-8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0076" y="4477805"/>
            <a:ext cx="756084" cy="252028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defRPr sz="800" b="1">
                <a:solidFill>
                  <a:srgbClr val="686566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</a:rPr>
              <a:t>INTERNET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7346" y="5574817"/>
            <a:ext cx="756084" cy="252028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defRPr sz="800" b="1">
                <a:solidFill>
                  <a:srgbClr val="686566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</a:rPr>
              <a:t>INDUSTRY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7802" y="4225709"/>
            <a:ext cx="756084" cy="252028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defRPr sz="800" b="1">
                <a:solidFill>
                  <a:srgbClr val="686566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3330" y="5707690"/>
            <a:ext cx="756084" cy="252028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defRPr sz="800" b="1">
                <a:solidFill>
                  <a:srgbClr val="686566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z="700" dirty="0">
                <a:solidFill>
                  <a:schemeClr val="bg1"/>
                </a:solidFill>
              </a:rPr>
              <a:t>SECURITY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9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353176" cy="1572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636912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개인정보보호법과 달리 현행 </a:t>
            </a:r>
            <a:r>
              <a:rPr lang="ko-KR" altLang="en-US" dirty="0" err="1"/>
              <a:t>위치정보법에서는</a:t>
            </a:r>
            <a:r>
              <a:rPr lang="ko-KR" altLang="en-US" dirty="0"/>
              <a:t> 개인위치정보 수집</a:t>
            </a:r>
            <a:r>
              <a:rPr lang="en-US" altLang="ko-KR" dirty="0"/>
              <a:t>‧</a:t>
            </a:r>
            <a:r>
              <a:rPr lang="ko-KR" altLang="en-US" dirty="0"/>
              <a:t>이용</a:t>
            </a:r>
            <a:r>
              <a:rPr lang="en-US" altLang="ko-KR" dirty="0"/>
              <a:t>‧</a:t>
            </a:r>
            <a:r>
              <a:rPr lang="ko-KR" altLang="en-US" dirty="0"/>
              <a:t>제공에 대한 </a:t>
            </a:r>
            <a:r>
              <a:rPr lang="ko-KR" altLang="en-US" b="1" dirty="0"/>
              <a:t>사전동의</a:t>
            </a:r>
            <a:r>
              <a:rPr lang="ko-KR" altLang="en-US" dirty="0"/>
              <a:t>의 </a:t>
            </a:r>
            <a:r>
              <a:rPr lang="ko-KR" altLang="en-US" b="1" dirty="0" smtClean="0"/>
              <a:t>예외</a:t>
            </a:r>
            <a:r>
              <a:rPr lang="ko-KR" altLang="en-US" dirty="0" smtClean="0"/>
              <a:t>가 </a:t>
            </a:r>
            <a:r>
              <a:rPr lang="ko-KR" altLang="en-US" dirty="0"/>
              <a:t>지나치게 제한적으로 </a:t>
            </a:r>
            <a:r>
              <a:rPr lang="ko-KR" altLang="en-US" dirty="0" smtClean="0"/>
              <a:t>규정</a:t>
            </a:r>
            <a:endParaRPr lang="en-US" altLang="ko-KR" dirty="0" smtClean="0"/>
          </a:p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6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latin typeface="맑은 고딕"/>
                <a:ea typeface="맑은 고딕"/>
              </a:rPr>
              <a:t>⇒ </a:t>
            </a:r>
            <a:r>
              <a:rPr lang="ko-KR" altLang="en-US" dirty="0" smtClean="0"/>
              <a:t>신규 </a:t>
            </a:r>
            <a:r>
              <a:rPr lang="ko-KR" altLang="en-US" dirty="0"/>
              <a:t>서비스 개발</a:t>
            </a:r>
            <a:r>
              <a:rPr lang="en-US" altLang="ko-KR" dirty="0"/>
              <a:t>·</a:t>
            </a:r>
            <a:r>
              <a:rPr lang="ko-KR" altLang="en-US" dirty="0"/>
              <a:t>제공에 제약 요인으로 </a:t>
            </a:r>
            <a:r>
              <a:rPr lang="ko-KR" altLang="en-US" dirty="0" smtClean="0"/>
              <a:t>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동의의 형식화</a:t>
            </a: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개인정보보호법과 정합성을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제고하고 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EU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 글로벌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트렌드를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고려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①계약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체결 및 이행을 위해 필요한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경우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②법률에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특별한 규정이 있는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경우를 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개인위치정보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이용시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사전동의의 예외로 추가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개인위치정보 사전동의 예외 추가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4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8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6"/>
            <a:ext cx="8353176" cy="17404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600908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err="1"/>
              <a:t>클라우드</a:t>
            </a:r>
            <a:r>
              <a:rPr lang="ko-KR" altLang="en-US" dirty="0"/>
              <a:t> 서버 이용 </a:t>
            </a:r>
            <a:r>
              <a:rPr lang="ko-KR" altLang="en-US" dirty="0" smtClean="0"/>
              <a:t>등 </a:t>
            </a:r>
            <a:r>
              <a:rPr lang="ko-KR" altLang="en-US" dirty="0"/>
              <a:t>처리위탁이 필요한 경우가 많이 발생하고 있으나</a:t>
            </a:r>
            <a:r>
              <a:rPr lang="en-US" altLang="ko-KR" dirty="0"/>
              <a:t>, </a:t>
            </a:r>
            <a:r>
              <a:rPr lang="ko-KR" altLang="en-US" dirty="0"/>
              <a:t>정보통신망법과 달리 처리위탁에 대한 법적 근거가 </a:t>
            </a:r>
            <a:r>
              <a:rPr lang="ko-KR" altLang="en-US" dirty="0" smtClean="0"/>
              <a:t>미비</a:t>
            </a:r>
            <a:endParaRPr lang="en-US" altLang="ko-KR" dirty="0" smtClean="0"/>
          </a:p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6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>
                <a:latin typeface="맑은 고딕"/>
                <a:ea typeface="맑은 고딕"/>
              </a:rPr>
              <a:t>⇒ </a:t>
            </a:r>
            <a:r>
              <a:rPr lang="ko-KR" altLang="en-US" dirty="0"/>
              <a:t>처리위탁이 허용되는지 여부가 불분명</a:t>
            </a: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14998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정보통신망법과의 정합성 제고를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위해</a:t>
            </a:r>
            <a:endParaRPr lang="en-US" altLang="ko-KR" sz="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/>
                <a:ea typeface="맑은 고딕"/>
              </a:rPr>
              <a:t>①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처리위탁에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대한 법적 근거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②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위탁업무의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③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수탁자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감독 및 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교육의무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④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손해배상책임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>
                <a:solidFill>
                  <a:schemeClr val="tx1"/>
                </a:solidFill>
              </a:rPr>
              <a:t>⑤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재위탁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근거 등 신설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위치정보 처리위탁 규정 신설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5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3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353176" cy="1572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841858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/>
              <a:t>컴퓨팅 확산 등으로 </a:t>
            </a:r>
            <a:r>
              <a:rPr lang="ko-KR" altLang="en-US" dirty="0" smtClean="0"/>
              <a:t>국외이전 </a:t>
            </a:r>
            <a:r>
              <a:rPr lang="ko-KR" altLang="en-US" dirty="0"/>
              <a:t>사례가 </a:t>
            </a:r>
            <a:r>
              <a:rPr lang="ko-KR" altLang="en-US" dirty="0" smtClean="0"/>
              <a:t>증가하고 있으나</a:t>
            </a:r>
            <a:r>
              <a:rPr lang="en-US" altLang="ko-KR" dirty="0" smtClean="0"/>
              <a:t>, </a:t>
            </a: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정보통신망법과 </a:t>
            </a:r>
            <a:r>
              <a:rPr lang="ko-KR" altLang="en-US" dirty="0"/>
              <a:t>달리 </a:t>
            </a:r>
            <a:r>
              <a:rPr lang="ko-KR" altLang="en-US" dirty="0" smtClean="0"/>
              <a:t>국외이전에 </a:t>
            </a:r>
            <a:r>
              <a:rPr lang="ko-KR" altLang="en-US" dirty="0"/>
              <a:t>대한 법적 근거가 </a:t>
            </a:r>
            <a:r>
              <a:rPr lang="ko-KR" altLang="en-US" dirty="0" smtClean="0"/>
              <a:t>미비</a:t>
            </a: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정보통신망법과의 정합성 제고를 위해 </a:t>
            </a:r>
            <a:endParaRPr lang="en-US" altLang="ko-KR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/>
                <a:ea typeface="맑은 고딕"/>
              </a:rPr>
              <a:t>①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국외이전에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대한 법적 근거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②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국으로의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재이전에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대한 규제 근거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0" indent="0" fontAlgn="base" latinLnBrk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800" dirty="0" smtClean="0">
                <a:solidFill>
                  <a:schemeClr val="tx1"/>
                </a:solidFill>
              </a:rPr>
              <a:t>③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국외이전시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개인위치정보 보호조치 의무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800" dirty="0" smtClean="0">
                <a:solidFill>
                  <a:schemeClr val="tx1"/>
                </a:solidFill>
              </a:rPr>
              <a:t>④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국외이전 중단 명령권 등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국외이전에 대한 </a:t>
                  </a:r>
                  <a:r>
                    <a:rPr lang="ko-KR" altLang="en-US" sz="2200" b="1" spc="-15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법적근거</a:t>
                  </a:r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 마련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6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6"/>
            <a:ext cx="8387864" cy="17404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841858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smtClean="0"/>
              <a:t>현행 </a:t>
            </a:r>
            <a:r>
              <a:rPr lang="ko-KR" altLang="en-US" dirty="0" err="1"/>
              <a:t>위치정보법은</a:t>
            </a:r>
            <a:r>
              <a:rPr lang="ko-KR" altLang="en-US" dirty="0"/>
              <a:t> </a:t>
            </a:r>
            <a:r>
              <a:rPr lang="ko-KR" altLang="en-US" dirty="0" err="1"/>
              <a:t>손해배상시</a:t>
            </a:r>
            <a:r>
              <a:rPr lang="ko-KR" altLang="en-US" dirty="0"/>
              <a:t> 피해자가 피해 및 피해액을 입증하도록 </a:t>
            </a:r>
            <a:r>
              <a:rPr lang="ko-KR" altLang="en-US" dirty="0" smtClean="0"/>
              <a:t>규정</a:t>
            </a:r>
            <a:endParaRPr lang="ko-KR" altLang="en-US" dirty="0"/>
          </a:p>
          <a:p>
            <a:endParaRPr lang="en-US" altLang="ko-KR" sz="800" dirty="0" smtClean="0">
              <a:latin typeface="맑은 고딕"/>
              <a:ea typeface="맑은 고딕"/>
            </a:endParaRPr>
          </a:p>
          <a:p>
            <a:r>
              <a:rPr lang="en-US" altLang="ko-KR" dirty="0" smtClean="0">
                <a:latin typeface="맑은 고딕"/>
                <a:ea typeface="맑은 고딕"/>
              </a:rPr>
              <a:t>⇒ </a:t>
            </a:r>
            <a:r>
              <a:rPr lang="ko-KR" altLang="en-US" dirty="0" smtClean="0"/>
              <a:t>피해자가 </a:t>
            </a:r>
            <a:r>
              <a:rPr lang="ko-KR" altLang="en-US" dirty="0"/>
              <a:t>피해에 대한 인과관계를 입증하기 어렵고 소송 절차가 </a:t>
            </a:r>
            <a:r>
              <a:rPr lang="ko-KR" altLang="en-US" dirty="0" smtClean="0"/>
              <a:t>번거로우며</a:t>
            </a:r>
            <a:endParaRPr lang="en-US" altLang="ko-KR" dirty="0" smtClean="0"/>
          </a:p>
          <a:p>
            <a:r>
              <a:rPr lang="ko-KR" altLang="en-US" dirty="0" smtClean="0"/>
              <a:t>    </a:t>
            </a:r>
            <a:r>
              <a:rPr lang="ko-KR" altLang="en-US" dirty="0"/>
              <a:t>배상액도 낮아서 피해구제의 실효성이 </a:t>
            </a:r>
            <a:r>
              <a:rPr lang="ko-KR" altLang="en-US" dirty="0" smtClean="0"/>
              <a:t>낮음</a:t>
            </a: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23528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정보통신망법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개인정보보호법과 같이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고의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중과실에 대해서는 가중된 책임을 물어 배상액을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확대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징벌적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손해배상제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0" indent="0" fontAlgn="base" latinLnBrk="1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구체적 </a:t>
            </a:r>
            <a:r>
              <a:rPr lang="ko-KR" altLang="en-US" sz="1800" spc="-1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피해액의 입증 없이도 간편하게 보상받을 수 있는 </a:t>
            </a:r>
            <a:r>
              <a:rPr lang="ko-KR" altLang="en-US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제도</a:t>
            </a:r>
            <a:r>
              <a:rPr lang="en-US" altLang="ko-KR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법정 </a:t>
            </a:r>
            <a:r>
              <a:rPr lang="ko-KR" altLang="en-US" sz="1800" spc="-1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손해배상</a:t>
            </a:r>
            <a:r>
              <a:rPr lang="ko-KR" altLang="en-US" sz="1800" spc="-1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spc="-1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도입</a:t>
            </a:r>
            <a:endParaRPr lang="ko-KR" altLang="en-US" sz="1800" spc="-1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손해배상제도 강화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>
                  <a:solidFill>
                    <a:schemeClr val="bg1"/>
                  </a:solidFill>
                  <a:latin typeface="+mn-ea"/>
                  <a:ea typeface="+mn-ea"/>
                </a:rPr>
                <a:t>7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7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595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461188" cy="18844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769850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개인정보보호법 및 정보통신망법과 달리 현행 </a:t>
            </a:r>
            <a:r>
              <a:rPr lang="ko-KR" altLang="en-US" dirty="0" err="1"/>
              <a:t>위치정보법은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시정조치 및 과징금 </a:t>
            </a:r>
            <a:r>
              <a:rPr lang="ko-KR" altLang="en-US" dirty="0"/>
              <a:t>규정이 없어 위반행위에 대한 효과적 제재가 </a:t>
            </a:r>
            <a:r>
              <a:rPr lang="ko-KR" altLang="en-US" dirty="0" smtClean="0"/>
              <a:t>곤란</a:t>
            </a: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시정조치 명령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위반행위의 중지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시정조치를 받은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사실의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공표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신설</a:t>
            </a:r>
            <a:endParaRPr lang="ko-KR" alt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1"/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과징금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위반행위 관련 매출액의 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3/100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이하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근거 신설</a:t>
            </a:r>
            <a:endParaRPr lang="ko-KR" alt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시정조치 및 과징금 규정 신설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8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42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2450" y="2311280"/>
            <a:ext cx="829734" cy="67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buSzPct val="140000"/>
              <a:buFont typeface="Monotype Sorts" pitchFamily="2" charset="2"/>
              <a:buNone/>
              <a:tabLst>
                <a:tab pos="5648325" algn="l"/>
              </a:tabLst>
              <a:defRPr>
                <a:solidFill>
                  <a:srgbClr val="01499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III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 Box 206"/>
          <p:cNvSpPr txBox="1">
            <a:spLocks noChangeArrowheads="1"/>
          </p:cNvSpPr>
          <p:nvPr/>
        </p:nvSpPr>
        <p:spPr bwMode="auto">
          <a:xfrm>
            <a:off x="4592253" y="2271581"/>
            <a:ext cx="4551748" cy="6533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향후 계획</a:t>
            </a:r>
            <a:endParaRPr lang="ko-KR" altLang="en-US" sz="3200" b="1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III. 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향후 계획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423974"/>
            <a:ext cx="8389180" cy="49573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95536" y="1124744"/>
            <a:ext cx="8389180" cy="864096"/>
            <a:chOff x="395288" y="1920137"/>
            <a:chExt cx="4068000" cy="641449"/>
          </a:xfrm>
        </p:grpSpPr>
        <p:sp>
          <p:nvSpPr>
            <p:cNvPr id="21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sz="2800" dirty="0" smtClean="0"/>
                <a:t>위치정보 이용 및 보호를 위한 </a:t>
              </a:r>
              <a:r>
                <a:rPr lang="ko-KR" altLang="en-US" sz="2800" dirty="0" err="1" smtClean="0"/>
                <a:t>위치법</a:t>
              </a:r>
              <a:r>
                <a:rPr lang="ko-KR" altLang="en-US" sz="2800" dirty="0" smtClean="0"/>
                <a:t> 개정</a:t>
              </a:r>
              <a:endParaRPr lang="ko-KR" altLang="en-US" sz="2800" dirty="0"/>
            </a:p>
          </p:txBody>
        </p:sp>
      </p:grpSp>
      <p:sp>
        <p:nvSpPr>
          <p:cNvPr id="26" name="Text Box 206"/>
          <p:cNvSpPr txBox="1">
            <a:spLocks noChangeArrowheads="1"/>
          </p:cNvSpPr>
          <p:nvPr/>
        </p:nvSpPr>
        <p:spPr bwMode="auto">
          <a:xfrm>
            <a:off x="395536" y="2194693"/>
            <a:ext cx="8605204" cy="40426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r>
              <a:rPr lang="ko-KR" altLang="en-US" sz="2000" b="1" dirty="0" smtClean="0">
                <a:ln>
                  <a:prstDash val="solid"/>
                </a:ln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2000" b="1" dirty="0" smtClean="0">
                <a:ln>
                  <a:prstDash val="solid"/>
                </a:ln>
                <a:cs typeface="Arial" pitchFamily="34" charset="0"/>
              </a:rPr>
              <a:t>현재 진행상황</a:t>
            </a:r>
            <a:endParaRPr lang="en-US" altLang="ko-KR" sz="2000" b="1" dirty="0" smtClean="0">
              <a:ln>
                <a:prstDash val="solid"/>
              </a:ln>
              <a:cs typeface="Arial" pitchFamily="34" charset="0"/>
            </a:endParaRPr>
          </a:p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endParaRPr lang="en-US" altLang="ko-KR" sz="600" b="1" dirty="0" smtClean="0">
              <a:ln>
                <a:prstDash val="solid"/>
              </a:ln>
              <a:cs typeface="Arial" pitchFamily="34" charset="0"/>
            </a:endParaRP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  - 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개정안 위원회 보고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: 16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년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9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월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21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일</a:t>
            </a:r>
            <a:endParaRPr lang="en-US" altLang="ko-KR" sz="2000" dirty="0" smtClean="0">
              <a:ln>
                <a:prstDash val="solid"/>
              </a:ln>
              <a:cs typeface="Arial" pitchFamily="34" charset="0"/>
            </a:endParaRP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  - 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입법예고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: 16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년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9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월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23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일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~11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월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2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일</a:t>
            </a:r>
            <a:endParaRPr lang="en-US" altLang="ko-KR" sz="2000" dirty="0">
              <a:ln>
                <a:prstDash val="solid"/>
              </a:ln>
              <a:cs typeface="Arial" pitchFamily="34" charset="0"/>
            </a:endParaRPr>
          </a:p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endParaRPr lang="en-US" altLang="ko-KR" sz="2000" dirty="0" smtClean="0">
              <a:ln>
                <a:prstDash val="solid"/>
              </a:ln>
              <a:cs typeface="Arial" pitchFamily="34" charset="0"/>
            </a:endParaRPr>
          </a:p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r>
              <a:rPr lang="en-US" altLang="ko-KR" sz="2000" b="1" dirty="0">
                <a:ln>
                  <a:prstDash val="solid"/>
                </a:ln>
                <a:cs typeface="Arial" pitchFamily="34" charset="0"/>
              </a:rPr>
              <a:t> </a:t>
            </a:r>
            <a:r>
              <a:rPr lang="ko-KR" altLang="en-US" sz="2000" b="1" dirty="0" smtClean="0">
                <a:ln>
                  <a:prstDash val="solid"/>
                </a:ln>
                <a:cs typeface="Arial" pitchFamily="34" charset="0"/>
              </a:rPr>
              <a:t>향후 진행방향</a:t>
            </a:r>
            <a:endParaRPr lang="en-US" altLang="ko-KR" sz="2000" b="1" dirty="0" smtClean="0">
              <a:ln>
                <a:prstDash val="solid"/>
              </a:ln>
              <a:cs typeface="Arial" pitchFamily="34" charset="0"/>
            </a:endParaRPr>
          </a:p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endParaRPr lang="en-US" altLang="ko-KR" sz="600" b="1" dirty="0" smtClean="0">
              <a:ln>
                <a:prstDash val="solid"/>
              </a:ln>
              <a:cs typeface="Arial" pitchFamily="34" charset="0"/>
            </a:endParaRP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  - 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위원회 </a:t>
            </a:r>
            <a:r>
              <a:rPr lang="ko-KR" altLang="en-US" sz="2000" dirty="0">
                <a:ln>
                  <a:prstDash val="solid"/>
                </a:ln>
                <a:cs typeface="Arial" pitchFamily="34" charset="0"/>
              </a:rPr>
              <a:t>의결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: 16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년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11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월말</a:t>
            </a:r>
            <a:endParaRPr lang="en-US" altLang="ko-KR" sz="2000" dirty="0" smtClean="0">
              <a:ln>
                <a:prstDash val="solid"/>
              </a:ln>
              <a:cs typeface="Arial" pitchFamily="34" charset="0"/>
            </a:endParaRP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  - </a:t>
            </a:r>
            <a:r>
              <a:rPr lang="ko-KR" altLang="en-US" sz="2000" dirty="0">
                <a:ln>
                  <a:prstDash val="solid"/>
                </a:ln>
                <a:cs typeface="Arial" pitchFamily="34" charset="0"/>
              </a:rPr>
              <a:t>차관회의</a:t>
            </a:r>
            <a:r>
              <a:rPr lang="en-US" altLang="ko-KR" sz="2000" dirty="0">
                <a:ln>
                  <a:prstDash val="solid"/>
                </a:ln>
                <a:cs typeface="Arial" pitchFamily="34" charset="0"/>
              </a:rPr>
              <a:t>, </a:t>
            </a:r>
            <a:r>
              <a:rPr lang="ko-KR" altLang="en-US" sz="2000" dirty="0">
                <a:ln>
                  <a:prstDash val="solid"/>
                </a:ln>
                <a:cs typeface="Arial" pitchFamily="34" charset="0"/>
              </a:rPr>
              <a:t>국무회의 의결 및 국회제출 </a:t>
            </a:r>
            <a:r>
              <a:rPr lang="en-US" altLang="ko-KR" sz="2000" dirty="0">
                <a:ln>
                  <a:prstDash val="solid"/>
                </a:ln>
                <a:cs typeface="Arial" pitchFamily="34" charset="0"/>
              </a:rPr>
              <a:t>: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16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년 </a:t>
            </a:r>
            <a:r>
              <a:rPr lang="en-US" altLang="ko-KR" sz="2000" dirty="0" smtClean="0">
                <a:ln>
                  <a:prstDash val="solid"/>
                </a:ln>
                <a:cs typeface="Arial" pitchFamily="34" charset="0"/>
              </a:rPr>
              <a:t>12</a:t>
            </a:r>
            <a:r>
              <a:rPr lang="ko-KR" altLang="en-US" sz="2000" dirty="0" smtClean="0">
                <a:ln>
                  <a:prstDash val="solid"/>
                </a:ln>
                <a:cs typeface="Arial" pitchFamily="34" charset="0"/>
              </a:rPr>
              <a:t>월말</a:t>
            </a:r>
            <a:endParaRPr lang="en-US" altLang="ko-KR" sz="2000" dirty="0">
              <a:ln>
                <a:prstDash val="solid"/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1488" y="2803571"/>
            <a:ext cx="3981025" cy="1102190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latinLnBrk="0"/>
            <a:r>
              <a:rPr lang="ko-KR" altLang="en-US" sz="4000" b="1" spc="-180" dirty="0" smtClean="0">
                <a:solidFill>
                  <a:srgbClr val="FFF83B"/>
                </a:solidFill>
                <a:effectLst/>
                <a:latin typeface="+mn-ea"/>
                <a:ea typeface="+mn-ea"/>
              </a:rPr>
              <a:t>감사합니다</a:t>
            </a:r>
            <a:endParaRPr lang="en-US" altLang="ko-KR" sz="4000" b="1" spc="-180" dirty="0">
              <a:solidFill>
                <a:srgbClr val="FFF83B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290365" y="3169121"/>
            <a:ext cx="267469" cy="2674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90365" y="3625293"/>
            <a:ext cx="267469" cy="2674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0365" y="4070238"/>
            <a:ext cx="267469" cy="2674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4982" y="2246973"/>
            <a:ext cx="5477774" cy="508957"/>
          </a:xfrm>
          <a:prstGeom prst="rect">
            <a:avLst/>
          </a:prstGeom>
          <a:noFill/>
        </p:spPr>
        <p:txBody>
          <a:bodyPr wrap="none" lIns="28800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40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Contents</a:t>
            </a:r>
            <a:endParaRPr lang="ko-KR" altLang="en-US" sz="4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Text Box 206"/>
          <p:cNvSpPr txBox="1">
            <a:spLocks noChangeArrowheads="1"/>
          </p:cNvSpPr>
          <p:nvPr/>
        </p:nvSpPr>
        <p:spPr bwMode="auto">
          <a:xfrm>
            <a:off x="1303065" y="3147800"/>
            <a:ext cx="3738178" cy="309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Ⅰ</a:t>
            </a:r>
            <a:r>
              <a:rPr lang="en-US" altLang="ko-KR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개정 목적</a:t>
            </a:r>
            <a:endParaRPr lang="ko-KR" altLang="en-US" b="1" dirty="0">
              <a:ln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2" name="Text Box 206"/>
          <p:cNvSpPr txBox="1">
            <a:spLocks noChangeArrowheads="1"/>
          </p:cNvSpPr>
          <p:nvPr/>
        </p:nvSpPr>
        <p:spPr bwMode="auto">
          <a:xfrm>
            <a:off x="1303065" y="3606281"/>
            <a:ext cx="3738178" cy="309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Ⅱ</a:t>
            </a:r>
            <a:r>
              <a:rPr lang="en-US" altLang="ko-KR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개정 주요내용</a:t>
            </a:r>
            <a:endParaRPr lang="ko-KR" altLang="en-US" b="1" dirty="0">
              <a:ln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Text Box 206"/>
          <p:cNvSpPr txBox="1">
            <a:spLocks noChangeArrowheads="1"/>
          </p:cNvSpPr>
          <p:nvPr/>
        </p:nvSpPr>
        <p:spPr bwMode="auto">
          <a:xfrm>
            <a:off x="1303065" y="4064762"/>
            <a:ext cx="3738178" cy="3099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n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Ⅲ</a:t>
            </a:r>
            <a:r>
              <a:rPr lang="en-US" altLang="ko-KR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향후 계획</a:t>
            </a:r>
            <a:endParaRPr lang="ko-KR" altLang="en-US" b="1" dirty="0">
              <a:ln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2450" y="2311280"/>
            <a:ext cx="829734" cy="67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buSzPct val="140000"/>
              <a:buFont typeface="Monotype Sorts" pitchFamily="2" charset="2"/>
              <a:buNone/>
              <a:tabLst>
                <a:tab pos="5648325" algn="l"/>
              </a:tabLst>
              <a:defRPr>
                <a:solidFill>
                  <a:srgbClr val="01499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I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 Box 206"/>
          <p:cNvSpPr txBox="1">
            <a:spLocks noChangeArrowheads="1"/>
          </p:cNvSpPr>
          <p:nvPr/>
        </p:nvSpPr>
        <p:spPr bwMode="auto">
          <a:xfrm>
            <a:off x="4592253" y="2271581"/>
            <a:ext cx="4551748" cy="6533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개정 목적</a:t>
            </a:r>
            <a:endParaRPr lang="ko-KR" altLang="en-US" sz="3200" b="1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I. 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개정 목적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1423974"/>
            <a:ext cx="8389180" cy="49573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124744"/>
            <a:ext cx="8389180" cy="864096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sz="2800" dirty="0" smtClean="0"/>
                <a:t>위치정보 이용 및 보호를 위한 </a:t>
              </a:r>
              <a:r>
                <a:rPr lang="ko-KR" altLang="en-US" sz="2800" dirty="0" err="1" smtClean="0"/>
                <a:t>위치법</a:t>
              </a:r>
              <a:r>
                <a:rPr lang="ko-KR" altLang="en-US" sz="2800" dirty="0" smtClean="0"/>
                <a:t> 개정</a:t>
              </a:r>
              <a:endParaRPr lang="ko-KR" altLang="en-US" sz="2800" dirty="0"/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194693"/>
            <a:ext cx="8605204" cy="40426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r>
              <a:rPr lang="ko-KR" altLang="en-US" sz="2400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2400" dirty="0" smtClean="0"/>
              <a:t>사물인터넷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클라우드</a:t>
            </a:r>
            <a:r>
              <a:rPr lang="ko-KR" altLang="en-US" sz="2400" dirty="0"/>
              <a:t> 컴퓨팅 등 </a:t>
            </a:r>
            <a:r>
              <a:rPr lang="en-US" altLang="ko-KR" sz="2400" dirty="0"/>
              <a:t>ICT </a:t>
            </a:r>
            <a:r>
              <a:rPr lang="ko-KR" altLang="en-US" sz="2400" dirty="0"/>
              <a:t>기술발전에 </a:t>
            </a:r>
            <a:r>
              <a:rPr lang="ko-KR" altLang="en-US" sz="2400" dirty="0" smtClean="0"/>
              <a:t>따라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위치정보를 활용하는 다양한 서비스가 </a:t>
            </a:r>
            <a:r>
              <a:rPr lang="ko-KR" altLang="en-US" sz="2400" dirty="0" smtClean="0"/>
              <a:t>증가</a:t>
            </a:r>
            <a:r>
              <a:rPr lang="en-US" altLang="ko-KR" sz="2400" dirty="0" smtClean="0"/>
              <a:t> </a:t>
            </a: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endParaRPr lang="en-US" altLang="ko-KR" sz="1500" dirty="0" smtClean="0"/>
          </a:p>
          <a:p>
            <a:pPr marL="342900" indent="-3429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Tx/>
              <a:buChar char="-"/>
              <a:defRPr/>
            </a:pPr>
            <a:r>
              <a:rPr lang="ko-KR" altLang="en-US" sz="2400" dirty="0" smtClean="0"/>
              <a:t>현행 </a:t>
            </a:r>
            <a:r>
              <a:rPr lang="ko-KR" altLang="en-US" sz="2400" dirty="0" err="1"/>
              <a:t>위치정보법</a:t>
            </a:r>
            <a:r>
              <a:rPr lang="ko-KR" altLang="en-US" sz="2400" dirty="0"/>
              <a:t> 체계는 </a:t>
            </a:r>
            <a:r>
              <a:rPr lang="en-US" altLang="ko-KR" sz="2400" dirty="0" smtClean="0"/>
              <a:t>2005</a:t>
            </a:r>
            <a:r>
              <a:rPr lang="ko-KR" altLang="en-US" sz="2400" dirty="0"/>
              <a:t>년 제정된 이후 시장환경 변화 및 글로벌 </a:t>
            </a:r>
            <a:r>
              <a:rPr lang="ko-KR" altLang="en-US" sz="2400" dirty="0" err="1"/>
              <a:t>트렌드를</a:t>
            </a:r>
            <a:r>
              <a:rPr lang="ko-KR" altLang="en-US" sz="2400" dirty="0"/>
              <a:t> 반영하지 </a:t>
            </a:r>
            <a:r>
              <a:rPr lang="ko-KR" altLang="en-US" sz="2400" dirty="0" smtClean="0"/>
              <a:t>못함</a:t>
            </a:r>
            <a:endParaRPr lang="en-US" altLang="ko-KR" sz="2400" dirty="0" smtClean="0"/>
          </a:p>
          <a:p>
            <a:pPr marL="342900" indent="-3429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Tx/>
              <a:buChar char="-"/>
              <a:defRPr/>
            </a:pPr>
            <a:endParaRPr lang="en-US" altLang="ko-KR" sz="1500" dirty="0" smtClean="0"/>
          </a:p>
          <a:p>
            <a:pPr marL="342900" indent="-3429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Tx/>
              <a:buChar char="-"/>
              <a:defRPr/>
            </a:pPr>
            <a:r>
              <a:rPr lang="ko-KR" altLang="en-US" sz="2400" dirty="0" smtClean="0"/>
              <a:t>또한 </a:t>
            </a:r>
            <a:r>
              <a:rPr lang="ko-KR" altLang="en-US" sz="2400" dirty="0"/>
              <a:t>개인정보보호 관련 법률들과의 정합성이 </a:t>
            </a:r>
            <a:r>
              <a:rPr lang="ko-KR" altLang="en-US" sz="2400" dirty="0" smtClean="0"/>
              <a:t>떨어짐 </a:t>
            </a:r>
            <a:endParaRPr lang="en-US" altLang="ko-KR" sz="2400" dirty="0" smtClean="0"/>
          </a:p>
          <a:p>
            <a:pPr marL="342900" indent="-3429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Tx/>
              <a:buChar char="-"/>
              <a:defRPr/>
            </a:pPr>
            <a:endParaRPr lang="en-US" altLang="ko-KR" sz="2400" dirty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ko-KR" altLang="en-US" sz="2400" dirty="0" smtClean="0">
                <a:latin typeface="맑은 고딕"/>
                <a:ea typeface="맑은 고딕"/>
              </a:rPr>
              <a:t>⇒ </a:t>
            </a:r>
            <a:r>
              <a:rPr lang="ko-KR" altLang="en-US" sz="2400" dirty="0" smtClean="0"/>
              <a:t>현행 </a:t>
            </a:r>
            <a:r>
              <a:rPr lang="ko-KR" altLang="en-US" sz="2400" dirty="0" err="1" smtClean="0"/>
              <a:t>위치정보법은</a:t>
            </a:r>
            <a:r>
              <a:rPr lang="ko-KR" altLang="en-US" sz="2400" dirty="0" smtClean="0"/>
              <a:t> 위치정보 </a:t>
            </a:r>
            <a:r>
              <a:rPr lang="ko-KR" altLang="en-US" sz="2400" dirty="0"/>
              <a:t>보호에 부족하고 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이용 </a:t>
            </a:r>
            <a:r>
              <a:rPr lang="ko-KR" altLang="en-US" sz="2400" dirty="0"/>
              <a:t>활성화도 </a:t>
            </a:r>
            <a:r>
              <a:rPr lang="ko-KR" altLang="en-US" sz="2400" dirty="0" smtClean="0"/>
              <a:t>저해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906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I. 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개정 목적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1423974"/>
            <a:ext cx="8389180" cy="49573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124744"/>
            <a:ext cx="8389180" cy="864096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sz="2800" dirty="0" smtClean="0"/>
                <a:t>위치정보 이용 및 보호를 위한 </a:t>
              </a:r>
              <a:r>
                <a:rPr lang="ko-KR" altLang="en-US" sz="2800" dirty="0" err="1" smtClean="0"/>
                <a:t>위치법</a:t>
              </a:r>
              <a:r>
                <a:rPr lang="ko-KR" altLang="en-US" sz="2800" dirty="0" smtClean="0"/>
                <a:t> 개정</a:t>
              </a:r>
              <a:endParaRPr lang="ko-KR" altLang="en-US" sz="2800" dirty="0"/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194693"/>
            <a:ext cx="8605204" cy="404261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/>
            </a:pPr>
            <a:r>
              <a:rPr lang="ko-KR" altLang="en-US" sz="2400" b="1" dirty="0" smtClean="0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2400" dirty="0" smtClean="0"/>
              <a:t>개정 방향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맑은 고딕"/>
                <a:ea typeface="맑은 고딕"/>
              </a:rPr>
              <a:t>⇒ </a:t>
            </a:r>
            <a:r>
              <a:rPr lang="ko-KR" altLang="en-US" sz="2400" dirty="0" err="1" smtClean="0"/>
              <a:t>정보통신망법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등 국내 개인정보보호 관련 법체계 및 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EU </a:t>
            </a:r>
            <a:r>
              <a:rPr lang="ko-KR" altLang="en-US" sz="2400" dirty="0"/>
              <a:t>등 글로벌 스탠더드에 맞게 </a:t>
            </a:r>
            <a:r>
              <a:rPr lang="ko-KR" altLang="en-US" sz="2400" dirty="0" err="1" smtClean="0"/>
              <a:t>위치정보법</a:t>
            </a:r>
            <a:r>
              <a:rPr lang="ko-KR" altLang="en-US" sz="2400" dirty="0" smtClean="0"/>
              <a:t> 개선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 smtClean="0"/>
              <a:t>  </a:t>
            </a:r>
            <a:r>
              <a:rPr lang="en-US" altLang="ko-KR" sz="2400" dirty="0">
                <a:latin typeface="맑은 고딕"/>
                <a:ea typeface="맑은 고딕"/>
              </a:rPr>
              <a:t>⇒ </a:t>
            </a:r>
            <a:r>
              <a:rPr lang="ko-KR" altLang="en-US" sz="2400" dirty="0" smtClean="0"/>
              <a:t>위치정보 </a:t>
            </a:r>
            <a:r>
              <a:rPr lang="ko-KR" altLang="en-US" sz="2400" dirty="0"/>
              <a:t>보호가 실질적으로 이루어지면서도 </a:t>
            </a:r>
            <a:endParaRPr lang="en-US" altLang="ko-KR" sz="24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안전하게 </a:t>
            </a:r>
            <a:r>
              <a:rPr lang="ko-KR" altLang="en-US" sz="2400" dirty="0"/>
              <a:t>활용될 수 있도록 </a:t>
            </a:r>
            <a:r>
              <a:rPr lang="ko-KR" altLang="en-US" sz="2400" dirty="0" smtClean="0"/>
              <a:t>할 필요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9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2450" y="2311280"/>
            <a:ext cx="829734" cy="67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ctr" latinLnBrk="0">
              <a:buSzPct val="140000"/>
              <a:buFont typeface="Monotype Sorts" pitchFamily="2" charset="2"/>
              <a:buNone/>
              <a:tabLst>
                <a:tab pos="5648325" algn="l"/>
              </a:tabLst>
              <a:defRPr>
                <a:solidFill>
                  <a:srgbClr val="01499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II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 Box 206"/>
          <p:cNvSpPr txBox="1">
            <a:spLocks noChangeArrowheads="1"/>
          </p:cNvSpPr>
          <p:nvPr/>
        </p:nvSpPr>
        <p:spPr bwMode="auto">
          <a:xfrm>
            <a:off x="4592253" y="2271581"/>
            <a:ext cx="4551748" cy="6533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dirty="0" smtClean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개정 주요내용</a:t>
            </a:r>
            <a:endParaRPr lang="ko-KR" altLang="en-US" sz="3200" b="1" dirty="0">
              <a:ln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6621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353176" cy="18844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589830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smtClean="0"/>
              <a:t>순수하게 사물위치정보만을 </a:t>
            </a:r>
            <a:r>
              <a:rPr lang="ko-KR" altLang="en-US" dirty="0"/>
              <a:t>수집하는 </a:t>
            </a:r>
            <a:r>
              <a:rPr lang="ko-KR" altLang="en-US" dirty="0" smtClean="0"/>
              <a:t>사업</a:t>
            </a:r>
            <a:r>
              <a:rPr lang="en-US" altLang="ko-KR" dirty="0" smtClean="0"/>
              <a:t>(ex.</a:t>
            </a:r>
            <a:r>
              <a:rPr lang="ko-KR" altLang="en-US" dirty="0" smtClean="0"/>
              <a:t>택배 </a:t>
            </a:r>
            <a:r>
              <a:rPr lang="ko-KR" altLang="en-US" dirty="0"/>
              <a:t>영업을 위한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도 </a:t>
            </a:r>
            <a:r>
              <a:rPr lang="ko-KR" altLang="en-US" dirty="0"/>
              <a:t>개인위치정보 수집의 경우와 동일하게 허가제를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6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</a:rPr>
              <a:t>   </a:t>
            </a:r>
            <a:r>
              <a:rPr lang="ko-KR" altLang="en-US" dirty="0" smtClean="0">
                <a:latin typeface="맑은 고딕"/>
                <a:ea typeface="맑은 고딕"/>
              </a:rPr>
              <a:t>⇒</a:t>
            </a:r>
            <a:r>
              <a:rPr lang="ko-KR" altLang="en-US" dirty="0" smtClean="0"/>
              <a:t> </a:t>
            </a:r>
            <a:r>
              <a:rPr lang="ko-KR" altLang="en-US" dirty="0"/>
              <a:t>신규기업에 대해 과도한 진입장벽으로 </a:t>
            </a:r>
            <a:r>
              <a:rPr lang="ko-KR" altLang="en-US" dirty="0" smtClean="0"/>
              <a:t>작용</a:t>
            </a:r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30972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ko-KR" altLang="en-US" sz="1800" dirty="0" smtClean="0">
                <a:solidFill>
                  <a:schemeClr val="tx1"/>
                </a:solidFill>
                <a:ea typeface="HY견고딕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사물위치정보사업에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대해서는 현행 허가제를 신고제로 완화</a:t>
            </a:r>
          </a:p>
          <a:p>
            <a:pPr marL="0" indent="0" fontAlgn="base" latinLnBrk="1">
              <a:buNone/>
            </a:pPr>
            <a:endParaRPr lang="en-US" altLang="ko-KR" sz="10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사물위치정보는 위치정보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개념에서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개인위치정보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휴대폰과 같이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사물위치정보가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0" indent="0" fontAlgn="base" latinLnBrk="1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  다른 </a:t>
            </a:r>
            <a:r>
              <a:rPr lang="ko-KR" altLang="en-US" sz="1600" dirty="0">
                <a:solidFill>
                  <a:schemeClr val="tx1"/>
                </a:solidFill>
              </a:rPr>
              <a:t>정보와 결합되어 개인위치정보가 되는 경우 포함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제외한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사물위치정보사업 허가제를 신고제로 완화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1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657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353176" cy="1572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445814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smtClean="0"/>
              <a:t>신규 </a:t>
            </a:r>
            <a:r>
              <a:rPr lang="ko-KR" altLang="en-US" dirty="0"/>
              <a:t>위치기반서비스는 </a:t>
            </a:r>
            <a:r>
              <a:rPr lang="ko-KR" altLang="en-US" dirty="0" err="1"/>
              <a:t>스타트업</a:t>
            </a:r>
            <a:r>
              <a:rPr lang="ko-KR" altLang="en-US" dirty="0"/>
              <a:t> 등의 시장 진출이 많고 사업경쟁력 및 수익성이 </a:t>
            </a:r>
            <a:r>
              <a:rPr lang="ko-KR" altLang="en-US" dirty="0" smtClean="0"/>
              <a:t>불투명 </a:t>
            </a:r>
            <a:endParaRPr lang="en-US" altLang="ko-KR" dirty="0" smtClean="0"/>
          </a:p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 smtClean="0"/>
              <a:t>현행 신고제로 인해 사업자들이 각종 법률</a:t>
            </a:r>
            <a:r>
              <a:rPr lang="en-US" altLang="ko-KR" dirty="0" smtClean="0"/>
              <a:t>‧</a:t>
            </a:r>
            <a:r>
              <a:rPr lang="ko-KR" altLang="en-US" dirty="0" smtClean="0"/>
              <a:t>행정비용을 부담해야 하고 신고 </a:t>
            </a:r>
            <a:r>
              <a:rPr lang="ko-KR" altLang="en-US" dirty="0" err="1" smtClean="0"/>
              <a:t>수리시까지</a:t>
            </a:r>
            <a:r>
              <a:rPr lang="ko-KR" altLang="en-US" dirty="0" smtClean="0"/>
              <a:t> 서비스 출시가 지연</a:t>
            </a:r>
            <a:endParaRPr lang="en-US" altLang="ko-KR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ko-KR" altLang="en-US" dirty="0">
                <a:latin typeface="맑은 고딕"/>
                <a:ea typeface="맑은 고딕"/>
              </a:rPr>
              <a:t>⇒ </a:t>
            </a:r>
            <a:r>
              <a:rPr lang="ko-KR" altLang="en-US" dirty="0"/>
              <a:t>시장현실을 반영하여 서비스 출시</a:t>
            </a:r>
            <a:r>
              <a:rPr lang="en-US" altLang="ko-KR" dirty="0"/>
              <a:t>‧</a:t>
            </a:r>
            <a:r>
              <a:rPr lang="ko-KR" altLang="en-US" dirty="0"/>
              <a:t>폐지에 대해 유연한 접근 </a:t>
            </a:r>
            <a:r>
              <a:rPr lang="ko-KR" altLang="en-US" dirty="0" smtClean="0"/>
              <a:t>필요</a:t>
            </a:r>
            <a:endParaRPr lang="en-US" altLang="ko-KR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창조기업 및 소상공인이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대통령령으로 정하는 방법에 따라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상호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소재지 등 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spc="-1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사항을 </a:t>
            </a:r>
            <a:r>
              <a:rPr lang="ko-KR" altLang="en-US" sz="18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방통위에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보고하면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별도 </a:t>
            </a:r>
            <a:r>
              <a:rPr lang="ko-KR" altLang="en-US" sz="18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절차없이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신고사업자로 간주하는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신고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spc="-1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spc="-1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간주제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신설</a:t>
            </a:r>
            <a:endParaRPr lang="ko-KR" altLang="en-US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소규모 위치기반서비스사업 </a:t>
                  </a:r>
                  <a:r>
                    <a:rPr lang="ko-KR" altLang="en-US" sz="2200" b="1" spc="-150" dirty="0" err="1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신고간주제</a:t>
                  </a:r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 신설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4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5556" y="152636"/>
            <a:ext cx="4227700" cy="584775"/>
          </a:xfrm>
          <a:prstGeom prst="rect">
            <a:avLst/>
          </a:prstGeom>
          <a:noFill/>
        </p:spPr>
        <p:txBody>
          <a:bodyPr wrap="none" lIns="288000" rtlCol="0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II. </a:t>
            </a:r>
            <a:r>
              <a:rPr lang="ko-KR" altLang="en-US" sz="3200" b="1" spc="-150" dirty="0" err="1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위치정보법</a:t>
            </a:r>
            <a:r>
              <a:rPr lang="ko-KR" altLang="en-US" sz="3200" b="1" spc="-150" dirty="0" smtClean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+mn-ea"/>
                <a:ea typeface="+mn-ea"/>
              </a:rPr>
              <a:t> 개정 주요내용</a:t>
            </a:r>
            <a:endParaRPr lang="ko-KR" altLang="en-US" sz="3200" b="1" spc="-150" dirty="0">
              <a:solidFill>
                <a:schemeClr val="bg1"/>
              </a:solidFill>
              <a:effectLst>
                <a:outerShdw blurRad="25400" dist="25400" dir="2700000" algn="tl">
                  <a:srgbClr val="000000">
                    <a:alpha val="5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95288" y="2229486"/>
            <a:ext cx="8353176" cy="18115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19345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95288" y="1920137"/>
            <a:ext cx="4068000" cy="576000"/>
            <a:chOff x="395288" y="1920137"/>
            <a:chExt cx="4068000" cy="641449"/>
          </a:xfrm>
        </p:grpSpPr>
        <p:sp>
          <p:nvSpPr>
            <p:cNvPr id="105" name="직사각형 71"/>
            <p:cNvSpPr/>
            <p:nvPr/>
          </p:nvSpPr>
          <p:spPr>
            <a:xfrm>
              <a:off x="395288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395288" y="1920137"/>
              <a:ext cx="4068000" cy="408126"/>
            </a:xfrm>
            <a:prstGeom prst="round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95288" y="2180057"/>
              <a:ext cx="4068000" cy="183227"/>
            </a:xfrm>
            <a:prstGeom prst="rect">
              <a:avLst/>
            </a:pr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7"/>
            <p:cNvSpPr/>
            <p:nvPr/>
          </p:nvSpPr>
          <p:spPr>
            <a:xfrm>
              <a:off x="1127110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45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58026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10213C"/>
                </a:contourClr>
              </a:sp3d>
            </a:bodyPr>
            <a:lstStyle>
              <a:defPPr>
                <a:defRPr lang="ko-KR"/>
              </a:defPPr>
              <a:lvl1pPr algn="ctr">
                <a:defRPr sz="2000" b="1" spc="-150">
                  <a:solidFill>
                    <a:schemeClr val="bg1"/>
                  </a:solidFill>
                  <a:latin typeface="+mn-ea"/>
                  <a:ea typeface="+mn-ea"/>
                </a:defRPr>
              </a:lvl1pPr>
            </a:lstStyle>
            <a:p>
              <a:r>
                <a:rPr lang="ko-KR" altLang="en-US" dirty="0" smtClean="0"/>
                <a:t>개정 이유</a:t>
              </a:r>
              <a:endParaRPr lang="ko-KR" altLang="en-US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395288" y="4496907"/>
            <a:ext cx="8353176" cy="1572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5400" dir="5400000" algn="t" rotWithShape="0">
              <a:srgbClr val="3E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288" y="4236986"/>
            <a:ext cx="4068000" cy="576000"/>
            <a:chOff x="4679950" y="1920137"/>
            <a:chExt cx="4068000" cy="641449"/>
          </a:xfrm>
        </p:grpSpPr>
        <p:sp>
          <p:nvSpPr>
            <p:cNvPr id="49" name="직사각형 71"/>
            <p:cNvSpPr/>
            <p:nvPr/>
          </p:nvSpPr>
          <p:spPr>
            <a:xfrm>
              <a:off x="4679950" y="2098525"/>
              <a:ext cx="4068000" cy="463061"/>
            </a:xfrm>
            <a:custGeom>
              <a:avLst/>
              <a:gdLst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3451316 w 3451316"/>
                <a:gd name="connsiteY2" fmla="*/ 585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  <a:gd name="connsiteX0" fmla="*/ 0 w 3451316"/>
                <a:gd name="connsiteY0" fmla="*/ 0 h 585107"/>
                <a:gd name="connsiteX1" fmla="*/ 3451316 w 3451316"/>
                <a:gd name="connsiteY1" fmla="*/ 0 h 585107"/>
                <a:gd name="connsiteX2" fmla="*/ 1597116 w 3451316"/>
                <a:gd name="connsiteY2" fmla="*/ 331107 h 585107"/>
                <a:gd name="connsiteX3" fmla="*/ 0 w 3451316"/>
                <a:gd name="connsiteY3" fmla="*/ 585107 h 585107"/>
                <a:gd name="connsiteX4" fmla="*/ 0 w 3451316"/>
                <a:gd name="connsiteY4" fmla="*/ 0 h 58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16" h="585107">
                  <a:moveTo>
                    <a:pt x="0" y="0"/>
                  </a:moveTo>
                  <a:lnTo>
                    <a:pt x="3451316" y="0"/>
                  </a:lnTo>
                  <a:lnTo>
                    <a:pt x="1597116" y="331107"/>
                  </a:lnTo>
                  <a:lnTo>
                    <a:pt x="0" y="585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79950" y="1920137"/>
              <a:ext cx="4068000" cy="408126"/>
            </a:xfrm>
            <a:prstGeom prst="round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679950" y="2180057"/>
              <a:ext cx="4068000" cy="183227"/>
            </a:xfrm>
            <a:prstGeom prst="rect">
              <a:avLst/>
            </a:pr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17"/>
            <p:cNvSpPr/>
            <p:nvPr/>
          </p:nvSpPr>
          <p:spPr>
            <a:xfrm>
              <a:off x="5411772" y="2213922"/>
              <a:ext cx="2604357" cy="223581"/>
            </a:xfrm>
            <a:custGeom>
              <a:avLst/>
              <a:gdLst>
                <a:gd name="connsiteX0" fmla="*/ 0 w 1224750"/>
                <a:gd name="connsiteY0" fmla="*/ 0 h 366455"/>
                <a:gd name="connsiteX1" fmla="*/ 1224750 w 1224750"/>
                <a:gd name="connsiteY1" fmla="*/ 0 h 366455"/>
                <a:gd name="connsiteX2" fmla="*/ 1224750 w 1224750"/>
                <a:gd name="connsiteY2" fmla="*/ 366455 h 366455"/>
                <a:gd name="connsiteX3" fmla="*/ 0 w 1224750"/>
                <a:gd name="connsiteY3" fmla="*/ 366455 h 366455"/>
                <a:gd name="connsiteX4" fmla="*/ 0 w 1224750"/>
                <a:gd name="connsiteY4" fmla="*/ 0 h 366455"/>
                <a:gd name="connsiteX0" fmla="*/ 0 w 1224750"/>
                <a:gd name="connsiteY0" fmla="*/ 0 h 369630"/>
                <a:gd name="connsiteX1" fmla="*/ 1224750 w 1224750"/>
                <a:gd name="connsiteY1" fmla="*/ 0 h 369630"/>
                <a:gd name="connsiteX2" fmla="*/ 1094575 w 1224750"/>
                <a:gd name="connsiteY2" fmla="*/ 369630 h 369630"/>
                <a:gd name="connsiteX3" fmla="*/ 0 w 1224750"/>
                <a:gd name="connsiteY3" fmla="*/ 366455 h 369630"/>
                <a:gd name="connsiteX4" fmla="*/ 0 w 1224750"/>
                <a:gd name="connsiteY4" fmla="*/ 0 h 369630"/>
                <a:gd name="connsiteX0" fmla="*/ 0 w 1224750"/>
                <a:gd name="connsiteY0" fmla="*/ 0 h 372805"/>
                <a:gd name="connsiteX1" fmla="*/ 1224750 w 1224750"/>
                <a:gd name="connsiteY1" fmla="*/ 0 h 372805"/>
                <a:gd name="connsiteX2" fmla="*/ 1094575 w 1224750"/>
                <a:gd name="connsiteY2" fmla="*/ 369630 h 372805"/>
                <a:gd name="connsiteX3" fmla="*/ 158750 w 1224750"/>
                <a:gd name="connsiteY3" fmla="*/ 372805 h 372805"/>
                <a:gd name="connsiteX4" fmla="*/ 0 w 1224750"/>
                <a:gd name="connsiteY4" fmla="*/ 0 h 37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750" h="372805">
                  <a:moveTo>
                    <a:pt x="0" y="0"/>
                  </a:moveTo>
                  <a:lnTo>
                    <a:pt x="1224750" y="0"/>
                  </a:lnTo>
                  <a:lnTo>
                    <a:pt x="1094575" y="369630"/>
                  </a:lnTo>
                  <a:lnTo>
                    <a:pt x="158750" y="37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34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2688" y="1939485"/>
              <a:ext cx="3942524" cy="396000"/>
            </a:xfrm>
            <a:prstGeom prst="rect">
              <a:avLst/>
            </a:prstGeom>
            <a:effectLst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 contourW="25400">
                <a:bevelT w="1270" h="25400"/>
                <a:contourClr>
                  <a:srgbClr val="3E2866"/>
                </a:contourClr>
              </a:sp3d>
            </a:bodyPr>
            <a:lstStyle/>
            <a:p>
              <a:pPr algn="ctr"/>
              <a:r>
                <a:rPr lang="ko-KR" altLang="en-US" sz="20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개정 내용</a:t>
              </a:r>
              <a:endParaRPr lang="ko-KR" altLang="en-US" sz="20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3" name="Text Box 206"/>
          <p:cNvSpPr txBox="1">
            <a:spLocks noChangeArrowheads="1"/>
          </p:cNvSpPr>
          <p:nvPr/>
        </p:nvSpPr>
        <p:spPr bwMode="auto">
          <a:xfrm>
            <a:off x="395288" y="2625834"/>
            <a:ext cx="8353176" cy="12712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/>
          <a:p>
            <a:pPr marL="285750" indent="-28575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dirty="0"/>
              <a:t>현행 </a:t>
            </a:r>
            <a:r>
              <a:rPr lang="ko-KR" altLang="en-US" dirty="0" err="1"/>
              <a:t>위치정보법은</a:t>
            </a:r>
            <a:r>
              <a:rPr lang="ko-KR" altLang="en-US" dirty="0"/>
              <a:t> 사물위치정보에 대해서도 세계적으로 유례가 없이 소유자의 사전동의를 요구하고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,</a:t>
            </a:r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endParaRPr lang="en-US" altLang="ko-KR" sz="600" dirty="0" smtClean="0"/>
          </a:p>
          <a:p>
            <a:pPr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 </a:t>
            </a:r>
            <a:r>
              <a:rPr lang="ko-KR" altLang="en-US" dirty="0"/>
              <a:t>현실적으로도 소유자 동의를 받기 곤란한 </a:t>
            </a:r>
            <a:r>
              <a:rPr lang="ko-KR" altLang="en-US" dirty="0" smtClean="0"/>
              <a:t>경우 발생</a:t>
            </a:r>
            <a:endParaRPr lang="ko-KR" altLang="en-US" dirty="0"/>
          </a:p>
        </p:txBody>
      </p:sp>
      <p:sp>
        <p:nvSpPr>
          <p:cNvPr id="34" name="Text Box 206"/>
          <p:cNvSpPr txBox="1">
            <a:spLocks noChangeArrowheads="1"/>
          </p:cNvSpPr>
          <p:nvPr/>
        </p:nvSpPr>
        <p:spPr bwMode="auto">
          <a:xfrm>
            <a:off x="396852" y="4927591"/>
            <a:ext cx="8459624" cy="1142294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80000" tIns="0" rIns="36000" bIns="0" anchor="t" anchorCtr="0"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80000" indent="-180000" fontAlgn="auto" latinLnBrk="0">
              <a:spcBef>
                <a:spcPts val="600"/>
              </a:spcBef>
              <a:spcAft>
                <a:spcPts val="0"/>
              </a:spcAft>
              <a:buClr>
                <a:srgbClr val="19345F"/>
              </a:buClr>
              <a:buSzPct val="80000"/>
              <a:buFont typeface="Wingdings" panose="05000000000000000000" pitchFamily="2" charset="2"/>
              <a:buChar char=""/>
              <a:defRPr sz="1400" b="1">
                <a:ln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 fontAlgn="base" latinLnBrk="1"/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사물위치정보를 수집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‧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제공할 경우 </a:t>
            </a:r>
            <a:endParaRPr lang="en-US" altLang="ko-KR" sz="18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 </a:t>
            </a:r>
            <a:r>
              <a:rPr lang="ko-KR" altLang="en-US" sz="1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소유자의 사전동의 없이도 위치정보가 처리될 수 있도록 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허용</a:t>
            </a:r>
            <a:endParaRPr lang="en-US" altLang="ko-KR" sz="1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endParaRPr lang="en-US" altLang="ko-KR" sz="50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fontAlgn="base" latinLnBrk="1"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   ※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소유자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동의없이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 수집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·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이용</a:t>
            </a:r>
            <a:r>
              <a:rPr lang="en-US" altLang="ko-KR" sz="1600" dirty="0" smtClean="0">
                <a:solidFill>
                  <a:schemeClr val="tx1"/>
                </a:solidFill>
              </a:rPr>
              <a:t>·</a:t>
            </a:r>
            <a:r>
              <a:rPr lang="ko-KR" altLang="en-US" sz="1600" dirty="0" smtClean="0">
                <a:solidFill>
                  <a:schemeClr val="tx1"/>
                </a:solidFill>
              </a:rPr>
              <a:t>제공하는 경우에도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처리정지요구권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</a:rPr>
              <a:t>보장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8008" y="1160748"/>
            <a:ext cx="6514251" cy="432000"/>
            <a:chOff x="398009" y="1160748"/>
            <a:chExt cx="5002082" cy="432000"/>
          </a:xfrm>
        </p:grpSpPr>
        <p:grpSp>
          <p:nvGrpSpPr>
            <p:cNvPr id="2" name="그룹 1"/>
            <p:cNvGrpSpPr/>
            <p:nvPr/>
          </p:nvGrpSpPr>
          <p:grpSpPr>
            <a:xfrm>
              <a:off x="398009" y="1160748"/>
              <a:ext cx="5002082" cy="432000"/>
              <a:chOff x="398009" y="1053191"/>
              <a:chExt cx="5002082" cy="432000"/>
            </a:xfrm>
          </p:grpSpPr>
          <p:sp>
            <p:nvSpPr>
              <p:cNvPr id="68" name="평행 사변형 67"/>
              <p:cNvSpPr/>
              <p:nvPr/>
            </p:nvSpPr>
            <p:spPr>
              <a:xfrm>
                <a:off x="530202" y="1053191"/>
                <a:ext cx="4869889" cy="432000"/>
              </a:xfrm>
              <a:custGeom>
                <a:avLst/>
                <a:gdLst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761889 w 4869889"/>
                  <a:gd name="connsiteY3" fmla="*/ 432000 h 432000"/>
                  <a:gd name="connsiteX4" fmla="*/ 0 w 4869889"/>
                  <a:gd name="connsiteY4" fmla="*/ 432000 h 432000"/>
                  <a:gd name="connsiteX0" fmla="*/ 0 w 4869889"/>
                  <a:gd name="connsiteY0" fmla="*/ 432000 h 432000"/>
                  <a:gd name="connsiteX1" fmla="*/ 108000 w 4869889"/>
                  <a:gd name="connsiteY1" fmla="*/ 0 h 432000"/>
                  <a:gd name="connsiteX2" fmla="*/ 4869889 w 4869889"/>
                  <a:gd name="connsiteY2" fmla="*/ 0 h 432000"/>
                  <a:gd name="connsiteX3" fmla="*/ 4647589 w 4869889"/>
                  <a:gd name="connsiteY3" fmla="*/ 432000 h 432000"/>
                  <a:gd name="connsiteX4" fmla="*/ 0 w 4869889"/>
                  <a:gd name="connsiteY4" fmla="*/ 432000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69889" h="432000">
                    <a:moveTo>
                      <a:pt x="0" y="432000"/>
                    </a:moveTo>
                    <a:lnTo>
                      <a:pt x="108000" y="0"/>
                    </a:lnTo>
                    <a:lnTo>
                      <a:pt x="4869889" y="0"/>
                    </a:lnTo>
                    <a:lnTo>
                      <a:pt x="4647589" y="432000"/>
                    </a:lnTo>
                    <a:lnTo>
                      <a:pt x="0" y="432000"/>
                    </a:lnTo>
                    <a:close/>
                  </a:path>
                </a:pathLst>
              </a:custGeom>
              <a:solidFill>
                <a:srgbClr val="17325B">
                  <a:alpha val="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98009" y="1053191"/>
                <a:ext cx="4145046" cy="432000"/>
                <a:chOff x="478549" y="1095473"/>
                <a:chExt cx="4145046" cy="36000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 flipH="1">
                  <a:off x="846889" y="1112863"/>
                  <a:ext cx="3776706" cy="301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noAutofit/>
                  <a:scene3d>
                    <a:camera prst="orthographicFront"/>
                    <a:lightRig rig="threePt" dir="t"/>
                  </a:scene3d>
                  <a:sp3d>
                    <a:bevelT w="1270" h="1270"/>
                  </a:sp3d>
                </a:bodyPr>
                <a:lstStyle/>
                <a:p>
                  <a:r>
                    <a:rPr lang="ko-KR" altLang="en-US" sz="2200" b="1" spc="-15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rPr>
                    <a:t>사물위치정보에 대한 동의제도 합리화</a:t>
                  </a:r>
                  <a:endParaRPr lang="ko-KR" altLang="en-US" sz="2200" b="1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478549" y="1095473"/>
                  <a:ext cx="284354" cy="360000"/>
                  <a:chOff x="478549" y="1058789"/>
                  <a:chExt cx="284354" cy="40541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478549" y="1058789"/>
                    <a:ext cx="284354" cy="405410"/>
                  </a:xfrm>
                  <a:prstGeom prst="rect">
                    <a:avLst/>
                  </a:prstGeom>
                  <a:solidFill>
                    <a:srgbClr val="0C2A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478549" y="1058789"/>
                    <a:ext cx="284354" cy="67568"/>
                  </a:xfrm>
                  <a:prstGeom prst="rect">
                    <a:avLst/>
                  </a:prstGeom>
                  <a:solidFill>
                    <a:srgbClr val="89C0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00"/>
                  </a:p>
                </p:txBody>
              </p:sp>
            </p:grpSp>
          </p:grpSp>
        </p:grpSp>
        <p:sp>
          <p:nvSpPr>
            <p:cNvPr id="37" name="TextBox 36"/>
            <p:cNvSpPr txBox="1"/>
            <p:nvPr/>
          </p:nvSpPr>
          <p:spPr>
            <a:xfrm>
              <a:off x="447140" y="1253149"/>
              <a:ext cx="168840" cy="30418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200" b="1" spc="-150" dirty="0" smtClean="0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  <a:endParaRPr lang="ko-KR" altLang="en-US" sz="2200" b="1" spc="-15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7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750</Words>
  <Application>Microsoft Office PowerPoint</Application>
  <PresentationFormat>화면 슬라이드 쇼(4:3)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HY견고딕</vt:lpstr>
      <vt:lpstr>Monotype Sorts</vt:lpstr>
      <vt:lpstr>맑은 고딕</vt:lpstr>
      <vt:lpstr>Arial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(주)피티라인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피티라인</dc:creator>
  <cp:lastModifiedBy>ICR CENTER</cp:lastModifiedBy>
  <cp:revision>469</cp:revision>
  <cp:lastPrinted>2016-11-03T09:15:03Z</cp:lastPrinted>
  <dcterms:created xsi:type="dcterms:W3CDTF">2009-07-27T06:48:55Z</dcterms:created>
  <dcterms:modified xsi:type="dcterms:W3CDTF">2016-11-04T03:00:41Z</dcterms:modified>
</cp:coreProperties>
</file>