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  <p:sldMasterId id="2147484309" r:id="rId2"/>
    <p:sldMasterId id="2147484321" r:id="rId3"/>
  </p:sldMasterIdLst>
  <p:notesMasterIdLst>
    <p:notesMasterId r:id="rId10"/>
  </p:notesMasterIdLst>
  <p:handoutMasterIdLst>
    <p:handoutMasterId r:id="rId11"/>
  </p:handoutMasterIdLst>
  <p:sldIdLst>
    <p:sldId id="256" r:id="rId4"/>
    <p:sldId id="463" r:id="rId5"/>
    <p:sldId id="672" r:id="rId6"/>
    <p:sldId id="673" r:id="rId7"/>
    <p:sldId id="674" r:id="rId8"/>
    <p:sldId id="675" r:id="rId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4565" autoAdjust="0"/>
  </p:normalViewPr>
  <p:slideViewPr>
    <p:cSldViewPr>
      <p:cViewPr varScale="1">
        <p:scale>
          <a:sx n="72" d="100"/>
          <a:sy n="72" d="100"/>
        </p:scale>
        <p:origin x="1121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342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3" y="0"/>
            <a:ext cx="2945342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672"/>
            <a:ext cx="2945342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3" y="9429672"/>
            <a:ext cx="2945342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5945E4-0E5F-4DD3-AD2A-F1818093942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836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342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3" y="0"/>
            <a:ext cx="2945342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0"/>
            <a:ext cx="5438776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2"/>
            <a:ext cx="2945342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3" y="9429672"/>
            <a:ext cx="2945342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7" tIns="45763" rIns="91527" bIns="457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60ABCF3-7EF4-49BE-B16B-299EBD7E4A3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85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949D9749-3626-4D15-B945-AE4C5C5C68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65035-16FA-4DE8-836A-BD9304F9ACF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91CB-C50A-442E-B736-BA15BA0E3E3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949D9749-3626-4D15-B945-AE4C5C5C68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6C96D-3D76-4A16-A24C-8E81F1A360F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CE338-4F1D-4405-AACF-F0755CB6D4B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AC731-CC04-49AB-8EC3-8B811A49072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C1E5-CA24-4D69-B7D7-57C8BB7B6B2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C2BD-BB57-46BF-B48E-FECCDE5BE7A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EE82E-05D3-423B-885A-964DB11D2B5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48927-070B-4743-A069-19201D079F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mbria" pitchFamily="18" charset="0"/>
                <a:ea typeface="맑은 고딕" pitchFamily="50" charset="-127"/>
              </a:defRPr>
            </a:lvl1pPr>
            <a:lvl2pPr>
              <a:defRPr baseline="0">
                <a:latin typeface="Cambria" pitchFamily="18" charset="0"/>
                <a:ea typeface="맑은 고딕" pitchFamily="50" charset="-127"/>
              </a:defRPr>
            </a:lvl2pPr>
            <a:lvl3pPr>
              <a:defRPr baseline="0">
                <a:latin typeface="Cambria" pitchFamily="18" charset="0"/>
                <a:ea typeface="맑은 고딕" pitchFamily="50" charset="-127"/>
              </a:defRPr>
            </a:lvl3pPr>
            <a:lvl4pPr>
              <a:defRPr baseline="0">
                <a:latin typeface="Cambria" pitchFamily="18" charset="0"/>
                <a:ea typeface="맑은 고딕" pitchFamily="50" charset="-127"/>
              </a:defRPr>
            </a:lvl4pPr>
            <a:lvl5pPr>
              <a:defRPr baseline="0">
                <a:latin typeface="Cambria" pitchFamily="18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6C96D-3D76-4A16-A24C-8E81F1A360F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35D25-2961-4A4F-8C2E-50176C3D636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65035-16FA-4DE8-836A-BD9304F9ACF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91CB-C50A-442E-B736-BA15BA0E3E3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D9749-3626-4D15-B945-AE4C5C5C68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6C96D-3D76-4A16-A24C-8E81F1A360F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CE338-4F1D-4405-AACF-F0755CB6D4B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AC731-CC04-49AB-8EC3-8B811A49072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4C1E5-CA24-4D69-B7D7-57C8BB7B6B2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EC2BD-BB57-46BF-B48E-FECCDE5BE7A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EE82E-05D3-423B-885A-964DB11D2B5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CE338-4F1D-4405-AACF-F0755CB6D4B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48927-070B-4743-A069-19201D079F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35D25-2961-4A4F-8C2E-50176C3D636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65035-16FA-4DE8-836A-BD9304F9ACF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E91CB-C50A-442E-B736-BA15BA0E3E3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AC731-CC04-49AB-8EC3-8B811A49072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C1E5-CA24-4D69-B7D7-57C8BB7B6B2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C2BD-BB57-46BF-B48E-FECCDE5BE7A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EE82E-05D3-423B-885A-964DB11D2B5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48927-070B-4743-A069-19201D079FA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35D25-2961-4A4F-8C2E-50176C3D636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5151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01F875-5DE7-40D2-AC36-59A31B0E510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latin typeface="Calibri" pitchFamily="34" charset="0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1435100" algn="l"/>
        </a:tabLst>
        <a:defRPr kumimoji="1" sz="3200" baseline="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1pPr>
      <a:lvl2pPr marL="598488" indent="-141288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43510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901700" indent="-123825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143510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168400" indent="-87313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1347788" indent="87313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18049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2621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27193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1765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5151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01F875-5DE7-40D2-AC36-59A31B0E510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1435100" algn="l"/>
        </a:tabLs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598488" indent="-141288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43510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901700" indent="-123825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143510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168400" indent="-87313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1347788" indent="87313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18049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2621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27193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176588" indent="87313" algn="l" rtl="0" fontAlgn="base" latinLnBrk="1">
        <a:spcBef>
          <a:spcPct val="20000"/>
        </a:spcBef>
        <a:spcAft>
          <a:spcPct val="0"/>
        </a:spcAft>
        <a:buChar char="»"/>
        <a:tabLst>
          <a:tab pos="14351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01F875-5DE7-40D2-AC36-59A31B0E510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460205"/>
            <a:ext cx="7128792" cy="148907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en-US" altLang="ko-KR" sz="2800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ko-KR" altLang="en-US" sz="28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고학수 교수</a:t>
            </a:r>
            <a:endParaRPr lang="en-US" altLang="ko-KR" sz="2800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cs typeface="Calibri" pitchFamily="34" charset="0"/>
              </a:rPr>
              <a:t>서울대학교 법학전문대학원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5536" y="6237312"/>
            <a:ext cx="2100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2016.11.11.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496" y="613792"/>
            <a:ext cx="8856984" cy="2743200"/>
          </a:xfrm>
        </p:spPr>
        <p:txBody>
          <a:bodyPr/>
          <a:lstStyle/>
          <a:p>
            <a:pPr algn="r"/>
            <a:r>
              <a:rPr lang="en-GB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/>
            </a:r>
            <a:br>
              <a:rPr lang="en-GB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en-GB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</a:t>
            </a:r>
            <a:br>
              <a:rPr lang="en-GB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/>
            </a:r>
            <a:b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b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「</a:t>
            </a:r>
            <a:r>
              <a:rPr lang="ko-KR" altLang="en-US" sz="2400" dirty="0" err="1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빅데이터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시대 개인정보 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분야의 새로운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현안과 법적 과제」</a:t>
            </a:r>
            <a:b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/>
            </a:r>
            <a:b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</a:br>
            <a:r>
              <a:rPr lang="ko-KR" altLang="en-US" sz="3100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빅데이터와</a:t>
            </a:r>
            <a:r>
              <a:rPr lang="ko-KR" altLang="en-US" sz="31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en-US" sz="3100" b="1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경쟁법의 </a:t>
            </a:r>
            <a:r>
              <a:rPr lang="ko-KR" altLang="en-US" sz="31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쟁점 </a:t>
            </a:r>
            <a:r>
              <a:rPr lang="en-US" altLang="ko-KR" sz="31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: </a:t>
            </a:r>
            <a:r>
              <a:rPr lang="ko-KR" altLang="en-US" sz="31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토론</a:t>
            </a:r>
            <a:endParaRPr lang="en-US" altLang="ko-KR" sz="3100" b="1" i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686800" cy="719137"/>
          </a:xfrm>
          <a:solidFill>
            <a:schemeClr val="bg1">
              <a:alpha val="79999"/>
            </a:schemeClr>
          </a:solidFill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온라인 플랫폼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에서 데이터의 역할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80993"/>
            <a:ext cx="8229600" cy="5488367"/>
          </a:xfrm>
        </p:spPr>
        <p:txBody>
          <a:bodyPr>
            <a:normAutofit/>
          </a:bodyPr>
          <a:lstStyle/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데이터의 중요성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데이터 분석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(analytics) </a:t>
            </a:r>
          </a:p>
          <a:p>
            <a:pPr marL="458788" lvl="1" indent="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None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 (1)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패턴 인식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(2)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마케팅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광고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(3)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수요 추정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(4)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시장상황 분석 등등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플랫폼 비즈니스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무료로 서비스 제공이 되는 경우가 많음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458788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그 반대급부로 이용자의 데이터 수집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데이터 수집과 분석 능력이 기업의 비교우위를 결정짓는 중요한 요소로 작동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특히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‘matchmaking’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유형의 다면시장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(multi-sided market)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에서는 개별 소비자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이용자에 관한 맞춤형 정보가 매우 중요함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(1)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다른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side market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구성원과의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match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를 위해서도 중요하고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(2)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광고를 위해서도 중요함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경쟁은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단계 시장에서 각각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나타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날 수 있음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: (1) “Information market”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및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(2) “Information-on-information market” ((2)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번 시장이 작동하는 메커니즘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?)</a:t>
            </a:r>
          </a:p>
          <a:p>
            <a:pPr marL="458788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None/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vert="horz" lIns="91440" tIns="45720" rIns="91440" bIns="45720" rtlCol="0" anchor="ctr"/>
          <a:lstStyle/>
          <a:p>
            <a:fld id="{E8FECD67-0D60-41DD-B5DB-BCDC01CEE9E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 추적 </a:t>
            </a:r>
            <a:r>
              <a:rPr lang="en-US" altLang="ko-KR" b="1" dirty="0" smtClean="0">
                <a:solidFill>
                  <a:srgbClr val="FF0000"/>
                </a:solidFill>
              </a:rPr>
              <a:t>: Multiple devices 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e-mail </a:t>
            </a:r>
            <a:r>
              <a:rPr lang="en-US" altLang="ko-KR" sz="2400" b="1" dirty="0">
                <a:solidFill>
                  <a:srgbClr val="FF0000"/>
                </a:solidFill>
              </a:rPr>
              <a:t>address and Ad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ID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4824"/>
            <a:ext cx="7205833" cy="4049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623731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Future of Privacy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Forum, 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Cross-device: Understanding the state of state management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(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November 2015)</a:t>
            </a:r>
          </a:p>
        </p:txBody>
      </p:sp>
    </p:spTree>
    <p:extLst>
      <p:ext uri="{BB962C8B-B14F-4D97-AF65-F5344CB8AC3E}">
        <p14:creationId xmlns:p14="http://schemas.microsoft.com/office/powerpoint/2010/main" val="218441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686800" cy="719137"/>
          </a:xfrm>
          <a:solidFill>
            <a:schemeClr val="bg1">
              <a:alpha val="79999"/>
            </a:schemeClr>
          </a:solidFill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온라인 플랫폼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에서 경쟁이 왜곡될 가능성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80993"/>
            <a:ext cx="8229600" cy="5488367"/>
          </a:xfrm>
        </p:spPr>
        <p:txBody>
          <a:bodyPr>
            <a:normAutofit/>
          </a:bodyPr>
          <a:lstStyle/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서비스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품질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문제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예를 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검색엔진은 검색결과의 품질을 저하시킬 수도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76008" lvl="2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품질저하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예를 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자사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계열사 서비스와 관련된 결과를 상위에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유인이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있는경우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76008" lvl="2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소비자가 품질의 변화 여부에 대해 제대로 파악하지 못하는 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76008" lvl="2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자가 소비자에게 알려주기도 어렵고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스위치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할 대안이 별로 없을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가격차별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(price discrimination)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문제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소비자 개개인에 대한 분석을 통해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완벽한 맞춤형 가격 제시가 가능할 수도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소비자의 평소의 구매패턴 등에 대한 분석을 통해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수요곡선 추정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18858" lvl="2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à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가격차별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사회전체의 효율성 증대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(‘dead-weight loss’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의 제거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) </a:t>
            </a:r>
          </a:p>
          <a:p>
            <a:pPr marL="1018858" lvl="2" indent="-28575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à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그와 동시에 분배의 문제 발생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(‘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소비자 후생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의 제거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생산자 후생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의 증가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vert="horz" lIns="91440" tIns="45720" rIns="91440" bIns="45720" rtlCol="0" anchor="ctr"/>
          <a:lstStyle/>
          <a:p>
            <a:fld id="{E8FECD67-0D60-41DD-B5DB-BCDC01CEE9E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0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686800" cy="719137"/>
          </a:xfrm>
          <a:solidFill>
            <a:schemeClr val="bg1">
              <a:alpha val="79999"/>
            </a:schemeClr>
          </a:solidFill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온라인 플랫폼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에서 경쟁이 왜곡될 가능성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80993"/>
            <a:ext cx="8229600" cy="5488367"/>
          </a:xfrm>
        </p:spPr>
        <p:txBody>
          <a:bodyPr>
            <a:normAutofit/>
          </a:bodyPr>
          <a:lstStyle/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가격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매칭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최저가격 보장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MFN(most-favored-nation clause)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한 형태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가격비교 사이트 등에서 어렵지 않게 볼 수 있음</a:t>
            </a:r>
            <a:endParaRPr lang="en-US" altLang="ko-KR" sz="17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이렇게 형성된 가격이 완전경쟁 상황에 가까운 것이 될 것인가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</a:t>
            </a: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또는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그 반대로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tacit collusion(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내지 그와 유사한 결과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를 초래할 가능성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?</a:t>
            </a:r>
          </a:p>
          <a:p>
            <a:pPr marL="1281748" lvl="3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가격의 전반적인 상승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+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가격의 경직성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(rigidity)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 초래될 수도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MFN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부작용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부작용이 좀 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우래되는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상황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281748" lvl="3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로보트를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통해 쉽게 타 사이트의 가격을 모니터 할 수 있는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모니터링 비용이 낮은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상황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281748" lvl="3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자사 사이트의 가격에 대한 수정이 매우 쉬운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(‘menu cost’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 낮은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상황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281748" lvl="3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Wide MFN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업스트림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뿐 아니라 같은 레벨에 있는 플랫폼과도 광범위하게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MFN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 적용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464628" lvl="4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Narrow MFN(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호텔 사이트와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booking.com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 vs Wide MFN (booking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Orbitz)</a:t>
            </a: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vert="horz" lIns="91440" tIns="45720" rIns="91440" bIns="45720" rtlCol="0" anchor="ctr"/>
          <a:lstStyle/>
          <a:p>
            <a:fld id="{E8FECD67-0D60-41DD-B5DB-BCDC01CEE9E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9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686800" cy="719137"/>
          </a:xfrm>
          <a:solidFill>
            <a:schemeClr val="bg1">
              <a:alpha val="79999"/>
            </a:schemeClr>
          </a:solidFill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인공지능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+ 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온라인 플랫폼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80993"/>
            <a:ext cx="8229600" cy="5488367"/>
          </a:xfrm>
        </p:spPr>
        <p:txBody>
          <a:bodyPr>
            <a:normAutofit lnSpcReduction="10000"/>
          </a:bodyPr>
          <a:lstStyle/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경쟁왜곡의 우려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‘predictive analytics’</a:t>
            </a: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인공지능을 활용하여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소비자의 행동은 물론 경쟁사업자들의 행태에 대한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historical Big Data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분석을 통한 실시간 예측 및 지속적 업데이트</a:t>
            </a:r>
            <a:endParaRPr lang="en-US" altLang="ko-KR" sz="17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3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None/>
              <a:defRPr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위에서 언급된 경쟁 왜곡의 가능성이 실제로 나타난다면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  <a:cs typeface="Calibri" pitchFamily="34" charset="0"/>
                <a:sym typeface="Wingdings" panose="05000000000000000000" pitchFamily="2" charset="2"/>
              </a:rPr>
              <a:t>이를 더욱 악화시킬 가능성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007428" lvl="2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투명성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‘ ‘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개방성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의 확보는 역설적으로 가격의 경직성과 경쟁 저하를 초래할 가능성도 있음</a:t>
            </a:r>
            <a:endParaRPr lang="en-US" altLang="ko-KR" sz="17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527368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그리고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…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733108" lvl="1" indent="-27432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“Samsung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acquired Viv, another digital assistant, created by the same people who had developed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Siri…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Although Samsung can build Viv into many of the devices it makes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,… the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service may not be able to compete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[against Apple, Google, and others] because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Samsung lacks the </a:t>
            </a:r>
            <a:r>
              <a:rPr lang="en-US" altLang="ko-KR" sz="18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and skills to make use of them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.”</a:t>
            </a:r>
            <a:endParaRPr lang="en-US" altLang="ko-KR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007428" lvl="3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75000"/>
              <a:buNone/>
              <a:defRPr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“Charred chaebol,” The Economist (2016.10.15.)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vert="horz" lIns="91440" tIns="45720" rIns="91440" bIns="45720" rtlCol="0" anchor="ctr"/>
          <a:lstStyle/>
          <a:p>
            <a:fld id="{E8FECD67-0D60-41DD-B5DB-BCDC01CEE9E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4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22459</TotalTime>
  <Words>485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Arial Unicode MS</vt:lpstr>
      <vt:lpstr>HY헤드라인M</vt:lpstr>
      <vt:lpstr>굴림</vt:lpstr>
      <vt:lpstr>돋움</vt:lpstr>
      <vt:lpstr>맑은 고딕</vt:lpstr>
      <vt:lpstr>Arial</vt:lpstr>
      <vt:lpstr>Calibri</vt:lpstr>
      <vt:lpstr>Cambria</vt:lpstr>
      <vt:lpstr>Times New Roman</vt:lpstr>
      <vt:lpstr>Wingdings</vt:lpstr>
      <vt:lpstr>기본 디자인</vt:lpstr>
      <vt:lpstr>1_기본 디자인</vt:lpstr>
      <vt:lpstr>투명도</vt:lpstr>
      <vt:lpstr>         「빅데이터 시대 개인정보 분야의 새로운 현안과 법적 과제」    빅데이터와 경쟁법의 쟁점 : 토론</vt:lpstr>
      <vt:lpstr>‘온라인 플랫폼’에서 데이터의 역할?</vt:lpstr>
      <vt:lpstr>이용자 추적 : Multiple devices  e-mail address and Ad ID의 예</vt:lpstr>
      <vt:lpstr>‘온라인 플랫폼’에서 경쟁이 왜곡될 가능성?</vt:lpstr>
      <vt:lpstr>‘온라인 플랫폼’에서 경쟁이 왜곡될 가능성?</vt:lpstr>
      <vt:lpstr>인공지능 + ‘온라인 플랫폼’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</dc:title>
  <dc:creator>Haksoo Ko</dc:creator>
  <cp:lastModifiedBy>hsk</cp:lastModifiedBy>
  <cp:revision>1312</cp:revision>
  <cp:lastPrinted>2016-10-22T07:58:04Z</cp:lastPrinted>
  <dcterms:created xsi:type="dcterms:W3CDTF">2007-02-04T12:40:31Z</dcterms:created>
  <dcterms:modified xsi:type="dcterms:W3CDTF">2016-11-03T11:45:28Z</dcterms:modified>
</cp:coreProperties>
</file>