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4" r:id="rId4"/>
    <p:sldId id="286" r:id="rId5"/>
    <p:sldId id="288" r:id="rId6"/>
    <p:sldId id="289" r:id="rId7"/>
    <p:sldId id="28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E1D81-D0BF-4690-B261-8008019DE7D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1045A-4FE9-4C61-A9A4-22F53F80C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1045A-4FE9-4C61-A9A4-22F53F80C0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7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1045A-4FE9-4C61-A9A4-22F53F80C0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5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1045A-4FE9-4C61-A9A4-22F53F80C0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05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1045A-4FE9-4C61-A9A4-22F53F80C0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72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1045A-4FE9-4C61-A9A4-22F53F80C0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5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1045A-4FE9-4C61-A9A4-22F53F80C0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36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1045A-4FE9-4C61-A9A4-22F53F80C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608-C8F3-4109-BED9-A12030D4295D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0152" y="6381328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63888" y="6381328"/>
            <a:ext cx="2133600" cy="365125"/>
          </a:xfrm>
        </p:spPr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F9B5-50FA-4CDA-928C-4A7DEDD1E5C3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3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3088-C1F7-45DD-811F-0C783C0916A6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2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875F-D3DD-4824-A893-47C1E739935F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5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8F55-786B-46B1-AC44-4C1BDCC8B511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3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F5CC-B6AC-4E27-9A46-07AFA2966F20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402-D70F-4907-AB6D-D06AFDA3790C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1FF3-5FF0-4374-8849-D12AF448C4CA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3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FCED-0515-40E6-A2A3-F83B40DB9914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F5-E9A8-4ADD-86ED-4CB079413F55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107-BE6A-4698-9AFC-B121DE76C5E3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32B1-E1E6-4EC8-A157-C8CED5813C85}" type="datetime1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A7E0-A1C8-4868-9AED-9ADF69146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7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923928" y="4797152"/>
            <a:ext cx="46634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ko-KR" altLang="en-US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이황</a:t>
            </a:r>
            <a:endParaRPr kumimoji="0" lang="en-US" altLang="ko-KR" sz="2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eaLnBrk="1" hangingPunct="1"/>
            <a:r>
              <a:rPr kumimoji="0" lang="en-US" altLang="ko-KR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ICR</a:t>
            </a:r>
            <a:r>
              <a:rPr kumimoji="0" lang="ko-KR" altLang="en-US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센터</a:t>
            </a:r>
            <a:r>
              <a:rPr kumimoji="0" lang="en-US" altLang="ko-KR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ko-KR" altLang="en-US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부소장</a:t>
            </a:r>
            <a:endParaRPr kumimoji="0" lang="en-US" altLang="ko-KR" sz="2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eaLnBrk="1" hangingPunct="1"/>
            <a:r>
              <a:rPr kumimoji="0" lang="ko-KR" altLang="en-US" sz="2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고려대학교 법학전문대학원 교수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242177" y="1124744"/>
            <a:ext cx="8610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3600" dirty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Big Data &amp; Issues in Competition Laws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051720" y="2822448"/>
            <a:ext cx="5178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 b="1" dirty="0">
                <a:latin typeface="HY중고딕" pitchFamily="18" charset="-127"/>
                <a:ea typeface="HY중고딕" pitchFamily="18" charset="-127"/>
              </a:rPr>
              <a:t>2016. 11. 11.</a:t>
            </a:r>
            <a:endParaRPr lang="ko-KR" altLang="en-US" sz="2400" b="1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71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880" y="1052736"/>
            <a:ext cx="8280920" cy="24320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Big Data: Hard to define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subject: Data sets for which </a:t>
            </a:r>
            <a:r>
              <a:rPr lang="en-US" altLang="ko-KR" sz="2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volume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becomes an issue in management and processing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Analytics: What matters is </a:t>
            </a:r>
            <a:r>
              <a:rPr lang="en-US" altLang="ko-KR" sz="2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way data is used 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and the </a:t>
            </a:r>
            <a:r>
              <a:rPr lang="en-US" altLang="ko-KR" sz="2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resulting complexity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altLang="ko-KR" sz="18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Personal Data aggregated - Android smartphone  https://www.google.com/maps/timeline?pb=!1m2!3m1!1s2016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FF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endParaRPr lang="en-US" altLang="ko-KR" sz="1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188639"/>
            <a:ext cx="58326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What is Big Data?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1A7E0-A1C8-4868-9AED-9ADF691461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484740"/>
            <a:ext cx="6984776" cy="30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80920" cy="532859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4 “V”s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Volume of data, Velocity at which data is collected, used, and disseminated, Variety of information aggregated, Value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Importance of Big Data - Data-driven innovation(DDI)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is an infrastructural resource(un-exclusivity): unlimited users, purposes as an input, increasing returns to scale and scope, etc.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Value Creation Mechanisms of Data Analytics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Gain insights(natural phenomena or individuals’ conducts)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Decision automation(Google’s driverless car)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Industries benefited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ICT: Google, Apple, Amazon, Samsung, </a:t>
            </a:r>
            <a:r>
              <a:rPr lang="ko-KR" altLang="en-US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네이버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ko-KR" altLang="en-US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카카오톡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Non-ICT: Finance, transportation, utilities, retail, healthcare, etc.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188639"/>
            <a:ext cx="58326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Significance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1A7E0-A1C8-4868-9AED-9ADF691461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52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713" y="1340768"/>
            <a:ext cx="8280920" cy="5256584"/>
          </a:xfrm>
        </p:spPr>
        <p:txBody>
          <a:bodyPr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Companies are increasingly adopting business models that rely on personal data as a key(e.g. two-sided market)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 4Vs increase, companies will undertake data-driven strategies to obtain and sustain a competitive advantage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Network effect, entry barrier, etc.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 data-driven mergers increase, one might expect the merging parties to raise as a defense data-driven efficiencies(e.g. TomTom/Tele Atlas Merger, Microsoft/Yahoo! joint venture)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Business have strong incentives to:</a:t>
            </a: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Limit their competitors’ access to data</a:t>
            </a: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Prevent others from sharing the data, and</a:t>
            </a: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Oppose data-portability policies that threaten their data-related competitive advantage.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188639"/>
            <a:ext cx="6912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Competitive Significance</a:t>
            </a:r>
            <a:r>
              <a:rPr lang="en-US" altLang="ko-KR" sz="20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Stucke</a:t>
            </a:r>
            <a:r>
              <a:rPr lang="en-US" altLang="ko-KR" sz="20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&amp; </a:t>
            </a:r>
            <a:r>
              <a:rPr lang="en-US" altLang="ko-KR" sz="200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Grunes</a:t>
            </a:r>
            <a:r>
              <a:rPr lang="en-US" altLang="ko-KR" sz="20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1A7E0-A1C8-4868-9AED-9ADF691461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20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216" y="1412776"/>
            <a:ext cx="8342584" cy="46805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Every step about Big Data can be problematic in enforcement due to strong inherent incentive to become big and dominant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Production – Different capabilities to produce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Collection – Availabilities of data collected, Salability of Data set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Analysis – Arbitrary processing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Transfer – portability of data leading to level playing field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0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Great opportunity for innovation and business BUT also Great risks to harm consumer welfare and industry development in unprecedented manner and magnitude</a:t>
            </a:r>
          </a:p>
          <a:p>
            <a:pPr marL="799200" lvl="2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Calls for careful balancing and quick &amp; strong regulation when needed</a:t>
            </a:r>
          </a:p>
          <a:p>
            <a:endParaRPr lang="en-US" altLang="ko-KR" sz="1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188639"/>
            <a:ext cx="6912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Antitrust</a:t>
            </a:r>
            <a:r>
              <a:rPr kumimoji="0" lang="en-US" altLang="ko-KR" sz="3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Implications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1A7E0-A1C8-4868-9AED-9ADF691461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023" y="1125652"/>
            <a:ext cx="8342584" cy="54717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Traditional antitrust principles are valid but need to be improved to address the complexity and work not too late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All categories of infringements are applicable that means arsenal is ready to react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Merger, Refusal to deal, Group boycott, Foreclosure, Exclusive dealing, Predatory Pricing, Raising rival’s cost(customer’s switching cost), etc.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6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000" lvl="2" indent="-342900"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Privacy – hard to evaluate non-price factors(Value, harm, balancing) BUT a critical factor of consumer welfare which antitrust aims to advocate</a:t>
            </a:r>
          </a:p>
          <a:p>
            <a:pPr marL="342000" lvl="2" indent="-342900">
              <a:spcBef>
                <a:spcPts val="576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42000" lvl="2" indent="-342900"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Cost of false negative and late intervention is expected high </a:t>
            </a:r>
          </a:p>
          <a:p>
            <a:pPr marL="799200" lvl="3" indent="-342900">
              <a:spcBef>
                <a:spcPts val="576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to analyze issues and find right time to regulate esp. in Korea with high share of ICT industries and high industry concentration</a:t>
            </a:r>
          </a:p>
          <a:p>
            <a:pPr marL="799200" lvl="3" indent="-342900">
              <a:spcBef>
                <a:spcPts val="576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Any differences between US and EU?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188639"/>
            <a:ext cx="6912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Antitrust Implications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1A7E0-A1C8-4868-9AED-9ADF691461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53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2483768" y="1637590"/>
            <a:ext cx="417614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800" dirty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Thanks.</a:t>
            </a: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707904" y="3771539"/>
            <a:ext cx="13903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en-US" altLang="ko-KR" sz="3600" dirty="0">
                <a:solidFill>
                  <a:schemeClr val="accent4"/>
                </a:solidFill>
                <a:latin typeface="Arial" charset="0"/>
                <a:ea typeface="맑은 고딕" pitchFamily="50" charset="-127"/>
                <a:cs typeface="Arial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3627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559</Words>
  <Application>Microsoft Office PowerPoint</Application>
  <PresentationFormat>화면 슬라이드 쇼(4:3)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kimyongjung</dc:creator>
  <cp:lastModifiedBy>Hwang Lee</cp:lastModifiedBy>
  <cp:revision>136</cp:revision>
  <dcterms:created xsi:type="dcterms:W3CDTF">2013-05-20T10:58:58Z</dcterms:created>
  <dcterms:modified xsi:type="dcterms:W3CDTF">2016-11-07T01:29:12Z</dcterms:modified>
</cp:coreProperties>
</file>