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302" r:id="rId3"/>
    <p:sldId id="274" r:id="rId4"/>
    <p:sldId id="275" r:id="rId5"/>
    <p:sldId id="279" r:id="rId6"/>
    <p:sldId id="28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053C5-EEE7-4A16-8037-DDA0AB5B7755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A7AC7-BA3D-46D7-A132-47BF76CEE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580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9874-CF69-45A4-A196-5BA171C1E5CB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0C5C-CFFF-4E6F-9213-B828714D1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29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9874-CF69-45A4-A196-5BA171C1E5CB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0C5C-CFFF-4E6F-9213-B828714D1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6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9874-CF69-45A4-A196-5BA171C1E5CB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0C5C-CFFF-4E6F-9213-B828714D1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39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9874-CF69-45A4-A196-5BA171C1E5CB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0C5C-CFFF-4E6F-9213-B828714D1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58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9874-CF69-45A4-A196-5BA171C1E5CB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0C5C-CFFF-4E6F-9213-B828714D1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7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9874-CF69-45A4-A196-5BA171C1E5CB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0C5C-CFFF-4E6F-9213-B828714D1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43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9874-CF69-45A4-A196-5BA171C1E5CB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0C5C-CFFF-4E6F-9213-B828714D1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80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9874-CF69-45A4-A196-5BA171C1E5CB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0C5C-CFFF-4E6F-9213-B828714D1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12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9874-CF69-45A4-A196-5BA171C1E5CB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0C5C-CFFF-4E6F-9213-B828714D1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6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9874-CF69-45A4-A196-5BA171C1E5CB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0C5C-CFFF-4E6F-9213-B828714D1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49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9874-CF69-45A4-A196-5BA171C1E5CB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F0C5C-CFFF-4E6F-9213-B828714D1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86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79874-CF69-45A4-A196-5BA171C1E5CB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F0C5C-CFFF-4E6F-9213-B828714D1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09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58279" y="1753384"/>
            <a:ext cx="8042775" cy="1453274"/>
          </a:xfrm>
        </p:spPr>
        <p:txBody>
          <a:bodyPr>
            <a:normAutofit/>
          </a:bodyPr>
          <a:lstStyle/>
          <a:p>
            <a:r>
              <a:rPr lang="ko-KR" altLang="en-US" sz="4000" b="1" dirty="0"/>
              <a:t>위치정보의 규제의 현황과 </a:t>
            </a:r>
            <a:r>
              <a:rPr lang="ko-KR" altLang="en-US" sz="4000" b="1" dirty="0" smtClean="0"/>
              <a:t>문제점</a:t>
            </a:r>
            <a:r>
              <a:rPr lang="ko-KR" altLang="en-US" sz="3100" dirty="0"/>
              <a:t/>
            </a:r>
            <a:br>
              <a:rPr lang="ko-KR" altLang="en-US" sz="3100" dirty="0"/>
            </a:br>
            <a:r>
              <a:rPr lang="ko-KR" altLang="en-US" sz="3200" b="1" dirty="0" smtClean="0"/>
              <a:t> 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9221" y="3919451"/>
            <a:ext cx="9144000" cy="1940923"/>
          </a:xfrm>
        </p:spPr>
        <p:txBody>
          <a:bodyPr/>
          <a:lstStyle/>
          <a:p>
            <a:r>
              <a:rPr lang="en-US" altLang="ko-KR" sz="2400" dirty="0">
                <a:latin typeface="+mj-lt"/>
              </a:rPr>
              <a:t>2016. </a:t>
            </a:r>
            <a:r>
              <a:rPr lang="en-US" altLang="ko-KR" dirty="0" smtClean="0">
                <a:latin typeface="+mj-lt"/>
              </a:rPr>
              <a:t>11.11</a:t>
            </a:r>
            <a:endParaRPr lang="en-US" altLang="ko-KR" sz="2400" dirty="0">
              <a:latin typeface="+mj-lt"/>
            </a:endParaRPr>
          </a:p>
          <a:p>
            <a:endParaRPr lang="en-US" altLang="ko-KR" sz="2400" dirty="0" smtClean="0">
              <a:latin typeface="+mj-lt"/>
            </a:endParaRPr>
          </a:p>
          <a:p>
            <a:r>
              <a:rPr lang="ko-KR" altLang="en-US" sz="2400" dirty="0" smtClean="0">
                <a:latin typeface="+mj-lt"/>
              </a:rPr>
              <a:t>서강대학교  이성엽 </a:t>
            </a:r>
            <a:r>
              <a:rPr lang="ko-KR" altLang="en-US" sz="2400" dirty="0">
                <a:latin typeface="+mj-lt"/>
              </a:rPr>
              <a:t>교수</a:t>
            </a:r>
            <a:r>
              <a:rPr lang="en-US" altLang="ko-KR" sz="2400" dirty="0">
                <a:latin typeface="+mj-lt"/>
              </a:rPr>
              <a:t>(</a:t>
            </a:r>
            <a:r>
              <a:rPr lang="ko-KR" altLang="en-US" sz="2400" dirty="0">
                <a:latin typeface="+mj-lt"/>
              </a:rPr>
              <a:t>법학박사</a:t>
            </a:r>
            <a:r>
              <a:rPr lang="en-US" altLang="ko-KR" sz="2400" dirty="0">
                <a:latin typeface="+mj-lt"/>
              </a:rPr>
              <a:t>)</a:t>
            </a:r>
            <a:endParaRPr lang="ko-KR" altLang="en-US" sz="2400" dirty="0">
              <a:latin typeface="+mj-lt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9385-C665-413B-86EC-05CBE631B24F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pPr/>
              <a:t>1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57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2045" y="274638"/>
            <a:ext cx="9568207" cy="56207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I. </a:t>
            </a:r>
            <a:r>
              <a:rPr lang="ko-KR" altLang="en-US" sz="2400" b="1" dirty="0" smtClean="0"/>
              <a:t>위치정보의 규제의 현황</a:t>
            </a:r>
            <a:endParaRPr lang="ko-KR" altLang="en-US" sz="2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8351" y="1008669"/>
            <a:ext cx="10180948" cy="543926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700" dirty="0" smtClean="0"/>
              <a:t>서론 </a:t>
            </a:r>
            <a:endParaRPr lang="en-US" altLang="ko-KR" sz="17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o 2005</a:t>
            </a:r>
            <a:r>
              <a:rPr lang="ko-KR" altLang="en-US" sz="1700" dirty="0" smtClean="0"/>
              <a:t>년 세계 최초로 위치정보의 보호 및 이용 등에 관한 법률</a:t>
            </a:r>
            <a:r>
              <a:rPr lang="en-US" altLang="ko-KR" sz="1700" dirty="0" smtClean="0"/>
              <a:t>(</a:t>
            </a:r>
            <a:r>
              <a:rPr lang="ko-KR" altLang="en-US" sz="1700" dirty="0" err="1" smtClean="0"/>
              <a:t>위치정보법</a:t>
            </a:r>
            <a:r>
              <a:rPr lang="en-US" altLang="ko-KR" sz="1700" dirty="0" smtClean="0"/>
              <a:t>)</a:t>
            </a:r>
            <a:r>
              <a:rPr lang="ko-KR" altLang="en-US" sz="1700" dirty="0" smtClean="0"/>
              <a:t> 제정</a:t>
            </a:r>
            <a:endParaRPr lang="en-US" altLang="ko-KR" sz="17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- </a:t>
            </a:r>
            <a:r>
              <a:rPr lang="ko-KR" altLang="en-US" sz="1700" dirty="0" smtClean="0"/>
              <a:t>위치정보는 개인정보에 해당하지만 노출되는 경우 개인의 생명과 신체에 즉각적인 </a:t>
            </a:r>
            <a:r>
              <a:rPr lang="ko-KR" altLang="en-US" sz="1700" dirty="0" err="1" smtClean="0"/>
              <a:t>위해를</a:t>
            </a:r>
            <a:r>
              <a:rPr lang="ko-KR" altLang="en-US" sz="1700" dirty="0" smtClean="0"/>
              <a:t> 줄 수 있다는 점에서 특별한 보호의 필요성이 인정</a:t>
            </a:r>
            <a:endParaRPr lang="en-US" altLang="ko-KR" sz="17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- </a:t>
            </a:r>
            <a:r>
              <a:rPr lang="ko-KR" altLang="en-US" sz="1700" dirty="0" smtClean="0"/>
              <a:t>위치정보는 긴급구조등의 </a:t>
            </a:r>
            <a:r>
              <a:rPr lang="ko-KR" altLang="en-US" sz="1700" dirty="0" err="1" smtClean="0"/>
              <a:t>공공목적에</a:t>
            </a:r>
            <a:r>
              <a:rPr lang="ko-KR" altLang="en-US" sz="1700" dirty="0" smtClean="0"/>
              <a:t> 필수적이고 산업적으로 유용하기 때문에 국가나 기업의 활용필요성이 있다는 점</a:t>
            </a:r>
            <a:endParaRPr lang="en-US" altLang="ko-KR" sz="17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o </a:t>
            </a:r>
            <a:r>
              <a:rPr lang="ko-KR" altLang="en-US" sz="1700" dirty="0" smtClean="0"/>
              <a:t>법 제정 당시 위치정보법은 </a:t>
            </a:r>
            <a:r>
              <a:rPr lang="ko-KR" altLang="en-US" sz="1700" dirty="0" err="1" smtClean="0"/>
              <a:t>피쳐폰에</a:t>
            </a:r>
            <a:r>
              <a:rPr lang="ko-KR" altLang="en-US" sz="1700" dirty="0" smtClean="0"/>
              <a:t> 의하여 이동통신사 기지국 기반으로 위치정보를 수집하고 이를 활용하여 차량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물류 등을 관제하는 것으로 배경으로 하고 있었음</a:t>
            </a:r>
            <a:endParaRPr lang="en-US" altLang="ko-KR" sz="17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o </a:t>
            </a:r>
            <a:r>
              <a:rPr lang="ko-KR" altLang="en-US" sz="1700" dirty="0" smtClean="0"/>
              <a:t>현재는</a:t>
            </a:r>
            <a:r>
              <a:rPr lang="en-US" altLang="ko-KR" sz="1700" dirty="0" smtClean="0"/>
              <a:t> </a:t>
            </a:r>
            <a:r>
              <a:rPr lang="ko-KR" altLang="en-US" sz="1700" dirty="0"/>
              <a:t>스마트폰</a:t>
            </a:r>
            <a:r>
              <a:rPr lang="en-US" altLang="ko-KR" sz="1700" dirty="0"/>
              <a:t>, </a:t>
            </a:r>
            <a:r>
              <a:rPr lang="ko-KR" altLang="en-US" sz="1700" dirty="0"/>
              <a:t>태블릿</a:t>
            </a:r>
            <a:r>
              <a:rPr lang="en-US" altLang="ko-KR" sz="1700" dirty="0"/>
              <a:t>, </a:t>
            </a:r>
            <a:r>
              <a:rPr lang="ko-KR" altLang="en-US" sz="1700" dirty="0" err="1"/>
              <a:t>내비게이터</a:t>
            </a:r>
            <a:r>
              <a:rPr lang="ko-KR" altLang="en-US" sz="1700" dirty="0"/>
              <a:t> 등의 단말기와 </a:t>
            </a:r>
            <a:r>
              <a:rPr lang="ko-KR" altLang="en-US" sz="1700" dirty="0" smtClean="0"/>
              <a:t>이동통신망</a:t>
            </a:r>
            <a:r>
              <a:rPr lang="en-US" altLang="ko-KR" sz="1700" dirty="0"/>
              <a:t>, </a:t>
            </a:r>
            <a:r>
              <a:rPr lang="ko-KR" altLang="en-US" sz="1700" dirty="0"/>
              <a:t>무선인터넷</a:t>
            </a:r>
            <a:r>
              <a:rPr lang="en-US" altLang="ko-KR" sz="1700" dirty="0"/>
              <a:t>(Wi-Fi), </a:t>
            </a:r>
            <a:r>
              <a:rPr lang="ko-KR" altLang="en-US" sz="1700" dirty="0"/>
              <a:t>블루투스</a:t>
            </a:r>
            <a:r>
              <a:rPr lang="en-US" altLang="ko-KR" sz="1700" dirty="0"/>
              <a:t>(Bluetooth), </a:t>
            </a:r>
            <a:r>
              <a:rPr lang="ko-KR" altLang="en-US" sz="1700" dirty="0"/>
              <a:t>전자태그</a:t>
            </a:r>
            <a:r>
              <a:rPr lang="en-US" altLang="ko-KR" sz="1700" dirty="0"/>
              <a:t>(RFID), GPS </a:t>
            </a:r>
            <a:r>
              <a:rPr lang="ko-KR" altLang="en-US" sz="1700" dirty="0"/>
              <a:t>등의 </a:t>
            </a:r>
            <a:r>
              <a:rPr lang="ko-KR" altLang="en-US" sz="1700" dirty="0" err="1"/>
              <a:t>위치측위기술을</a:t>
            </a:r>
            <a:r>
              <a:rPr lang="ko-KR" altLang="en-US" sz="1700" dirty="0"/>
              <a:t> 종합적으로 활용하여 위치정보를 수집</a:t>
            </a:r>
            <a:r>
              <a:rPr lang="en-US" altLang="ko-KR" sz="1700" dirty="0"/>
              <a:t>, </a:t>
            </a:r>
            <a:r>
              <a:rPr lang="ko-KR" altLang="en-US" sz="1700" dirty="0"/>
              <a:t>이용 또는 제공하는 </a:t>
            </a:r>
            <a:r>
              <a:rPr lang="ko-KR" altLang="en-US" sz="1700" dirty="0" smtClean="0"/>
              <a:t>서비스로 발전하고 있음</a:t>
            </a:r>
            <a:r>
              <a:rPr lang="en-US" altLang="ko-KR" sz="1700" dirty="0" smtClean="0"/>
              <a:t> </a:t>
            </a: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 smtClean="0"/>
          </a:p>
          <a:p>
            <a:pPr>
              <a:lnSpc>
                <a:spcPct val="150000"/>
              </a:lnSpc>
              <a:buNone/>
            </a:pP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9385-C665-413B-86EC-05CBE631B24F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2324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2045" y="274638"/>
            <a:ext cx="9568207" cy="56207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I. </a:t>
            </a:r>
            <a:r>
              <a:rPr lang="ko-KR" altLang="en-US" sz="2400" b="1" dirty="0" smtClean="0"/>
              <a:t>위치정보의 규제의 현황</a:t>
            </a:r>
            <a:endParaRPr lang="ko-KR" altLang="en-US" sz="2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8351" y="1008669"/>
            <a:ext cx="10180948" cy="54392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sz="1700" dirty="0" smtClean="0"/>
              <a:t>2. </a:t>
            </a:r>
            <a:r>
              <a:rPr lang="ko-KR" altLang="en-US" sz="1700" dirty="0" smtClean="0"/>
              <a:t>위치정보에 대한 규제</a:t>
            </a:r>
            <a:endParaRPr lang="en-US" altLang="ko-KR" sz="17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1) </a:t>
            </a:r>
            <a:r>
              <a:rPr lang="ko-KR" altLang="en-US" sz="1700" dirty="0" smtClean="0"/>
              <a:t>주요 개념</a:t>
            </a:r>
            <a:endParaRPr lang="en-US" altLang="ko-KR" sz="17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o "</a:t>
            </a:r>
            <a:r>
              <a:rPr lang="ko-KR" altLang="en-US" sz="1700" dirty="0"/>
              <a:t>위치정보</a:t>
            </a:r>
            <a:r>
              <a:rPr lang="en-US" altLang="ko-KR" sz="1700" dirty="0"/>
              <a:t>"</a:t>
            </a:r>
            <a:r>
              <a:rPr lang="ko-KR" altLang="en-US" sz="1700" dirty="0"/>
              <a:t>라 함은 </a:t>
            </a:r>
            <a:r>
              <a:rPr lang="ko-KR" altLang="en-US" sz="1700" u="sng" dirty="0"/>
              <a:t>이동성이 있는 물건 </a:t>
            </a:r>
            <a:r>
              <a:rPr lang="ko-KR" altLang="en-US" sz="1700" dirty="0"/>
              <a:t>또는 </a:t>
            </a:r>
            <a:r>
              <a:rPr lang="ko-KR" altLang="en-US" sz="1700" u="sng" dirty="0"/>
              <a:t>개인이 특정한 시간에 존재하거나 존재하였던 장소에 관한 정보</a:t>
            </a:r>
            <a:r>
              <a:rPr lang="ko-KR" altLang="en-US" sz="1700" dirty="0"/>
              <a:t>로서 「전기통신사업법」 제</a:t>
            </a:r>
            <a:r>
              <a:rPr lang="en-US" altLang="ko-KR" sz="1700" dirty="0"/>
              <a:t>2</a:t>
            </a:r>
            <a:r>
              <a:rPr lang="ko-KR" altLang="en-US" sz="1700" dirty="0"/>
              <a:t>조제</a:t>
            </a:r>
            <a:r>
              <a:rPr lang="en-US" altLang="ko-KR" sz="1700" dirty="0"/>
              <a:t>2</a:t>
            </a:r>
            <a:r>
              <a:rPr lang="ko-KR" altLang="en-US" sz="1700" dirty="0"/>
              <a:t>호 및 제</a:t>
            </a:r>
            <a:r>
              <a:rPr lang="en-US" altLang="ko-KR" sz="1700" dirty="0"/>
              <a:t>3</a:t>
            </a:r>
            <a:r>
              <a:rPr lang="ko-KR" altLang="en-US" sz="1700" dirty="0"/>
              <a:t>호에 따른 전기통신설비 및 전기통신회선설비를 이용하여 수집된 것을 말한다</a:t>
            </a:r>
            <a:r>
              <a:rPr lang="en-US" altLang="ko-KR" sz="1700" dirty="0"/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700" dirty="0" smtClean="0"/>
              <a:t>    o "</a:t>
            </a:r>
            <a:r>
              <a:rPr lang="ko-KR" altLang="en-US" sz="1700" dirty="0"/>
              <a:t>개인위치정보</a:t>
            </a:r>
            <a:r>
              <a:rPr lang="en-US" altLang="ko-KR" sz="1700" dirty="0"/>
              <a:t>"</a:t>
            </a:r>
            <a:r>
              <a:rPr lang="ko-KR" altLang="en-US" sz="1700" dirty="0"/>
              <a:t>라 함은 </a:t>
            </a:r>
            <a:r>
              <a:rPr lang="ko-KR" altLang="en-US" sz="1700" u="sng" dirty="0"/>
              <a:t>특정 개인의 위치정보</a:t>
            </a:r>
            <a:r>
              <a:rPr lang="en-US" altLang="ko-KR" sz="1700" dirty="0"/>
              <a:t>(</a:t>
            </a:r>
            <a:r>
              <a:rPr lang="ko-KR" altLang="en-US" sz="1700" dirty="0"/>
              <a:t>위치정보만으로는 특정 개인의 위치를 알 수 없는 경우에도 다른 정보와 용이하게 결합하여 특정 개인의 위치를 </a:t>
            </a:r>
            <a:r>
              <a:rPr lang="ko-KR" altLang="en-US" sz="1700" dirty="0" smtClean="0"/>
              <a:t>알 수 </a:t>
            </a:r>
            <a:r>
              <a:rPr lang="ko-KR" altLang="en-US" sz="1700" dirty="0"/>
              <a:t>있는 것을 포함한다</a:t>
            </a:r>
            <a:r>
              <a:rPr lang="en-US" altLang="ko-KR" sz="1700" dirty="0"/>
              <a:t>)</a:t>
            </a:r>
            <a:r>
              <a:rPr lang="ko-KR" altLang="en-US" sz="1700" dirty="0"/>
              <a:t>를 말한다</a:t>
            </a:r>
            <a:r>
              <a:rPr lang="en-US" altLang="ko-KR" sz="1700" dirty="0"/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700" dirty="0" smtClean="0"/>
              <a:t>   o “</a:t>
            </a:r>
            <a:r>
              <a:rPr lang="ko-KR" altLang="en-US" sz="1700" dirty="0" smtClean="0"/>
              <a:t>위치정보사업</a:t>
            </a:r>
            <a:r>
              <a:rPr lang="en-US" altLang="ko-KR" sz="1700" dirty="0" smtClean="0"/>
              <a:t>”</a:t>
            </a:r>
            <a:r>
              <a:rPr lang="ko-KR" altLang="en-US" sz="1700" dirty="0" smtClean="0"/>
              <a:t>이라 </a:t>
            </a:r>
            <a:r>
              <a:rPr lang="ko-KR" altLang="en-US" sz="1700" dirty="0"/>
              <a:t>함은 위치정보를 수집하여 위치기반서비스사업을 하는 자에게 제공하는 것을 사업으로 영위하는 것을 말한다</a:t>
            </a:r>
            <a:r>
              <a:rPr lang="en-US" altLang="ko-KR" sz="1700" dirty="0"/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700" dirty="0" smtClean="0"/>
              <a:t>   o "</a:t>
            </a:r>
            <a:r>
              <a:rPr lang="ko-KR" altLang="en-US" sz="1700" dirty="0"/>
              <a:t>위치기반서비스사업</a:t>
            </a:r>
            <a:r>
              <a:rPr lang="en-US" altLang="ko-KR" sz="1700" dirty="0"/>
              <a:t>"</a:t>
            </a:r>
            <a:r>
              <a:rPr lang="ko-KR" altLang="en-US" sz="1700" dirty="0"/>
              <a:t>이라 함은 위치정보를 이용한 </a:t>
            </a:r>
            <a:r>
              <a:rPr lang="ko-KR" altLang="en-US" sz="1700" dirty="0" smtClean="0"/>
              <a:t>서비스를 </a:t>
            </a:r>
            <a:r>
              <a:rPr lang="ko-KR" altLang="en-US" sz="1700" dirty="0"/>
              <a:t>제공하는 것을 사업으로 영위하는 것을 말한다</a:t>
            </a:r>
            <a:r>
              <a:rPr lang="en-US" altLang="ko-KR" sz="1700" dirty="0"/>
              <a:t>.</a:t>
            </a:r>
          </a:p>
          <a:p>
            <a:pPr>
              <a:lnSpc>
                <a:spcPct val="150000"/>
              </a:lnSpc>
              <a:buNone/>
            </a:pPr>
            <a:endParaRPr lang="en-US" altLang="ko-KR" sz="1800" dirty="0"/>
          </a:p>
          <a:p>
            <a:pPr>
              <a:lnSpc>
                <a:spcPct val="150000"/>
              </a:lnSpc>
              <a:buNone/>
            </a:pP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9385-C665-413B-86EC-05CBE631B24F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955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2045" y="274638"/>
            <a:ext cx="9568207" cy="562074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I. </a:t>
            </a:r>
            <a:r>
              <a:rPr lang="ko-KR" altLang="en-US" sz="2400" b="1" dirty="0"/>
              <a:t>위치정보의 규제의 현황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8351" y="1008669"/>
            <a:ext cx="10180948" cy="54392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altLang="en-US" sz="1800" dirty="0" smtClean="0"/>
              <a:t>  </a:t>
            </a:r>
            <a:endParaRPr lang="en-US" altLang="ko-KR" sz="1800" dirty="0" smtClean="0"/>
          </a:p>
          <a:p>
            <a:pPr>
              <a:lnSpc>
                <a:spcPct val="150000"/>
              </a:lnSpc>
              <a:buNone/>
            </a:pPr>
            <a:endParaRPr lang="en-US" altLang="ko-KR" sz="1800" dirty="0" smtClean="0"/>
          </a:p>
          <a:p>
            <a:pPr>
              <a:lnSpc>
                <a:spcPct val="150000"/>
              </a:lnSpc>
              <a:buNone/>
            </a:pPr>
            <a:endParaRPr lang="en-US" altLang="ko-KR" sz="1800" dirty="0"/>
          </a:p>
          <a:p>
            <a:pPr>
              <a:lnSpc>
                <a:spcPct val="150000"/>
              </a:lnSpc>
              <a:buNone/>
            </a:pPr>
            <a:endParaRPr lang="en-US" altLang="ko-KR" sz="1800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800" dirty="0" smtClean="0"/>
              <a:t> </a:t>
            </a:r>
            <a:r>
              <a:rPr lang="en-US" altLang="ko-KR" sz="1700" dirty="0" smtClean="0"/>
              <a:t>2) </a:t>
            </a:r>
            <a:r>
              <a:rPr lang="ko-KR" altLang="en-US" sz="1700" dirty="0" smtClean="0"/>
              <a:t>위치정보사업등의 허가 등</a:t>
            </a:r>
            <a:endParaRPr lang="en-US" altLang="ko-KR" sz="1700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700" dirty="0" smtClean="0"/>
              <a:t>   </a:t>
            </a:r>
            <a:r>
              <a:rPr lang="en-US" altLang="ko-KR" sz="1700" dirty="0" smtClean="0"/>
              <a:t>o </a:t>
            </a:r>
            <a:r>
              <a:rPr lang="ko-KR" altLang="en-US" sz="1700" dirty="0" smtClean="0"/>
              <a:t>위치정보사업의 경우 방송통신위원회의 허가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위치기반서비스사업의 방송통신위원회에 신고</a:t>
            </a:r>
            <a:endParaRPr lang="en-US" altLang="ko-KR" sz="17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o </a:t>
            </a:r>
            <a:r>
              <a:rPr lang="ko-KR" altLang="en-US" sz="1700" dirty="0" smtClean="0"/>
              <a:t>위치정보의 </a:t>
            </a:r>
            <a:r>
              <a:rPr lang="ko-KR" altLang="en-US" sz="1700" dirty="0"/>
              <a:t>수집 등의 </a:t>
            </a:r>
            <a:r>
              <a:rPr lang="ko-KR" altLang="en-US" sz="1700" dirty="0" smtClean="0"/>
              <a:t>금지</a:t>
            </a:r>
            <a:r>
              <a:rPr lang="en-US" altLang="ko-KR" sz="1700" dirty="0" smtClean="0"/>
              <a:t>: </a:t>
            </a:r>
            <a:r>
              <a:rPr lang="ko-KR" altLang="en-US" sz="1700" dirty="0" smtClean="0"/>
              <a:t>누구든지 </a:t>
            </a:r>
            <a:r>
              <a:rPr lang="ko-KR" altLang="en-US" sz="1700" dirty="0"/>
              <a:t>개인 또는 소유자의 동의를 얻지 아니하고 당해 개인 또는 이동성이 있는 물건의 </a:t>
            </a:r>
            <a:r>
              <a:rPr lang="ko-KR" altLang="en-US" sz="1700" dirty="0" smtClean="0"/>
              <a:t>위치정보 </a:t>
            </a:r>
            <a:r>
              <a:rPr lang="ko-KR" altLang="en-US" sz="1700" dirty="0"/>
              <a:t>수집</a:t>
            </a:r>
            <a:r>
              <a:rPr lang="en-US" altLang="ko-KR" sz="1700" dirty="0"/>
              <a:t>·</a:t>
            </a:r>
            <a:r>
              <a:rPr lang="ko-KR" altLang="en-US" sz="1700" dirty="0"/>
              <a:t>이용 또는 </a:t>
            </a:r>
            <a:r>
              <a:rPr lang="ko-KR" altLang="en-US" sz="1700" dirty="0" smtClean="0"/>
              <a:t>제공 금지</a:t>
            </a:r>
            <a:r>
              <a:rPr lang="en-US" altLang="ko-KR" sz="1700" dirty="0" smtClean="0"/>
              <a:t>. </a:t>
            </a:r>
            <a:r>
              <a:rPr lang="ko-KR" altLang="en-US" sz="1700" dirty="0" smtClean="0"/>
              <a:t>단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긴급구조요청등의 경우는 제외</a:t>
            </a:r>
            <a:endParaRPr lang="en-US" altLang="ko-KR" sz="17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o </a:t>
            </a:r>
            <a:r>
              <a:rPr lang="ko-KR" altLang="en-US" sz="1700" dirty="0"/>
              <a:t>위치정보사업자가 개인위치정보를 수집하고자 하는 </a:t>
            </a:r>
            <a:r>
              <a:rPr lang="ko-KR" altLang="en-US" sz="1700" dirty="0" smtClean="0"/>
              <a:t>경우</a:t>
            </a:r>
            <a:r>
              <a:rPr lang="en-US" altLang="ko-KR" sz="1700" dirty="0" smtClean="0"/>
              <a:t>, </a:t>
            </a:r>
            <a:r>
              <a:rPr lang="ko-KR" altLang="en-US" sz="1700" dirty="0"/>
              <a:t>위치기반서비스사업자가 개인위치정보를 이용하여 서비스를 제공하고자 하는 경우에는 </a:t>
            </a:r>
            <a:r>
              <a:rPr lang="ko-KR" altLang="en-US" sz="1700" dirty="0" smtClean="0"/>
              <a:t>미리 일정 사항의 </a:t>
            </a:r>
            <a:r>
              <a:rPr lang="ko-KR" altLang="en-US" sz="1700" dirty="0"/>
              <a:t>내용을 이용약관에 명시한 후 개인위치정보주체의 동의를 얻어야 함</a:t>
            </a:r>
            <a:endParaRPr lang="en-US" altLang="ko-KR" sz="1700" dirty="0"/>
          </a:p>
          <a:p>
            <a:pPr>
              <a:lnSpc>
                <a:spcPct val="150000"/>
              </a:lnSpc>
              <a:buNone/>
            </a:pPr>
            <a:endParaRPr lang="en-US" altLang="ko-KR" sz="1800" dirty="0"/>
          </a:p>
          <a:p>
            <a:pPr>
              <a:lnSpc>
                <a:spcPct val="150000"/>
              </a:lnSpc>
              <a:buNone/>
            </a:pPr>
            <a:endParaRPr lang="ko-KR" altLang="en-US" sz="1800" dirty="0"/>
          </a:p>
          <a:p>
            <a:pPr>
              <a:lnSpc>
                <a:spcPct val="150000"/>
              </a:lnSpc>
              <a:buNone/>
            </a:pPr>
            <a:endParaRPr lang="ko-KR" altLang="en-US" sz="1800" dirty="0"/>
          </a:p>
          <a:p>
            <a:pPr>
              <a:lnSpc>
                <a:spcPct val="150000"/>
              </a:lnSpc>
              <a:buNone/>
            </a:pPr>
            <a:endParaRPr lang="en-US" altLang="ko-KR" sz="1800" dirty="0"/>
          </a:p>
          <a:p>
            <a:pPr>
              <a:lnSpc>
                <a:spcPct val="150000"/>
              </a:lnSpc>
              <a:buNone/>
            </a:pP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9385-C665-413B-86EC-05CBE631B24F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583" y="1008669"/>
            <a:ext cx="10388484" cy="230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7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2045" y="274638"/>
            <a:ext cx="9568207" cy="56207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II. </a:t>
            </a:r>
            <a:r>
              <a:rPr lang="ko-KR" altLang="en-US" sz="2400" b="1" dirty="0" smtClean="0"/>
              <a:t>위치정보규제의 문제점</a:t>
            </a:r>
            <a:endParaRPr lang="ko-KR" altLang="en-US" sz="2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8351" y="1008669"/>
            <a:ext cx="10180948" cy="54392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sz="1700" dirty="0" smtClean="0"/>
              <a:t>1. </a:t>
            </a:r>
            <a:r>
              <a:rPr lang="ko-KR" altLang="en-US" sz="1700" dirty="0" smtClean="0"/>
              <a:t>위치정보 개념의 문제</a:t>
            </a:r>
            <a:endParaRPr lang="en-US" altLang="ko-KR" sz="1700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700" dirty="0" smtClean="0"/>
              <a:t> </a:t>
            </a:r>
            <a:r>
              <a:rPr lang="en-US" altLang="ko-KR" sz="1700" dirty="0" smtClean="0"/>
              <a:t> o </a:t>
            </a:r>
            <a:r>
              <a:rPr lang="ko-KR" altLang="en-US" sz="1700" dirty="0" smtClean="0"/>
              <a:t>다른 개인정보보호에 관한 법률들과 달리 </a:t>
            </a:r>
            <a:r>
              <a:rPr lang="en-US" altLang="ko-KR" sz="1700" dirty="0" smtClean="0"/>
              <a:t>“</a:t>
            </a:r>
            <a:r>
              <a:rPr lang="ko-KR" altLang="en-US" sz="1700" dirty="0" smtClean="0"/>
              <a:t>이동성이 있는 물건</a:t>
            </a:r>
            <a:r>
              <a:rPr lang="en-US" altLang="ko-KR" sz="1700" dirty="0" smtClean="0"/>
              <a:t>＂</a:t>
            </a:r>
            <a:r>
              <a:rPr lang="ko-KR" altLang="en-US" sz="1700" dirty="0" smtClean="0"/>
              <a:t>에 대해서도 규제</a:t>
            </a:r>
            <a:r>
              <a:rPr lang="en-US" altLang="ko-KR" sz="1700" dirty="0" smtClean="0"/>
              <a:t>. 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- </a:t>
            </a:r>
            <a:r>
              <a:rPr lang="ko-KR" altLang="en-US" sz="1700" dirty="0" smtClean="0"/>
              <a:t>개인과의 연결성이 없는 사물의 위치정보를 보호할 필요가 있는지에 대한 검토 필요성</a:t>
            </a:r>
            <a:endParaRPr lang="en-US" altLang="ko-KR" sz="17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ko-KR" sz="1700" dirty="0" smtClean="0"/>
              <a:t>2.</a:t>
            </a:r>
            <a:r>
              <a:rPr lang="ko-KR" altLang="en-US" sz="1700" dirty="0" smtClean="0"/>
              <a:t> 개인위치정보와 개인정보 개념의 상관성</a:t>
            </a:r>
            <a:endParaRPr lang="en-US" altLang="ko-KR" sz="17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</a:t>
            </a:r>
            <a:r>
              <a:rPr lang="en-US" altLang="ko-KR" sz="1700" dirty="0"/>
              <a:t>o "</a:t>
            </a:r>
            <a:r>
              <a:rPr lang="ko-KR" altLang="en-US" sz="1700" dirty="0"/>
              <a:t>개인위치정보</a:t>
            </a:r>
            <a:r>
              <a:rPr lang="en-US" altLang="ko-KR" sz="1700" dirty="0"/>
              <a:t>"</a:t>
            </a:r>
            <a:r>
              <a:rPr lang="ko-KR" altLang="en-US" sz="1700" dirty="0"/>
              <a:t>라 함은 특정 개인의 위치정보</a:t>
            </a:r>
            <a:r>
              <a:rPr lang="en-US" altLang="ko-KR" sz="1700" dirty="0"/>
              <a:t>(</a:t>
            </a:r>
            <a:r>
              <a:rPr lang="ko-KR" altLang="en-US" sz="1700" dirty="0"/>
              <a:t>위치정보만으로는 특정 개인의 위치를 알 수 없는 경우에도 다른 정보와 용이하게 결합하여 특정 개인의 위치를 알 수 있는 것을 </a:t>
            </a:r>
            <a:r>
              <a:rPr lang="ko-KR" altLang="en-US" sz="1700" dirty="0" smtClean="0"/>
              <a:t>포함한다</a:t>
            </a:r>
            <a:r>
              <a:rPr lang="en-US" altLang="ko-KR" sz="1700" dirty="0" smtClean="0"/>
              <a:t>)</a:t>
            </a:r>
            <a:r>
              <a:rPr lang="ko-KR" altLang="en-US" sz="1700" dirty="0" smtClean="0"/>
              <a:t>를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말한다</a:t>
            </a:r>
            <a:r>
              <a:rPr lang="en-US" altLang="ko-KR" sz="1700" dirty="0" smtClean="0"/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</a:t>
            </a:r>
            <a:r>
              <a:rPr lang="en-US" altLang="ko-KR" sz="1700" dirty="0"/>
              <a:t>o  "</a:t>
            </a:r>
            <a:r>
              <a:rPr lang="ko-KR" altLang="en-US" sz="1700" dirty="0" smtClean="0"/>
              <a:t>개인정보</a:t>
            </a:r>
            <a:r>
              <a:rPr lang="en-US" altLang="ko-KR" sz="1700" dirty="0"/>
              <a:t>"</a:t>
            </a:r>
            <a:r>
              <a:rPr lang="ko-KR" altLang="en-US" sz="1700" dirty="0"/>
              <a:t>란 생존하는 개인에 관한 정보로서 성명</a:t>
            </a:r>
            <a:r>
              <a:rPr lang="en-US" altLang="ko-KR" sz="1700" dirty="0"/>
              <a:t>·</a:t>
            </a:r>
            <a:r>
              <a:rPr lang="ko-KR" altLang="en-US" sz="1700" dirty="0"/>
              <a:t>주민등록번호 등에 의하여 특정한 개인을 알아볼 수 있는 부호</a:t>
            </a:r>
            <a:r>
              <a:rPr lang="en-US" altLang="ko-KR" sz="1700" dirty="0"/>
              <a:t>·</a:t>
            </a:r>
            <a:r>
              <a:rPr lang="ko-KR" altLang="en-US" sz="1700" dirty="0"/>
              <a:t>문자</a:t>
            </a:r>
            <a:r>
              <a:rPr lang="en-US" altLang="ko-KR" sz="1700" dirty="0"/>
              <a:t>·</a:t>
            </a:r>
            <a:r>
              <a:rPr lang="ko-KR" altLang="en-US" sz="1700" dirty="0"/>
              <a:t>음성</a:t>
            </a:r>
            <a:r>
              <a:rPr lang="en-US" altLang="ko-KR" sz="1700" dirty="0"/>
              <a:t>·</a:t>
            </a:r>
            <a:r>
              <a:rPr lang="ko-KR" altLang="en-US" sz="1700" dirty="0"/>
              <a:t>음향 및 영상 등의 정보</a:t>
            </a:r>
            <a:r>
              <a:rPr lang="en-US" altLang="ko-KR" sz="1700" dirty="0"/>
              <a:t>(</a:t>
            </a:r>
            <a:r>
              <a:rPr lang="ko-KR" altLang="en-US" sz="1700" dirty="0"/>
              <a:t>해당 정보만으로는 특정 개인을 알아볼 수 없어도 다른 정보와 쉽게 결합하여 알아볼 수 있는 경우에는 그 정보를 포함한다</a:t>
            </a:r>
            <a:r>
              <a:rPr lang="en-US" altLang="ko-KR" sz="1700" dirty="0"/>
              <a:t>)</a:t>
            </a:r>
            <a:r>
              <a:rPr lang="ko-KR" altLang="en-US" sz="1700" dirty="0"/>
              <a:t>를 말한다</a:t>
            </a:r>
            <a:r>
              <a:rPr lang="en-US" altLang="ko-KR" sz="1700" dirty="0"/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700" dirty="0" smtClean="0"/>
              <a:t>  o </a:t>
            </a:r>
            <a:r>
              <a:rPr lang="ko-KR" altLang="en-US" sz="1700" dirty="0" smtClean="0"/>
              <a:t>개인위치정보도 식별가능성이 있는 생존하는 개인에 관한 정보라는 점에서 개인정보의 개념에 포함 </a:t>
            </a:r>
            <a:endParaRPr lang="en-US" altLang="ko-KR" sz="17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- </a:t>
            </a:r>
            <a:r>
              <a:rPr lang="ko-KR" altLang="en-US" sz="1700" dirty="0" smtClean="0"/>
              <a:t>이 경우 </a:t>
            </a:r>
            <a:r>
              <a:rPr lang="ko-KR" altLang="en-US" sz="1700" dirty="0" err="1" smtClean="0"/>
              <a:t>비식별화</a:t>
            </a:r>
            <a:r>
              <a:rPr lang="en-US" altLang="ko-KR" sz="1700" dirty="0" smtClean="0"/>
              <a:t>, </a:t>
            </a:r>
            <a:r>
              <a:rPr lang="ko-KR" altLang="en-US" sz="1700" dirty="0" err="1" smtClean="0"/>
              <a:t>국외이전</a:t>
            </a:r>
            <a:r>
              <a:rPr lang="en-US" altLang="ko-KR" sz="1700" dirty="0" smtClean="0"/>
              <a:t>, </a:t>
            </a:r>
            <a:r>
              <a:rPr lang="ko-KR" altLang="en-US" sz="1700" dirty="0" err="1" smtClean="0"/>
              <a:t>위탁등</a:t>
            </a:r>
            <a:r>
              <a:rPr lang="ko-KR" altLang="en-US" sz="1700" dirty="0" smtClean="0"/>
              <a:t> 위치정보법상 </a:t>
            </a:r>
            <a:r>
              <a:rPr lang="ko-KR" altLang="en-US" sz="1700" dirty="0" err="1" smtClean="0"/>
              <a:t>입법불비</a:t>
            </a:r>
            <a:r>
              <a:rPr lang="ko-KR" altLang="en-US" sz="1700" dirty="0" smtClean="0"/>
              <a:t> 조항은 정보통신망법등으로 해결</a:t>
            </a:r>
            <a:endParaRPr lang="ko-KR" altLang="en-US" sz="1700" dirty="0"/>
          </a:p>
          <a:p>
            <a:pPr>
              <a:lnSpc>
                <a:spcPct val="150000"/>
              </a:lnSpc>
              <a:buNone/>
            </a:pP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9385-C665-413B-86EC-05CBE631B24F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241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2045" y="274638"/>
            <a:ext cx="9568207" cy="562074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II. </a:t>
            </a:r>
            <a:r>
              <a:rPr lang="ko-KR" altLang="en-US" sz="2400" b="1" dirty="0"/>
              <a:t>위치정보규제의 문제점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8351" y="1008669"/>
            <a:ext cx="10180948" cy="5439266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en-US" altLang="ko-KR" sz="6800" dirty="0" smtClean="0"/>
              <a:t>3. </a:t>
            </a:r>
            <a:r>
              <a:rPr lang="ko-KR" altLang="en-US" sz="6800" dirty="0" smtClean="0"/>
              <a:t>위치정보사업 허가 등 </a:t>
            </a:r>
            <a:r>
              <a:rPr lang="ko-KR" altLang="en-US" sz="6800" dirty="0" err="1" smtClean="0"/>
              <a:t>진입규제의</a:t>
            </a:r>
            <a:r>
              <a:rPr lang="ko-KR" altLang="en-US" sz="6800" dirty="0" smtClean="0"/>
              <a:t> 문제</a:t>
            </a:r>
            <a:endParaRPr lang="en-US" altLang="ko-KR" sz="6800" dirty="0" smtClean="0"/>
          </a:p>
          <a:p>
            <a:pPr>
              <a:lnSpc>
                <a:spcPct val="170000"/>
              </a:lnSpc>
              <a:buNone/>
            </a:pPr>
            <a:r>
              <a:rPr lang="en-US" altLang="ko-KR" sz="6800" dirty="0"/>
              <a:t> </a:t>
            </a:r>
            <a:r>
              <a:rPr lang="en-US" altLang="ko-KR" sz="6800" dirty="0" smtClean="0"/>
              <a:t>o </a:t>
            </a:r>
            <a:r>
              <a:rPr lang="ko-KR" altLang="en-US" sz="6800" dirty="0" smtClean="0"/>
              <a:t>위치기반서비스사업의 신고를 </a:t>
            </a:r>
            <a:r>
              <a:rPr lang="ko-KR" altLang="en-US" sz="6800" dirty="0"/>
              <a:t>득한 </a:t>
            </a:r>
            <a:r>
              <a:rPr lang="ko-KR" altLang="en-US" sz="6800" dirty="0" err="1"/>
              <a:t>업체수는</a:t>
            </a:r>
            <a:r>
              <a:rPr lang="ko-KR" altLang="en-US" sz="6800" dirty="0"/>
              <a:t> </a:t>
            </a:r>
            <a:r>
              <a:rPr lang="en-US" altLang="ko-KR" sz="6800" dirty="0"/>
              <a:t>2014</a:t>
            </a:r>
            <a:r>
              <a:rPr lang="ko-KR" altLang="en-US" sz="6800" dirty="0"/>
              <a:t>년 </a:t>
            </a:r>
            <a:r>
              <a:rPr lang="en-US" altLang="ko-KR" sz="6800" dirty="0"/>
              <a:t>12</a:t>
            </a:r>
            <a:r>
              <a:rPr lang="ko-KR" altLang="en-US" sz="6800" dirty="0"/>
              <a:t>월 기준 </a:t>
            </a:r>
            <a:r>
              <a:rPr lang="en-US" altLang="ko-KR" sz="6800" dirty="0"/>
              <a:t>794</a:t>
            </a:r>
            <a:r>
              <a:rPr lang="ko-KR" altLang="en-US" sz="6800" dirty="0"/>
              <a:t>곳</a:t>
            </a:r>
            <a:r>
              <a:rPr lang="en-US" altLang="ko-KR" sz="6800" dirty="0"/>
              <a:t>. </a:t>
            </a:r>
            <a:r>
              <a:rPr lang="ko-KR" altLang="en-US" sz="6800"/>
              <a:t>반면 </a:t>
            </a:r>
            <a:r>
              <a:rPr lang="ko-KR" altLang="en-US" sz="6800" smtClean="0"/>
              <a:t>위치정보사업</a:t>
            </a:r>
            <a:r>
              <a:rPr lang="ko-KR" altLang="en-US" sz="6800"/>
              <a:t> </a:t>
            </a:r>
            <a:r>
              <a:rPr lang="ko-KR" altLang="en-US" sz="6800" smtClean="0"/>
              <a:t>허가를 </a:t>
            </a:r>
            <a:r>
              <a:rPr lang="ko-KR" altLang="en-US" sz="6800" dirty="0"/>
              <a:t>득한 </a:t>
            </a:r>
            <a:r>
              <a:rPr lang="ko-KR" altLang="en-US" sz="6800" dirty="0" err="1"/>
              <a:t>업체수는</a:t>
            </a:r>
            <a:r>
              <a:rPr lang="ko-KR" altLang="en-US" sz="6800" dirty="0"/>
              <a:t> </a:t>
            </a:r>
            <a:r>
              <a:rPr lang="en-US" altLang="ko-KR" sz="6800" dirty="0"/>
              <a:t>2014</a:t>
            </a:r>
            <a:r>
              <a:rPr lang="ko-KR" altLang="en-US" sz="6800" dirty="0"/>
              <a:t>년 </a:t>
            </a:r>
            <a:r>
              <a:rPr lang="en-US" altLang="ko-KR" sz="6800" dirty="0"/>
              <a:t>12</a:t>
            </a:r>
            <a:r>
              <a:rPr lang="ko-KR" altLang="en-US" sz="6800" dirty="0"/>
              <a:t>월 기준 </a:t>
            </a:r>
            <a:r>
              <a:rPr lang="en-US" altLang="ko-KR" sz="6800" dirty="0"/>
              <a:t>137</a:t>
            </a:r>
            <a:r>
              <a:rPr lang="ko-KR" altLang="en-US" sz="6800" dirty="0"/>
              <a:t>곳</a:t>
            </a:r>
          </a:p>
          <a:p>
            <a:pPr>
              <a:lnSpc>
                <a:spcPct val="170000"/>
              </a:lnSpc>
              <a:buNone/>
            </a:pPr>
            <a:r>
              <a:rPr lang="ko-KR" altLang="en-US" sz="6800" dirty="0" smtClean="0"/>
              <a:t> </a:t>
            </a:r>
            <a:r>
              <a:rPr lang="en-US" altLang="ko-KR" sz="6800" dirty="0"/>
              <a:t>o </a:t>
            </a:r>
            <a:r>
              <a:rPr lang="ko-KR" altLang="en-US" sz="6800" dirty="0"/>
              <a:t>현재 위치정보보호법상으로는 이동통신주파수</a:t>
            </a:r>
            <a:r>
              <a:rPr lang="en-US" altLang="ko-KR" sz="6800" dirty="0"/>
              <a:t>, GPS</a:t>
            </a:r>
            <a:r>
              <a:rPr lang="ko-KR" altLang="en-US" sz="6800" dirty="0"/>
              <a:t>등 기존 모바일디바이스에서  제공하는 무선통신외의 통신기술로 </a:t>
            </a:r>
            <a:r>
              <a:rPr lang="ko-KR" altLang="en-US" sz="6800" dirty="0" smtClean="0"/>
              <a:t>즉</a:t>
            </a:r>
            <a:r>
              <a:rPr lang="en-US" altLang="ko-KR" sz="6800" dirty="0" smtClean="0"/>
              <a:t>, </a:t>
            </a:r>
            <a:r>
              <a:rPr lang="ko-KR" altLang="en-US" sz="6800" dirty="0" smtClean="0"/>
              <a:t>사물인터넷과 </a:t>
            </a:r>
            <a:r>
              <a:rPr lang="ko-KR" altLang="en-US" sz="6800" dirty="0"/>
              <a:t>같이 </a:t>
            </a:r>
            <a:r>
              <a:rPr lang="ko-KR" altLang="en-US" sz="6800" dirty="0" smtClean="0"/>
              <a:t>블루투스</a:t>
            </a:r>
            <a:r>
              <a:rPr lang="en-US" altLang="ko-KR" sz="6800" dirty="0" smtClean="0"/>
              <a:t>, Lora</a:t>
            </a:r>
            <a:r>
              <a:rPr lang="en-US" altLang="ko-KR" sz="6800" dirty="0"/>
              <a:t>(</a:t>
            </a:r>
            <a:r>
              <a:rPr lang="ko-KR" altLang="en-US" sz="6800" dirty="0"/>
              <a:t>저전력광역통신망</a:t>
            </a:r>
            <a:r>
              <a:rPr lang="en-US" altLang="ko-KR" sz="6800" dirty="0"/>
              <a:t>, </a:t>
            </a:r>
            <a:r>
              <a:rPr lang="en-US" altLang="ko-KR" sz="6800" dirty="0" err="1"/>
              <a:t>Iot</a:t>
            </a:r>
            <a:r>
              <a:rPr lang="ko-KR" altLang="en-US" sz="6800" dirty="0"/>
              <a:t>용</a:t>
            </a:r>
            <a:r>
              <a:rPr lang="en-US" altLang="ko-KR" sz="6800" dirty="0"/>
              <a:t>)</a:t>
            </a:r>
            <a:r>
              <a:rPr lang="ko-KR" altLang="en-US" sz="6800" dirty="0"/>
              <a:t>와 같은 새로운 통신기술을 사용할 </a:t>
            </a:r>
            <a:r>
              <a:rPr lang="ko-KR" altLang="en-US" sz="6800" dirty="0" smtClean="0"/>
              <a:t>시에도 </a:t>
            </a:r>
            <a:r>
              <a:rPr lang="ko-KR" altLang="en-US" sz="6800" dirty="0"/>
              <a:t>모두 </a:t>
            </a:r>
            <a:r>
              <a:rPr lang="ko-KR" altLang="en-US" sz="6800" dirty="0" smtClean="0"/>
              <a:t>위치정보사업자 </a:t>
            </a:r>
            <a:r>
              <a:rPr lang="ko-KR" altLang="en-US" sz="6800" dirty="0"/>
              <a:t>허가를 득해야만 사업이 가능</a:t>
            </a:r>
          </a:p>
          <a:p>
            <a:pPr>
              <a:lnSpc>
                <a:spcPct val="170000"/>
              </a:lnSpc>
              <a:buNone/>
            </a:pPr>
            <a:r>
              <a:rPr lang="ko-KR" altLang="en-US" sz="6800" dirty="0" smtClean="0"/>
              <a:t> </a:t>
            </a:r>
            <a:r>
              <a:rPr lang="en-US" altLang="ko-KR" sz="6800" dirty="0"/>
              <a:t>o </a:t>
            </a:r>
            <a:r>
              <a:rPr lang="ko-KR" altLang="en-US" sz="6800" dirty="0" smtClean="0"/>
              <a:t>예컨대</a:t>
            </a:r>
            <a:r>
              <a:rPr lang="en-US" altLang="ko-KR" sz="6800" dirty="0" smtClean="0"/>
              <a:t>, </a:t>
            </a:r>
            <a:r>
              <a:rPr lang="ko-KR" altLang="en-US" sz="6800" dirty="0" smtClean="0"/>
              <a:t>병원에서 </a:t>
            </a:r>
            <a:r>
              <a:rPr lang="ko-KR" altLang="en-US" sz="6800" dirty="0"/>
              <a:t>노인과 어린이들의 이탈방지와 길안내를 위해 </a:t>
            </a:r>
            <a:r>
              <a:rPr lang="ko-KR" altLang="en-US" sz="6800" dirty="0" err="1"/>
              <a:t>비콘밴드를</a:t>
            </a:r>
            <a:r>
              <a:rPr lang="ko-KR" altLang="en-US" sz="6800" dirty="0"/>
              <a:t> 도입했거나 호텔피트니스에서 고객의 운동량을 체크하기위해 </a:t>
            </a:r>
            <a:r>
              <a:rPr lang="ko-KR" altLang="en-US" sz="6800" dirty="0" err="1"/>
              <a:t>웨어러블</a:t>
            </a:r>
            <a:r>
              <a:rPr lang="ko-KR" altLang="en-US" sz="6800" dirty="0"/>
              <a:t> </a:t>
            </a:r>
            <a:r>
              <a:rPr lang="ko-KR" altLang="en-US" sz="6800" dirty="0" err="1"/>
              <a:t>비콘밴드를</a:t>
            </a:r>
            <a:r>
              <a:rPr lang="ko-KR" altLang="en-US" sz="6800" dirty="0"/>
              <a:t> 착용하는 등의 서비스를 하기 위해서는 개별병원이나 호텔은 </a:t>
            </a:r>
            <a:r>
              <a:rPr lang="ko-KR" altLang="en-US" sz="6800" dirty="0" smtClean="0"/>
              <a:t>위치정보사업자 </a:t>
            </a:r>
            <a:r>
              <a:rPr lang="ko-KR" altLang="en-US" sz="6800" dirty="0"/>
              <a:t>허가를 득해야 하는 </a:t>
            </a:r>
            <a:r>
              <a:rPr lang="ko-KR" altLang="en-US" sz="6800" dirty="0" smtClean="0"/>
              <a:t>것</a:t>
            </a:r>
            <a:endParaRPr lang="en-US" altLang="ko-KR" sz="6800" dirty="0" smtClean="0"/>
          </a:p>
          <a:p>
            <a:pPr>
              <a:lnSpc>
                <a:spcPct val="170000"/>
              </a:lnSpc>
              <a:buNone/>
            </a:pPr>
            <a:r>
              <a:rPr lang="en-US" altLang="ko-KR" sz="6800" dirty="0" smtClean="0"/>
              <a:t> o </a:t>
            </a:r>
            <a:r>
              <a:rPr lang="ko-KR" altLang="en-US" sz="6800" dirty="0" smtClean="0"/>
              <a:t>소규모지역의 </a:t>
            </a:r>
            <a:r>
              <a:rPr lang="en-US" altLang="ko-KR" sz="6800" dirty="0"/>
              <a:t>O2O </a:t>
            </a:r>
            <a:r>
              <a:rPr lang="ko-KR" altLang="en-US" sz="6800" dirty="0"/>
              <a:t>서비스를 위해 </a:t>
            </a:r>
            <a:r>
              <a:rPr lang="ko-KR" altLang="en-US" sz="6800" dirty="0" err="1"/>
              <a:t>비콘센서를</a:t>
            </a:r>
            <a:r>
              <a:rPr lang="ko-KR" altLang="en-US" sz="6800" dirty="0"/>
              <a:t> 설치하게 되는 경우 등에 </a:t>
            </a:r>
            <a:r>
              <a:rPr lang="ko-KR" altLang="en-US" sz="6800" dirty="0" smtClean="0"/>
              <a:t>위치정보사업자 </a:t>
            </a:r>
            <a:r>
              <a:rPr lang="ko-KR" altLang="en-US" sz="6800" dirty="0"/>
              <a:t>허가를 득해야만 하는 것은 스타트업벤처나 </a:t>
            </a:r>
            <a:r>
              <a:rPr lang="ko-KR" altLang="en-US" sz="6800" dirty="0" err="1"/>
              <a:t>벤처기업에게는</a:t>
            </a:r>
            <a:r>
              <a:rPr lang="ko-KR" altLang="en-US" sz="6800" dirty="0"/>
              <a:t> 큰 애로사항</a:t>
            </a:r>
          </a:p>
          <a:p>
            <a:pPr>
              <a:lnSpc>
                <a:spcPct val="170000"/>
              </a:lnSpc>
              <a:buNone/>
            </a:pPr>
            <a:r>
              <a:rPr lang="ko-KR" altLang="en-US" sz="6800" dirty="0"/>
              <a:t>  </a:t>
            </a:r>
            <a:r>
              <a:rPr lang="en-US" altLang="ko-KR" sz="6800" dirty="0" smtClean="0"/>
              <a:t>- </a:t>
            </a:r>
            <a:r>
              <a:rPr lang="ko-KR" altLang="en-US" sz="6800" dirty="0" smtClean="0"/>
              <a:t>허가제를 </a:t>
            </a:r>
            <a:r>
              <a:rPr lang="ko-KR" altLang="en-US" sz="6800" dirty="0"/>
              <a:t>신고제로 </a:t>
            </a:r>
            <a:r>
              <a:rPr lang="ko-KR" altLang="en-US" sz="6800" dirty="0" smtClean="0"/>
              <a:t>완화하는 </a:t>
            </a:r>
            <a:r>
              <a:rPr lang="ko-KR" altLang="en-US" sz="6800" dirty="0"/>
              <a:t>방안이나 구비서류</a:t>
            </a:r>
            <a:r>
              <a:rPr lang="en-US" altLang="ko-KR" sz="6800" dirty="0"/>
              <a:t>, </a:t>
            </a:r>
            <a:r>
              <a:rPr lang="ko-KR" altLang="en-US" sz="6800" dirty="0" smtClean="0"/>
              <a:t>심사기간 등의 </a:t>
            </a:r>
            <a:r>
              <a:rPr lang="ko-KR" altLang="en-US" sz="6800" dirty="0"/>
              <a:t>단축을 통한 부담경감 </a:t>
            </a:r>
            <a:r>
              <a:rPr lang="ko-KR" altLang="en-US" sz="6800" dirty="0" smtClean="0"/>
              <a:t>검토</a:t>
            </a:r>
            <a:endParaRPr lang="ko-KR" altLang="en-US" sz="6800" dirty="0"/>
          </a:p>
          <a:p>
            <a:pPr>
              <a:lnSpc>
                <a:spcPct val="150000"/>
              </a:lnSpc>
              <a:buNone/>
            </a:pPr>
            <a:endParaRPr lang="ko-KR" altLang="en-US" sz="6800" dirty="0"/>
          </a:p>
          <a:p>
            <a:pPr>
              <a:lnSpc>
                <a:spcPct val="150000"/>
              </a:lnSpc>
              <a:buNone/>
            </a:pPr>
            <a:endParaRPr lang="ko-KR" altLang="en-US" sz="1700" dirty="0"/>
          </a:p>
          <a:p>
            <a:pPr>
              <a:lnSpc>
                <a:spcPct val="150000"/>
              </a:lnSpc>
              <a:buNone/>
            </a:pPr>
            <a:endParaRPr lang="ko-KR" altLang="en-US" sz="17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9385-C665-413B-86EC-05CBE631B24F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621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644</Words>
  <Application>Microsoft Office PowerPoint</Application>
  <PresentationFormat>와이드스크린</PresentationFormat>
  <Paragraphs>53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위치정보의 규제의 현황과 문제점  </vt:lpstr>
      <vt:lpstr>I. 위치정보의 규제의 현황</vt:lpstr>
      <vt:lpstr>I. 위치정보의 규제의 현황</vt:lpstr>
      <vt:lpstr>I. 위치정보의 규제의 현황</vt:lpstr>
      <vt:lpstr>II. 위치정보규제의 문제점</vt:lpstr>
      <vt:lpstr>II. 위치정보규제의 문제점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O2O 산업과 개인정보보호    개인정보보호법학회</dc:title>
  <dc:creator>이성엽</dc:creator>
  <cp:lastModifiedBy>ICR CENTER</cp:lastModifiedBy>
  <cp:revision>77</cp:revision>
  <dcterms:created xsi:type="dcterms:W3CDTF">2016-05-21T11:57:57Z</dcterms:created>
  <dcterms:modified xsi:type="dcterms:W3CDTF">2016-11-07T01:18:12Z</dcterms:modified>
</cp:coreProperties>
</file>