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318" r:id="rId2"/>
    <p:sldId id="541" r:id="rId3"/>
    <p:sldId id="538" r:id="rId4"/>
    <p:sldId id="539" r:id="rId5"/>
    <p:sldId id="542" r:id="rId6"/>
    <p:sldId id="543" r:id="rId7"/>
    <p:sldId id="544" r:id="rId8"/>
  </p:sldIdLst>
  <p:sldSz cx="9904413" cy="6858000"/>
  <p:notesSz cx="6858000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F9F9"/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424" autoAdjust="0"/>
    <p:restoredTop sz="93468" autoAdjust="0"/>
  </p:normalViewPr>
  <p:slideViewPr>
    <p:cSldViewPr>
      <p:cViewPr>
        <p:scale>
          <a:sx n="100" d="100"/>
          <a:sy n="100" d="100"/>
        </p:scale>
        <p:origin x="-994" y="206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2" d="100"/>
          <a:sy n="62" d="100"/>
        </p:scale>
        <p:origin x="-3336" y="-84"/>
      </p:cViewPr>
      <p:guideLst>
        <p:guide orient="horz" pos="3126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587" cy="49625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815" y="0"/>
            <a:ext cx="2971587" cy="49625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6C1D18-92D5-4583-A242-F6C4339E58EF}" type="datetimeFigureOut">
              <a:rPr lang="ko-KR" altLang="en-US" smtClean="0"/>
              <a:t>2016-11-03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800"/>
            <a:ext cx="2971587" cy="49625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815" y="9428800"/>
            <a:ext cx="2971587" cy="49625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628D6-8CC8-41DC-85E3-732E5BE13C2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59165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71800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4" y="0"/>
            <a:ext cx="2971800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991545-490D-4123-B03F-2C15C95653A1}" type="datetimeFigureOut">
              <a:rPr lang="ko-KR" altLang="en-US" smtClean="0"/>
              <a:pPr/>
              <a:t>2016-11-03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41363" y="744538"/>
            <a:ext cx="5375275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715153"/>
            <a:ext cx="548640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28584"/>
            <a:ext cx="2971800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4" y="9428584"/>
            <a:ext cx="2971800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D54956-9E75-421E-92AE-816A19A9093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84872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41363" y="744538"/>
            <a:ext cx="5375275" cy="3721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D54956-9E75-421E-92AE-816A19A90935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88408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831" y="2130427"/>
            <a:ext cx="8418751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662" y="3886200"/>
            <a:ext cx="693308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33BF5-36D1-47B9-AED0-36D5AA04408B}" type="datetime1">
              <a:rPr lang="ko-KR" altLang="en-US" smtClean="0"/>
              <a:t>2016-11-03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 smtClean="0"/>
              <a:t>&lt;#&gt;-8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EF712-4B94-4951-B260-35BB07865662}" type="datetime1">
              <a:rPr lang="ko-KR" altLang="en-US" smtClean="0"/>
              <a:t>2016-11-03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FF912-7836-44C6-9FD5-A7079FB0127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779093" y="274640"/>
            <a:ext cx="2412481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36489" y="274640"/>
            <a:ext cx="7077528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07950-FAA1-4BF1-A021-FB80A18B9282}" type="datetime1">
              <a:rPr lang="ko-KR" altLang="en-US" smtClean="0"/>
              <a:t>2016-11-03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FF912-7836-44C6-9FD5-A7079FB0127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EA8AD-A700-402A-8DBB-B935FC2AC0C6}" type="datetime1">
              <a:rPr lang="ko-KR" altLang="en-US" smtClean="0"/>
              <a:t>2016-11-03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FF912-7836-44C6-9FD5-A7079FB0127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381" y="4406902"/>
            <a:ext cx="841875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381" y="2906713"/>
            <a:ext cx="841875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21164-A7F2-4412-94FC-94ECE09E119B}" type="datetime1">
              <a:rPr lang="ko-KR" altLang="en-US" smtClean="0"/>
              <a:t>2016-11-03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FF912-7836-44C6-9FD5-A7079FB0127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36490" y="1600202"/>
            <a:ext cx="4744146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445709" y="1600202"/>
            <a:ext cx="474586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CAE4D-2C57-4967-AFD2-7A0AA662D074}" type="datetime1">
              <a:rPr lang="ko-KR" altLang="en-US" smtClean="0"/>
              <a:t>2016-11-03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FF912-7836-44C6-9FD5-A7079FB0127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221" y="274638"/>
            <a:ext cx="8913972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223" y="1535113"/>
            <a:ext cx="4376169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223" y="2174875"/>
            <a:ext cx="4376169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1305" y="1535113"/>
            <a:ext cx="43778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1305" y="2174875"/>
            <a:ext cx="43778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F6307-928D-49AD-BC72-67923DE54774}" type="datetime1">
              <a:rPr lang="ko-KR" altLang="en-US" smtClean="0"/>
              <a:t>2016-11-03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FF912-7836-44C6-9FD5-A7079FB0127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9E954-1E34-4843-B759-0D1CF36961CE}" type="datetime1">
              <a:rPr lang="ko-KR" altLang="en-US" smtClean="0"/>
              <a:t>2016-11-03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FF912-7836-44C6-9FD5-A7079FB0127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17" y="6416055"/>
            <a:ext cx="945349" cy="397321"/>
          </a:xfrm>
          <a:prstGeom prst="rect">
            <a:avLst/>
          </a:prstGeom>
        </p:spPr>
      </p:pic>
      <p:pic>
        <p:nvPicPr>
          <p:cNvPr id="6" name="Picture 7" descr="bg5-1"/>
          <p:cNvPicPr>
            <a:picLocks noChangeAspect="1" noChangeArrowheads="1"/>
          </p:cNvPicPr>
          <p:nvPr userDrawn="1"/>
        </p:nvPicPr>
        <p:blipFill>
          <a:blip r:embed="rId3" cstate="print"/>
          <a:srcRect b="90625"/>
          <a:stretch>
            <a:fillRect/>
          </a:stretch>
        </p:blipFill>
        <p:spPr bwMode="auto">
          <a:xfrm>
            <a:off x="0" y="0"/>
            <a:ext cx="9906000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6ABE5-D075-4434-8F02-47ECE84A628F}" type="datetime1">
              <a:rPr lang="ko-KR" altLang="en-US" smtClean="0"/>
              <a:t>2016-11-03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7098163" y="6356352"/>
            <a:ext cx="2311030" cy="365125"/>
          </a:xfrm>
        </p:spPr>
        <p:txBody>
          <a:bodyPr/>
          <a:lstStyle/>
          <a:p>
            <a:fld id="{C2EFF912-7836-44C6-9FD5-A7079FB0127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221" y="273050"/>
            <a:ext cx="32584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350" y="273052"/>
            <a:ext cx="553684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221" y="1435101"/>
            <a:ext cx="32584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5924C-3829-4091-AEDE-82E8AB9B4473}" type="datetime1">
              <a:rPr lang="ko-KR" altLang="en-US" smtClean="0"/>
              <a:t>2016-11-03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FF912-7836-44C6-9FD5-A7079FB0127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334" y="4800600"/>
            <a:ext cx="594264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334" y="612775"/>
            <a:ext cx="594264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334" y="5367338"/>
            <a:ext cx="594264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A2BCE-6D95-4933-A0CD-94165B006BB4}" type="datetime1">
              <a:rPr lang="ko-KR" altLang="en-US" smtClean="0"/>
              <a:t>2016-11-03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FF912-7836-44C6-9FD5-A7079FB0127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221" y="274638"/>
            <a:ext cx="89139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221" y="1600202"/>
            <a:ext cx="891397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221" y="6356352"/>
            <a:ext cx="23110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724BB-5468-4321-BBC0-C6BD451CB90A}" type="datetime1">
              <a:rPr lang="ko-KR" altLang="en-US" smtClean="0"/>
              <a:t>2016-11-03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008" y="6356352"/>
            <a:ext cx="31363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8163" y="6356352"/>
            <a:ext cx="23110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dirty="0" smtClean="0"/>
              <a:t>&lt;1&gt;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99679" y="605868"/>
            <a:ext cx="9505056" cy="36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53783" y="625248"/>
            <a:ext cx="9594967" cy="5715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sz="1400" b="1" dirty="0">
              <a:solidFill>
                <a:srgbClr val="00206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jpg"/><Relationship Id="rId3" Type="http://schemas.openxmlformats.org/officeDocument/2006/relationships/image" Target="../media/image5.png"/><Relationship Id="rId7" Type="http://schemas.openxmlformats.org/officeDocument/2006/relationships/image" Target="../media/image9.jpg"/><Relationship Id="rId12" Type="http://schemas.openxmlformats.org/officeDocument/2006/relationships/image" Target="../media/image14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jpeg"/><Relationship Id="rId15" Type="http://schemas.openxmlformats.org/officeDocument/2006/relationships/image" Target="../media/image17.jpg"/><Relationship Id="rId10" Type="http://schemas.openxmlformats.org/officeDocument/2006/relationships/image" Target="../media/image12.png"/><Relationship Id="rId4" Type="http://schemas.openxmlformats.org/officeDocument/2006/relationships/image" Target="../media/image6.jpeg"/><Relationship Id="rId9" Type="http://schemas.openxmlformats.org/officeDocument/2006/relationships/image" Target="../media/image11.png"/><Relationship Id="rId14" Type="http://schemas.openxmlformats.org/officeDocument/2006/relationships/image" Target="../media/image16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7.xml"/><Relationship Id="rId1" Type="http://schemas.openxmlformats.org/officeDocument/2006/relationships/video" Target="file:///D:\&#49324;&#50629;&#49548;&#44060;\SKP%20LBS\P17_T%20map%20Route%20Planning.wmv" TargetMode="External"/><Relationship Id="rId4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2" r="2580"/>
          <a:stretch>
            <a:fillRect/>
          </a:stretch>
        </p:blipFill>
        <p:spPr bwMode="auto">
          <a:xfrm>
            <a:off x="0" y="1905000"/>
            <a:ext cx="9906000" cy="2471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1639838" y="2276872"/>
            <a:ext cx="8280920" cy="6701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SKT 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위치기반 서비스 현황</a:t>
            </a:r>
            <a:endParaRPr lang="ko-KR" altLang="en-US" sz="4000" dirty="0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9904413" cy="9807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415702" y="1268760"/>
            <a:ext cx="5760640" cy="3571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 smtClean="0">
                <a:solidFill>
                  <a:srgbClr val="FF0000"/>
                </a:solidFill>
              </a:rPr>
              <a:t># T map </a:t>
            </a:r>
            <a:r>
              <a:rPr lang="ko-KR" altLang="en-US" sz="2800" b="1" dirty="0" smtClean="0">
                <a:solidFill>
                  <a:srgbClr val="FF0000"/>
                </a:solidFill>
              </a:rPr>
              <a:t>사례로 보는</a:t>
            </a:r>
            <a:endParaRPr lang="ko-KR" altLang="en-US" sz="2800" b="1" dirty="0">
              <a:solidFill>
                <a:srgbClr val="FF0000"/>
              </a:solidFill>
            </a:endParaRPr>
          </a:p>
        </p:txBody>
      </p:sp>
      <p:sp>
        <p:nvSpPr>
          <p:cNvPr id="7" name="Rectangle 5"/>
          <p:cNvSpPr txBox="1">
            <a:spLocks noChangeArrowheads="1"/>
          </p:cNvSpPr>
          <p:nvPr/>
        </p:nvSpPr>
        <p:spPr>
          <a:xfrm>
            <a:off x="2431926" y="5013176"/>
            <a:ext cx="4854575" cy="341341"/>
          </a:xfrm>
          <a:prstGeom prst="rect">
            <a:avLst/>
          </a:prstGeom>
        </p:spPr>
        <p:txBody>
          <a:bodyPr vert="horz" lIns="91440" tIns="18000" rIns="91440" bIns="45720" rtlCol="0">
            <a:sp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1800"/>
              </a:spcBef>
              <a:spcAft>
                <a:spcPts val="1800"/>
              </a:spcAft>
              <a:buFontTx/>
              <a:buNone/>
            </a:pPr>
            <a:r>
              <a:rPr lang="en-US" altLang="ko-KR" sz="1800" b="1" dirty="0" smtClean="0">
                <a:latin typeface="맑은 고딕" pitchFamily="50" charset="-127"/>
                <a:cs typeface="Arial" charset="0"/>
              </a:rPr>
              <a:t>2016. 11. 11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850133" y="5488657"/>
            <a:ext cx="20762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 smtClean="0"/>
              <a:t>T map </a:t>
            </a:r>
            <a:r>
              <a:rPr lang="ko-KR" altLang="en-US" sz="2000" b="1" dirty="0" smtClean="0"/>
              <a:t>사업본</a:t>
            </a:r>
            <a:r>
              <a:rPr lang="ko-KR" altLang="en-US" sz="2000" b="1" dirty="0"/>
              <a:t>부</a:t>
            </a:r>
            <a:endParaRPr lang="en-US" altLang="ko-KR" sz="2000" b="1" dirty="0" smtClean="0"/>
          </a:p>
          <a:p>
            <a:pPr algn="ctr"/>
            <a:endParaRPr lang="en-US" altLang="ko-KR" sz="800" b="1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8912647" y="6309320"/>
            <a:ext cx="576063" cy="432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6044" y="258662"/>
            <a:ext cx="1890698" cy="794641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1488" y="6381328"/>
            <a:ext cx="990278" cy="476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4946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1"/>
          <p:cNvSpPr txBox="1">
            <a:spLocks noChangeArrowheads="1"/>
          </p:cNvSpPr>
          <p:nvPr/>
        </p:nvSpPr>
        <p:spPr bwMode="auto">
          <a:xfrm>
            <a:off x="333597" y="725959"/>
            <a:ext cx="9570816" cy="758825"/>
          </a:xfrm>
          <a:prstGeom prst="rect">
            <a:avLst/>
          </a:prstGeom>
          <a:noFill/>
          <a:ln w="9525" cap="rnd" algn="ctr">
            <a:noFill/>
            <a:prstDash val="sysDot"/>
            <a:miter lim="800000"/>
            <a:headEnd/>
            <a:tailEnd/>
          </a:ln>
        </p:spPr>
        <p:txBody>
          <a:bodyPr lIns="54000" tIns="46783" rIns="54000" bIns="46783"/>
          <a:lstStyle/>
          <a:p>
            <a:pPr eaLnBrk="0" hangingPunct="0">
              <a:lnSpc>
                <a:spcPts val="2200"/>
              </a:lnSpc>
              <a:spcBef>
                <a:spcPts val="0"/>
              </a:spcBef>
              <a:defRPr/>
            </a:pPr>
            <a:r>
              <a:rPr lang="en-US" altLang="ko-KR" sz="1600" b="1" dirty="0" smtClean="0"/>
              <a:t>SKT</a:t>
            </a:r>
            <a:r>
              <a:rPr lang="ko-KR" altLang="en-US" sz="1600" b="1" dirty="0" smtClean="0"/>
              <a:t>는 다양한 분야에 있어 사업 </a:t>
            </a:r>
            <a:r>
              <a:rPr lang="en-US" altLang="ko-KR" sz="1600" b="1" dirty="0" smtClean="0"/>
              <a:t>Portfolio</a:t>
            </a:r>
            <a:r>
              <a:rPr lang="ko-KR" altLang="en-US" sz="1600" b="1" dirty="0" smtClean="0"/>
              <a:t>를 보유하고 있으며</a:t>
            </a:r>
            <a:r>
              <a:rPr lang="en-US" altLang="ko-KR" sz="1600" b="1" dirty="0" smtClean="0"/>
              <a:t>, </a:t>
            </a:r>
            <a:r>
              <a:rPr lang="ko-KR" altLang="en-US" sz="1600" b="1" dirty="0" smtClean="0"/>
              <a:t>시장을 선도하는 혁신적인 생활 플랫폼 사업자입니다</a:t>
            </a:r>
            <a:r>
              <a:rPr lang="en-US" altLang="ko-KR" sz="1600" b="1" dirty="0" smtClean="0"/>
              <a:t>.</a:t>
            </a:r>
            <a:endParaRPr kumimoji="0" lang="ko-KR" altLang="en-US" sz="1600" b="1" dirty="0">
              <a:latin typeface="+mn-lt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71684" y="188640"/>
            <a:ext cx="58750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+mn-ea"/>
              </a:rPr>
              <a:t>1</a:t>
            </a:r>
            <a:r>
              <a:rPr lang="en-US" altLang="ko-KR" sz="2000" b="1" dirty="0" smtClean="0">
                <a:latin typeface="+mn-ea"/>
              </a:rPr>
              <a:t>. SKT </a:t>
            </a:r>
            <a:r>
              <a:rPr lang="ko-KR" altLang="en-US" sz="2000" b="1" dirty="0" smtClean="0">
                <a:latin typeface="+mn-ea"/>
              </a:rPr>
              <a:t>서비스 </a:t>
            </a:r>
            <a:r>
              <a:rPr lang="en-US" altLang="ko-KR" sz="2000" b="1" dirty="0" smtClean="0">
                <a:latin typeface="+mn-ea"/>
              </a:rPr>
              <a:t>Portfolio</a:t>
            </a:r>
            <a:endParaRPr lang="ko-KR" altLang="en-US" sz="2000" b="1" dirty="0">
              <a:latin typeface="+mn-ea"/>
            </a:endParaRPr>
          </a:p>
        </p:txBody>
      </p:sp>
      <p:sp>
        <p:nvSpPr>
          <p:cNvPr id="65" name="직사각형 2"/>
          <p:cNvSpPr/>
          <p:nvPr/>
        </p:nvSpPr>
        <p:spPr>
          <a:xfrm rot="10800000">
            <a:off x="690194" y="2126120"/>
            <a:ext cx="1217052" cy="1981200"/>
          </a:xfrm>
          <a:prstGeom prst="rect">
            <a:avLst/>
          </a:prstGeom>
          <a:solidFill>
            <a:srgbClr val="F8F8F8"/>
          </a:solidFill>
          <a:ln w="38100" cap="flat" cmpd="sng" algn="ctr">
            <a:solidFill>
              <a:srgbClr val="FF66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F8F8F8"/>
              </a:solidFill>
              <a:effectLst/>
              <a:uLnTx/>
              <a:uFillTx/>
              <a:latin typeface="Calibri" pitchFamily="34" charset="0"/>
              <a:ea typeface="맑은 고딕"/>
              <a:cs typeface="Calibri" pitchFamily="34" charset="0"/>
            </a:endParaRPr>
          </a:p>
        </p:txBody>
      </p:sp>
      <p:sp>
        <p:nvSpPr>
          <p:cNvPr id="66" name="직사각형 13"/>
          <p:cNvSpPr/>
          <p:nvPr/>
        </p:nvSpPr>
        <p:spPr>
          <a:xfrm rot="10800000">
            <a:off x="7685744" y="1600962"/>
            <a:ext cx="1277520" cy="511045"/>
          </a:xfrm>
          <a:prstGeom prst="rect">
            <a:avLst/>
          </a:prstGeom>
          <a:gradFill>
            <a:gsLst>
              <a:gs pos="30000">
                <a:srgbClr val="E51837"/>
              </a:gs>
              <a:gs pos="100000">
                <a:srgbClr val="FF5050"/>
              </a:gs>
            </a:gsLst>
            <a:lin ang="2700000" scaled="0"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000" b="0" i="0" u="none" strike="noStrike" kern="0" cap="none" spc="0" normalizeH="0" baseline="0" noProof="0" smtClean="0">
              <a:ln>
                <a:noFill/>
              </a:ln>
              <a:solidFill>
                <a:srgbClr val="F8F8F8"/>
              </a:solidFill>
              <a:effectLst/>
              <a:uLnTx/>
              <a:uFillTx/>
              <a:latin typeface="Calibri" pitchFamily="34" charset="0"/>
              <a:ea typeface="맑은 고딕"/>
              <a:cs typeface="Calibri" pitchFamily="34" charset="0"/>
            </a:endParaRPr>
          </a:p>
        </p:txBody>
      </p:sp>
      <p:sp>
        <p:nvSpPr>
          <p:cNvPr id="67" name="직사각형 2"/>
          <p:cNvSpPr/>
          <p:nvPr/>
        </p:nvSpPr>
        <p:spPr>
          <a:xfrm rot="10800000">
            <a:off x="6308930" y="2126120"/>
            <a:ext cx="1217051" cy="1981200"/>
          </a:xfrm>
          <a:prstGeom prst="rect">
            <a:avLst/>
          </a:prstGeom>
          <a:solidFill>
            <a:srgbClr val="F8F8F8"/>
          </a:solidFill>
          <a:ln w="38100" cap="flat" cmpd="sng" algn="ctr">
            <a:solidFill>
              <a:srgbClr val="FF66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F8F8F8"/>
              </a:solidFill>
              <a:effectLst/>
              <a:uLnTx/>
              <a:uFillTx/>
              <a:latin typeface="Calibri" pitchFamily="34" charset="0"/>
              <a:ea typeface="맑은 고딕"/>
              <a:cs typeface="Calibri" pitchFamily="34" charset="0"/>
            </a:endParaRPr>
          </a:p>
        </p:txBody>
      </p:sp>
      <p:sp>
        <p:nvSpPr>
          <p:cNvPr id="68" name="직사각형 2"/>
          <p:cNvSpPr/>
          <p:nvPr/>
        </p:nvSpPr>
        <p:spPr>
          <a:xfrm rot="10800000">
            <a:off x="2090661" y="2126120"/>
            <a:ext cx="1217051" cy="1981200"/>
          </a:xfrm>
          <a:prstGeom prst="rect">
            <a:avLst/>
          </a:prstGeom>
          <a:solidFill>
            <a:srgbClr val="F8F8F8"/>
          </a:solidFill>
          <a:ln w="38100" cap="flat" cmpd="sng" algn="ctr">
            <a:solidFill>
              <a:srgbClr val="FF66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F8F8F8"/>
              </a:solidFill>
              <a:effectLst/>
              <a:uLnTx/>
              <a:uFillTx/>
              <a:latin typeface="Calibri" pitchFamily="34" charset="0"/>
              <a:ea typeface="맑은 고딕"/>
              <a:cs typeface="Calibri" pitchFamily="34" charset="0"/>
            </a:endParaRPr>
          </a:p>
        </p:txBody>
      </p:sp>
      <p:sp>
        <p:nvSpPr>
          <p:cNvPr id="69" name="직사각형 2"/>
          <p:cNvSpPr/>
          <p:nvPr/>
        </p:nvSpPr>
        <p:spPr>
          <a:xfrm rot="10800000">
            <a:off x="3511315" y="2126120"/>
            <a:ext cx="1217051" cy="1981200"/>
          </a:xfrm>
          <a:prstGeom prst="rect">
            <a:avLst/>
          </a:prstGeom>
          <a:solidFill>
            <a:srgbClr val="F8F8F8"/>
          </a:solidFill>
          <a:ln w="38100" cap="flat" cmpd="sng" algn="ctr">
            <a:solidFill>
              <a:srgbClr val="FF66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F8F8F8"/>
              </a:solidFill>
              <a:effectLst/>
              <a:uLnTx/>
              <a:uFillTx/>
              <a:latin typeface="Calibri" pitchFamily="34" charset="0"/>
              <a:ea typeface="맑은 고딕"/>
              <a:cs typeface="Calibri" pitchFamily="34" charset="0"/>
            </a:endParaRPr>
          </a:p>
        </p:txBody>
      </p:sp>
      <p:sp>
        <p:nvSpPr>
          <p:cNvPr id="70" name="직사각형 2"/>
          <p:cNvSpPr/>
          <p:nvPr/>
        </p:nvSpPr>
        <p:spPr>
          <a:xfrm rot="10800000">
            <a:off x="4898371" y="2126120"/>
            <a:ext cx="1217051" cy="1981200"/>
          </a:xfrm>
          <a:prstGeom prst="rect">
            <a:avLst/>
          </a:prstGeom>
          <a:solidFill>
            <a:srgbClr val="F8F8F8"/>
          </a:solidFill>
          <a:ln w="38100" cap="flat" cmpd="sng" algn="ctr">
            <a:solidFill>
              <a:srgbClr val="FF66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F8F8F8"/>
              </a:solidFill>
              <a:effectLst/>
              <a:uLnTx/>
              <a:uFillTx/>
              <a:latin typeface="Calibri" pitchFamily="34" charset="0"/>
              <a:ea typeface="맑은 고딕"/>
              <a:cs typeface="Calibri" pitchFamily="34" charset="0"/>
            </a:endParaRPr>
          </a:p>
        </p:txBody>
      </p:sp>
      <p:sp>
        <p:nvSpPr>
          <p:cNvPr id="71" name="직사각형 13"/>
          <p:cNvSpPr/>
          <p:nvPr/>
        </p:nvSpPr>
        <p:spPr>
          <a:xfrm rot="10800000">
            <a:off x="4878189" y="1600962"/>
            <a:ext cx="1272960" cy="511045"/>
          </a:xfrm>
          <a:prstGeom prst="rect">
            <a:avLst/>
          </a:prstGeom>
          <a:gradFill>
            <a:gsLst>
              <a:gs pos="30000">
                <a:srgbClr val="E51837"/>
              </a:gs>
              <a:gs pos="100000">
                <a:srgbClr val="FF5050"/>
              </a:gs>
            </a:gsLst>
            <a:lin ang="2700000" scaled="0"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000" b="0" i="0" u="none" strike="noStrike" kern="0" cap="none" spc="0" normalizeH="0" baseline="0" noProof="0" smtClean="0">
              <a:ln>
                <a:noFill/>
              </a:ln>
              <a:solidFill>
                <a:srgbClr val="F8F8F8"/>
              </a:solidFill>
              <a:effectLst/>
              <a:uLnTx/>
              <a:uFillTx/>
              <a:latin typeface="Calibri" pitchFamily="34" charset="0"/>
              <a:ea typeface="맑은 고딕"/>
              <a:cs typeface="Calibri" pitchFamily="34" charset="0"/>
            </a:endParaRPr>
          </a:p>
        </p:txBody>
      </p:sp>
      <p:sp>
        <p:nvSpPr>
          <p:cNvPr id="72" name="직사각형 13"/>
          <p:cNvSpPr/>
          <p:nvPr/>
        </p:nvSpPr>
        <p:spPr>
          <a:xfrm rot="10800000">
            <a:off x="3481035" y="1600962"/>
            <a:ext cx="1272960" cy="511045"/>
          </a:xfrm>
          <a:prstGeom prst="rect">
            <a:avLst/>
          </a:prstGeom>
          <a:gradFill>
            <a:gsLst>
              <a:gs pos="30000">
                <a:srgbClr val="E51837"/>
              </a:gs>
              <a:gs pos="100000">
                <a:srgbClr val="FF5050"/>
              </a:gs>
            </a:gsLst>
            <a:lin ang="2700000" scaled="0"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000" b="0" i="0" u="none" strike="noStrike" kern="0" cap="none" spc="0" normalizeH="0" baseline="0" noProof="0" smtClean="0">
              <a:ln>
                <a:noFill/>
              </a:ln>
              <a:solidFill>
                <a:srgbClr val="F8F8F8"/>
              </a:solidFill>
              <a:effectLst/>
              <a:uLnTx/>
              <a:uFillTx/>
              <a:latin typeface="Calibri" pitchFamily="34" charset="0"/>
              <a:ea typeface="맑은 고딕"/>
              <a:cs typeface="Calibri" pitchFamily="34" charset="0"/>
            </a:endParaRPr>
          </a:p>
        </p:txBody>
      </p:sp>
      <p:sp>
        <p:nvSpPr>
          <p:cNvPr id="73" name="직사각형 13"/>
          <p:cNvSpPr/>
          <p:nvPr/>
        </p:nvSpPr>
        <p:spPr>
          <a:xfrm rot="10800000">
            <a:off x="669226" y="1600960"/>
            <a:ext cx="1238021" cy="511045"/>
          </a:xfrm>
          <a:prstGeom prst="rect">
            <a:avLst/>
          </a:prstGeom>
          <a:gradFill>
            <a:gsLst>
              <a:gs pos="30000">
                <a:srgbClr val="E51837"/>
              </a:gs>
              <a:gs pos="100000">
                <a:srgbClr val="FF5050"/>
              </a:gs>
            </a:gsLst>
            <a:lin ang="2700000" scaled="0"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000" b="0" i="0" u="none" strike="noStrike" kern="0" cap="none" spc="0" normalizeH="0" baseline="0" noProof="0" smtClean="0">
              <a:ln>
                <a:noFill/>
              </a:ln>
              <a:solidFill>
                <a:srgbClr val="F8F8F8"/>
              </a:solidFill>
              <a:effectLst/>
              <a:uLnTx/>
              <a:uFillTx/>
              <a:latin typeface="Calibri" pitchFamily="34" charset="0"/>
              <a:ea typeface="맑은 고딕"/>
              <a:cs typeface="Calibri" pitchFamily="34" charset="0"/>
            </a:endParaRPr>
          </a:p>
        </p:txBody>
      </p:sp>
      <p:sp>
        <p:nvSpPr>
          <p:cNvPr id="74" name="TextBox 73"/>
          <p:cNvSpPr txBox="1"/>
          <p:nvPr/>
        </p:nvSpPr>
        <p:spPr bwMode="auto">
          <a:xfrm>
            <a:off x="632520" y="1600957"/>
            <a:ext cx="144804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1400" b="1" kern="0" dirty="0" smtClean="0">
                <a:solidFill>
                  <a:srgbClr val="F8F8F8"/>
                </a:solidFill>
                <a:latin typeface="Calibri" pitchFamily="34" charset="0"/>
                <a:cs typeface="Calibri" pitchFamily="34" charset="0"/>
              </a:rPr>
              <a:t>Delivery</a:t>
            </a:r>
          </a:p>
          <a:p>
            <a:pPr algn="ctr" latinLnBrk="0">
              <a:defRPr/>
            </a:pPr>
            <a:r>
              <a:rPr lang="en-US" altLang="ko-KR" sz="1400" b="1" kern="0" dirty="0" smtClean="0">
                <a:solidFill>
                  <a:srgbClr val="F8F8F8"/>
                </a:solidFill>
                <a:latin typeface="Calibri" pitchFamily="34" charset="0"/>
                <a:cs typeface="Calibri" pitchFamily="34" charset="0"/>
              </a:rPr>
              <a:t>Content</a:t>
            </a:r>
            <a:endParaRPr lang="ko-KR" altLang="en-US" sz="1400" b="1" kern="0" dirty="0">
              <a:solidFill>
                <a:srgbClr val="F8F8F8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5" name="TextBox 74"/>
          <p:cNvSpPr txBox="1"/>
          <p:nvPr/>
        </p:nvSpPr>
        <p:spPr bwMode="auto">
          <a:xfrm>
            <a:off x="3481036" y="1677162"/>
            <a:ext cx="121705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1400" b="1" kern="0" dirty="0" smtClean="0">
                <a:solidFill>
                  <a:srgbClr val="F8F8F8"/>
                </a:solidFill>
                <a:latin typeface="Calibri" pitchFamily="34" charset="0"/>
                <a:cs typeface="Calibri" pitchFamily="34" charset="0"/>
              </a:rPr>
              <a:t>SNS Tool</a:t>
            </a:r>
            <a:endParaRPr lang="ko-KR" altLang="en-US" sz="1400" b="1" kern="0" dirty="0">
              <a:solidFill>
                <a:srgbClr val="F8F8F8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6" name="TextBox 75"/>
          <p:cNvSpPr txBox="1"/>
          <p:nvPr/>
        </p:nvSpPr>
        <p:spPr bwMode="auto">
          <a:xfrm>
            <a:off x="7712713" y="1696212"/>
            <a:ext cx="121705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1400" b="1" kern="0" dirty="0" smtClean="0">
                <a:solidFill>
                  <a:srgbClr val="F8F8F8"/>
                </a:solidFill>
                <a:latin typeface="Calibri" pitchFamily="34" charset="0"/>
                <a:cs typeface="Calibri" pitchFamily="34" charset="0"/>
              </a:rPr>
              <a:t>LBS</a:t>
            </a:r>
            <a:endParaRPr lang="ko-KR" altLang="en-US" sz="1400" b="1" kern="0" dirty="0">
              <a:solidFill>
                <a:srgbClr val="F8F8F8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7" name="TextBox 76"/>
          <p:cNvSpPr txBox="1"/>
          <p:nvPr/>
        </p:nvSpPr>
        <p:spPr bwMode="auto">
          <a:xfrm>
            <a:off x="4694764" y="1700808"/>
            <a:ext cx="149714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1400" b="1" kern="0" dirty="0" smtClean="0">
                <a:solidFill>
                  <a:srgbClr val="F8F8F8"/>
                </a:solidFill>
                <a:latin typeface="Calibri" pitchFamily="34" charset="0"/>
                <a:cs typeface="Calibri" pitchFamily="34" charset="0"/>
              </a:rPr>
              <a:t> Marketing</a:t>
            </a:r>
            <a:endParaRPr lang="ko-KR" altLang="en-US" sz="1400" b="1" kern="0" dirty="0">
              <a:solidFill>
                <a:srgbClr val="F8F8F8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3" name="직사각형 13"/>
          <p:cNvSpPr/>
          <p:nvPr/>
        </p:nvSpPr>
        <p:spPr>
          <a:xfrm rot="10800000">
            <a:off x="2069692" y="1600962"/>
            <a:ext cx="1272960" cy="511045"/>
          </a:xfrm>
          <a:prstGeom prst="rect">
            <a:avLst/>
          </a:prstGeom>
          <a:gradFill>
            <a:gsLst>
              <a:gs pos="30000">
                <a:srgbClr val="E51837"/>
              </a:gs>
              <a:gs pos="100000">
                <a:srgbClr val="FF5050"/>
              </a:gs>
            </a:gsLst>
            <a:lin ang="2700000" scaled="0"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000" b="0" i="0" u="none" strike="noStrike" kern="0" cap="none" spc="0" normalizeH="0" baseline="0" noProof="0" smtClean="0">
              <a:ln>
                <a:noFill/>
              </a:ln>
              <a:solidFill>
                <a:srgbClr val="F8F8F8"/>
              </a:solidFill>
              <a:effectLst/>
              <a:uLnTx/>
              <a:uFillTx/>
              <a:latin typeface="Calibri" pitchFamily="34" charset="0"/>
              <a:ea typeface="맑은 고딕"/>
              <a:cs typeface="Calibri" pitchFamily="34" charset="0"/>
            </a:endParaRPr>
          </a:p>
        </p:txBody>
      </p:sp>
      <p:sp>
        <p:nvSpPr>
          <p:cNvPr id="84" name="직사각형 13"/>
          <p:cNvSpPr/>
          <p:nvPr/>
        </p:nvSpPr>
        <p:spPr>
          <a:xfrm rot="10800000">
            <a:off x="6278654" y="1600962"/>
            <a:ext cx="1272960" cy="511045"/>
          </a:xfrm>
          <a:prstGeom prst="rect">
            <a:avLst/>
          </a:prstGeom>
          <a:gradFill>
            <a:gsLst>
              <a:gs pos="30000">
                <a:srgbClr val="E51837"/>
              </a:gs>
              <a:gs pos="100000">
                <a:srgbClr val="FF5050"/>
              </a:gs>
            </a:gsLst>
            <a:lin ang="2700000" scaled="0"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000" b="0" i="0" u="none" strike="noStrike" kern="0" cap="none" spc="0" normalizeH="0" baseline="0" noProof="0" smtClean="0">
              <a:ln>
                <a:noFill/>
              </a:ln>
              <a:solidFill>
                <a:srgbClr val="F8F8F8"/>
              </a:solidFill>
              <a:effectLst/>
              <a:uLnTx/>
              <a:uFillTx/>
              <a:latin typeface="Calibri" pitchFamily="34" charset="0"/>
              <a:ea typeface="맑은 고딕"/>
              <a:cs typeface="Calibri" pitchFamily="34" charset="0"/>
            </a:endParaRPr>
          </a:p>
        </p:txBody>
      </p:sp>
      <p:sp>
        <p:nvSpPr>
          <p:cNvPr id="85" name="TextBox 84"/>
          <p:cNvSpPr txBox="1"/>
          <p:nvPr/>
        </p:nvSpPr>
        <p:spPr bwMode="auto">
          <a:xfrm>
            <a:off x="2080563" y="1677162"/>
            <a:ext cx="112037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1400" b="1" kern="0" dirty="0" smtClean="0">
                <a:solidFill>
                  <a:srgbClr val="F8F8F8"/>
                </a:solidFill>
                <a:latin typeface="Calibri" pitchFamily="34" charset="0"/>
                <a:cs typeface="Calibri" pitchFamily="34" charset="0"/>
              </a:rPr>
              <a:t>Media</a:t>
            </a:r>
            <a:endParaRPr lang="ko-KR" altLang="en-US" sz="1400" b="1" kern="0" dirty="0">
              <a:solidFill>
                <a:srgbClr val="F8F8F8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6" name="TextBox 85"/>
          <p:cNvSpPr txBox="1"/>
          <p:nvPr/>
        </p:nvSpPr>
        <p:spPr bwMode="auto">
          <a:xfrm>
            <a:off x="6288747" y="1700113"/>
            <a:ext cx="121705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1400" b="1" kern="0" dirty="0" smtClean="0">
                <a:solidFill>
                  <a:srgbClr val="F8F8F8"/>
                </a:solidFill>
                <a:latin typeface="Calibri" pitchFamily="34" charset="0"/>
                <a:cs typeface="Calibri" pitchFamily="34" charset="0"/>
              </a:rPr>
              <a:t>Payment</a:t>
            </a:r>
          </a:p>
        </p:txBody>
      </p:sp>
      <p:sp>
        <p:nvSpPr>
          <p:cNvPr id="95" name="직사각형 8"/>
          <p:cNvSpPr>
            <a:spLocks noChangeArrowheads="1"/>
          </p:cNvSpPr>
          <p:nvPr/>
        </p:nvSpPr>
        <p:spPr bwMode="auto">
          <a:xfrm flipV="1">
            <a:off x="727987" y="5234301"/>
            <a:ext cx="2472948" cy="1213280"/>
          </a:xfrm>
          <a:prstGeom prst="rect">
            <a:avLst/>
          </a:prstGeom>
          <a:solidFill>
            <a:srgbClr val="E8E8E8"/>
          </a:solidFill>
          <a:ln>
            <a:noFill/>
          </a:ln>
          <a:effectLst>
            <a:reflection blurRad="6350" stA="52000" endA="300" endPos="3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386" tIns="41192" rIns="82386" bIns="41192" anchor="ctr"/>
          <a:lstStyle/>
          <a:p>
            <a:pPr algn="ctr" defTabSz="914245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1200">
              <a:solidFill>
                <a:prstClr val="white"/>
              </a:solidFill>
              <a:latin typeface="Arial" pitchFamily="34" charset="0"/>
              <a:ea typeface="HY태고딕" pitchFamily="18" charset="-127"/>
              <a:cs typeface="Arial" pitchFamily="34" charset="0"/>
            </a:endParaRPr>
          </a:p>
        </p:txBody>
      </p:sp>
      <p:pic>
        <p:nvPicPr>
          <p:cNvPr id="96" name="Picture 4" descr="http://pds18.egloos.com/pmf/201106/27/58/d0036058_4e07d2845c609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51" y="5657061"/>
            <a:ext cx="1235132" cy="728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7" name="직사각형 19"/>
          <p:cNvSpPr>
            <a:spLocks noChangeArrowheads="1"/>
          </p:cNvSpPr>
          <p:nvPr/>
        </p:nvSpPr>
        <p:spPr bwMode="auto">
          <a:xfrm>
            <a:off x="713939" y="5229727"/>
            <a:ext cx="2495445" cy="4217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386" tIns="41192" rIns="82386" bIns="41192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ko-KR" altLang="en-US" sz="1100" b="1" dirty="0" smtClean="0">
                <a:solidFill>
                  <a:srgbClr val="000000"/>
                </a:solidFill>
                <a:latin typeface="+mj-ea"/>
                <a:ea typeface="+mj-ea"/>
                <a:cs typeface="Arial" charset="0"/>
              </a:rPr>
              <a:t>국내 최고의 </a:t>
            </a:r>
            <a:r>
              <a:rPr lang="ko-KR" altLang="en-US" sz="1100" b="1" dirty="0" err="1" smtClean="0">
                <a:solidFill>
                  <a:srgbClr val="000000"/>
                </a:solidFill>
                <a:latin typeface="+mj-ea"/>
                <a:ea typeface="+mj-ea"/>
                <a:cs typeface="Arial" charset="0"/>
              </a:rPr>
              <a:t>모바일</a:t>
            </a:r>
            <a:r>
              <a:rPr lang="ko-KR" altLang="en-US" sz="1100" b="1" dirty="0" smtClean="0">
                <a:solidFill>
                  <a:srgbClr val="000000"/>
                </a:solidFill>
                <a:latin typeface="+mj-ea"/>
                <a:ea typeface="+mj-ea"/>
                <a:cs typeface="Arial" charset="0"/>
              </a:rPr>
              <a:t> 기반 </a:t>
            </a:r>
            <a:endParaRPr lang="en-US" altLang="ko-KR" sz="1100" b="1" dirty="0" smtClean="0">
              <a:solidFill>
                <a:srgbClr val="000000"/>
              </a:solidFill>
              <a:latin typeface="+mj-ea"/>
              <a:ea typeface="+mj-ea"/>
              <a:cs typeface="Arial" charset="0"/>
            </a:endParaRP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ko-KR" sz="1100" b="1" dirty="0" smtClean="0">
                <a:solidFill>
                  <a:srgbClr val="000000"/>
                </a:solidFill>
                <a:latin typeface="+mj-ea"/>
                <a:ea typeface="+mj-ea"/>
                <a:cs typeface="Arial" charset="0"/>
              </a:rPr>
              <a:t>Navigation </a:t>
            </a:r>
            <a:r>
              <a:rPr lang="ko-KR" altLang="en-US" sz="1100" b="1" dirty="0" smtClean="0">
                <a:solidFill>
                  <a:srgbClr val="000000"/>
                </a:solidFill>
                <a:latin typeface="+mj-ea"/>
                <a:ea typeface="+mj-ea"/>
                <a:cs typeface="Arial" charset="0"/>
              </a:rPr>
              <a:t>서비스</a:t>
            </a:r>
            <a:endParaRPr lang="en-US" altLang="ko-KR" sz="1100" b="1" dirty="0">
              <a:solidFill>
                <a:srgbClr val="000000"/>
              </a:solidFill>
              <a:latin typeface="+mj-ea"/>
              <a:ea typeface="+mj-ea"/>
              <a:cs typeface="Arial" charset="0"/>
            </a:endParaRPr>
          </a:p>
        </p:txBody>
      </p:sp>
      <p:grpSp>
        <p:nvGrpSpPr>
          <p:cNvPr id="98" name="그룹 56"/>
          <p:cNvGrpSpPr>
            <a:grpSpLocks/>
          </p:cNvGrpSpPr>
          <p:nvPr/>
        </p:nvGrpSpPr>
        <p:grpSpPr bwMode="auto">
          <a:xfrm>
            <a:off x="2454190" y="5763424"/>
            <a:ext cx="309269" cy="515937"/>
            <a:chOff x="4716438" y="1242157"/>
            <a:chExt cx="2664296" cy="4932548"/>
          </a:xfrm>
        </p:grpSpPr>
        <p:pic>
          <p:nvPicPr>
            <p:cNvPr id="99" name="Picture 12" descr="http://img.talkandroid.com/uploads/2012/05/samsung_Galaxy_S_III_i9300_16gbi_unlocked_marble_white_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16438" y="1242157"/>
              <a:ext cx="2664296" cy="49325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0" name="그림 55" descr="tmap.png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94944" y="1768088"/>
              <a:ext cx="2147131" cy="3817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1" name="직사각형 16"/>
          <p:cNvSpPr>
            <a:spLocks noChangeArrowheads="1"/>
          </p:cNvSpPr>
          <p:nvPr/>
        </p:nvSpPr>
        <p:spPr bwMode="auto">
          <a:xfrm flipV="1">
            <a:off x="3209384" y="5212687"/>
            <a:ext cx="2666247" cy="1211498"/>
          </a:xfrm>
          <a:prstGeom prst="rect">
            <a:avLst/>
          </a:prstGeom>
          <a:solidFill>
            <a:srgbClr val="E8E8E8"/>
          </a:solidFill>
          <a:ln>
            <a:noFill/>
          </a:ln>
          <a:effectLst>
            <a:reflection blurRad="6350" stA="52000" endA="300" endPos="3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386" tIns="41192" rIns="82386" bIns="41192" anchor="ctr"/>
          <a:lstStyle/>
          <a:p>
            <a:pPr algn="ctr" defTabSz="914245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1200">
              <a:solidFill>
                <a:prstClr val="white"/>
              </a:solidFill>
              <a:latin typeface="Arial" pitchFamily="34" charset="0"/>
              <a:ea typeface="HY태고딕" pitchFamily="18" charset="-127"/>
              <a:cs typeface="Arial" pitchFamily="34" charset="0"/>
            </a:endParaRPr>
          </a:p>
        </p:txBody>
      </p:sp>
      <p:sp>
        <p:nvSpPr>
          <p:cNvPr id="102" name="직사각형 57"/>
          <p:cNvSpPr>
            <a:spLocks noChangeArrowheads="1"/>
          </p:cNvSpPr>
          <p:nvPr/>
        </p:nvSpPr>
        <p:spPr bwMode="auto">
          <a:xfrm>
            <a:off x="2903193" y="5229727"/>
            <a:ext cx="3156881" cy="4217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386" tIns="41192" rIns="82386" bIns="41192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ko-KR" altLang="en-US" sz="1100" b="1" dirty="0" smtClean="0">
                <a:solidFill>
                  <a:srgbClr val="000000"/>
                </a:solidFill>
                <a:latin typeface="+mj-ea"/>
                <a:ea typeface="+mj-ea"/>
                <a:cs typeface="Arial" charset="0"/>
              </a:rPr>
              <a:t>버스</a:t>
            </a:r>
            <a:r>
              <a:rPr lang="en-US" altLang="ko-KR" sz="1100" b="1" dirty="0" smtClean="0">
                <a:solidFill>
                  <a:srgbClr val="000000"/>
                </a:solidFill>
                <a:latin typeface="+mj-ea"/>
                <a:ea typeface="+mj-ea"/>
                <a:cs typeface="Arial" charset="0"/>
              </a:rPr>
              <a:t>, </a:t>
            </a:r>
            <a:r>
              <a:rPr lang="ko-KR" altLang="en-US" sz="1100" b="1" dirty="0" smtClean="0">
                <a:solidFill>
                  <a:srgbClr val="000000"/>
                </a:solidFill>
                <a:latin typeface="+mj-ea"/>
                <a:ea typeface="+mj-ea"/>
                <a:cs typeface="Arial" charset="0"/>
              </a:rPr>
              <a:t>지하철</a:t>
            </a:r>
            <a:r>
              <a:rPr lang="en-US" altLang="ko-KR" sz="1100" b="1" dirty="0">
                <a:solidFill>
                  <a:srgbClr val="000000"/>
                </a:solidFill>
                <a:latin typeface="+mj-ea"/>
                <a:ea typeface="+mj-ea"/>
                <a:cs typeface="Arial" charset="0"/>
              </a:rPr>
              <a:t> </a:t>
            </a:r>
            <a:r>
              <a:rPr lang="ko-KR" altLang="en-US" sz="1100" b="1" dirty="0" smtClean="0">
                <a:solidFill>
                  <a:srgbClr val="000000"/>
                </a:solidFill>
                <a:latin typeface="+mj-ea"/>
                <a:ea typeface="+mj-ea"/>
                <a:cs typeface="Arial" charset="0"/>
              </a:rPr>
              <a:t>등 대중교통과 </a:t>
            </a:r>
            <a:endParaRPr lang="en-US" altLang="ko-KR" sz="1100" b="1" dirty="0" smtClean="0">
              <a:solidFill>
                <a:srgbClr val="000000"/>
              </a:solidFill>
              <a:latin typeface="+mj-ea"/>
              <a:ea typeface="+mj-ea"/>
              <a:cs typeface="Arial" charset="0"/>
            </a:endParaRP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ko-KR" altLang="en-US" sz="1100" b="1" dirty="0" smtClean="0">
                <a:solidFill>
                  <a:srgbClr val="000000"/>
                </a:solidFill>
                <a:latin typeface="+mj-ea"/>
                <a:ea typeface="+mj-ea"/>
                <a:cs typeface="Arial" charset="0"/>
              </a:rPr>
              <a:t>보행자 서비스 제공</a:t>
            </a:r>
            <a:endParaRPr lang="en-US" altLang="ko-KR" sz="1100" b="1" dirty="0">
              <a:solidFill>
                <a:srgbClr val="000000"/>
              </a:solidFill>
              <a:latin typeface="+mj-ea"/>
              <a:ea typeface="+mj-ea"/>
              <a:cs typeface="Arial" charset="0"/>
            </a:endParaRPr>
          </a:p>
        </p:txBody>
      </p:sp>
      <p:sp>
        <p:nvSpPr>
          <p:cNvPr id="105" name="직사각형 39"/>
          <p:cNvSpPr>
            <a:spLocks noChangeArrowheads="1"/>
          </p:cNvSpPr>
          <p:nvPr/>
        </p:nvSpPr>
        <p:spPr bwMode="auto">
          <a:xfrm flipV="1">
            <a:off x="5875631" y="5229614"/>
            <a:ext cx="3054134" cy="1211498"/>
          </a:xfrm>
          <a:prstGeom prst="rect">
            <a:avLst/>
          </a:prstGeom>
          <a:solidFill>
            <a:srgbClr val="E8E8E8"/>
          </a:solidFill>
          <a:ln>
            <a:noFill/>
          </a:ln>
          <a:effectLst>
            <a:reflection blurRad="6350" stA="52000" endA="300" endPos="3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386" tIns="41192" rIns="82386" bIns="41192" anchor="ctr"/>
          <a:lstStyle/>
          <a:p>
            <a:pPr algn="ctr" defTabSz="914245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1200">
              <a:solidFill>
                <a:prstClr val="white"/>
              </a:solidFill>
              <a:latin typeface="Arial" pitchFamily="34" charset="0"/>
              <a:ea typeface="HY태고딕" pitchFamily="18" charset="-127"/>
              <a:cs typeface="Arial" pitchFamily="34" charset="0"/>
            </a:endParaRPr>
          </a:p>
        </p:txBody>
      </p:sp>
      <p:sp>
        <p:nvSpPr>
          <p:cNvPr id="107" name="직사각형 43"/>
          <p:cNvSpPr>
            <a:spLocks noChangeArrowheads="1"/>
          </p:cNvSpPr>
          <p:nvPr/>
        </p:nvSpPr>
        <p:spPr bwMode="auto">
          <a:xfrm>
            <a:off x="5936373" y="5229727"/>
            <a:ext cx="2948757" cy="4217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386" tIns="41192" rIns="82386" bIns="41192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ko-KR" altLang="en-US" sz="1100" b="1" dirty="0" smtClean="0">
                <a:solidFill>
                  <a:srgbClr val="000000"/>
                </a:solidFill>
                <a:latin typeface="+mj-ea"/>
                <a:ea typeface="+mj-ea"/>
                <a:cs typeface="Arial" charset="0"/>
              </a:rPr>
              <a:t>고객과 택시기사간의</a:t>
            </a:r>
            <a:endParaRPr lang="en-US" altLang="ko-KR" sz="1100" b="1" dirty="0" smtClean="0">
              <a:solidFill>
                <a:srgbClr val="000000"/>
              </a:solidFill>
              <a:latin typeface="+mj-ea"/>
              <a:ea typeface="+mj-ea"/>
              <a:cs typeface="Arial" charset="0"/>
            </a:endParaRP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ko-KR" altLang="en-US" sz="1100" b="1" dirty="0" smtClean="0">
                <a:solidFill>
                  <a:srgbClr val="000000"/>
                </a:solidFill>
                <a:latin typeface="+mj-ea"/>
                <a:ea typeface="+mj-ea"/>
                <a:cs typeface="Arial" charset="0"/>
              </a:rPr>
              <a:t>택시 콜 서비스</a:t>
            </a:r>
            <a:endParaRPr lang="en-US" altLang="ko-KR" sz="1100" b="1" dirty="0">
              <a:solidFill>
                <a:srgbClr val="000000"/>
              </a:solidFill>
              <a:latin typeface="+mj-ea"/>
              <a:ea typeface="+mj-ea"/>
              <a:cs typeface="Arial" charset="0"/>
            </a:endParaRPr>
          </a:p>
        </p:txBody>
      </p:sp>
      <p:pic>
        <p:nvPicPr>
          <p:cNvPr id="113" name="Picture 7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3909" y="5902067"/>
            <a:ext cx="887329" cy="280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4" name="직사각형 2"/>
          <p:cNvSpPr>
            <a:spLocks noChangeArrowheads="1"/>
          </p:cNvSpPr>
          <p:nvPr/>
        </p:nvSpPr>
        <p:spPr bwMode="auto">
          <a:xfrm>
            <a:off x="724219" y="4899410"/>
            <a:ext cx="8225626" cy="330318"/>
          </a:xfrm>
          <a:prstGeom prst="rect">
            <a:avLst/>
          </a:prstGeom>
          <a:solidFill>
            <a:srgbClr val="FF7415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4870" tIns="0" rIns="16216" bIns="0" anchor="ctr"/>
          <a:lstStyle>
            <a:lvl1pPr defTabSz="822325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defTabSz="822325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defTabSz="822325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defTabSz="822325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defTabSz="822325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defTabSz="8223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defTabSz="8223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defTabSz="8223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defTabSz="8223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algn="ctr" eaLnBrk="1" fontAlgn="base" latinLnBrk="0" hangingPunct="1">
              <a:spcBef>
                <a:spcPct val="0"/>
              </a:spcBef>
              <a:spcAft>
                <a:spcPct val="0"/>
              </a:spcAft>
            </a:pPr>
            <a:r>
              <a:rPr lang="en-US" altLang="ko-KR" sz="1200" b="1" dirty="0">
                <a:solidFill>
                  <a:srgbClr val="FFFFFF"/>
                </a:solidFill>
                <a:latin typeface="Arial" charset="0"/>
                <a:ea typeface="HY태고딕" pitchFamily="18" charset="-127"/>
                <a:cs typeface="Arial" charset="0"/>
              </a:rPr>
              <a:t>Main Products</a:t>
            </a:r>
            <a:endParaRPr lang="ko-KR" altLang="en-US" sz="1200" b="1" dirty="0">
              <a:solidFill>
                <a:srgbClr val="FFFFFF"/>
              </a:solidFill>
              <a:latin typeface="Arial" charset="0"/>
              <a:ea typeface="HY태고딕" pitchFamily="18" charset="-127"/>
              <a:cs typeface="Arial" charset="0"/>
            </a:endParaRPr>
          </a:p>
        </p:txBody>
      </p:sp>
      <p:sp>
        <p:nvSpPr>
          <p:cNvPr id="115" name="직각 삼각형 114"/>
          <p:cNvSpPr/>
          <p:nvPr/>
        </p:nvSpPr>
        <p:spPr>
          <a:xfrm flipH="1">
            <a:off x="727985" y="3984861"/>
            <a:ext cx="8221859" cy="906309"/>
          </a:xfrm>
          <a:prstGeom prst="rtTriangle">
            <a:avLst/>
          </a:prstGeom>
          <a:gradFill flip="none" rotWithShape="1">
            <a:gsLst>
              <a:gs pos="67000">
                <a:srgbClr val="DDDDDD">
                  <a:shade val="30000"/>
                  <a:satMod val="115000"/>
                </a:srgbClr>
              </a:gs>
              <a:gs pos="20000">
                <a:srgbClr val="DDDDDD">
                  <a:shade val="67500"/>
                  <a:satMod val="115000"/>
                </a:srgbClr>
              </a:gs>
              <a:gs pos="45000">
                <a:srgbClr val="DDDDDD">
                  <a:shade val="100000"/>
                  <a:satMod val="115000"/>
                </a:srgbClr>
              </a:gs>
            </a:gsLst>
            <a:lin ang="1620000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116" name="직사각형 2"/>
          <p:cNvSpPr/>
          <p:nvPr/>
        </p:nvSpPr>
        <p:spPr>
          <a:xfrm rot="10800000">
            <a:off x="7712713" y="2117882"/>
            <a:ext cx="1217051" cy="1981200"/>
          </a:xfrm>
          <a:prstGeom prst="rect">
            <a:avLst/>
          </a:prstGeom>
          <a:solidFill>
            <a:srgbClr val="F8F8F8"/>
          </a:solidFill>
          <a:ln w="38100" cap="flat" cmpd="sng" algn="ctr">
            <a:solidFill>
              <a:srgbClr val="FF66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F8F8F8"/>
              </a:solidFill>
              <a:effectLst/>
              <a:uLnTx/>
              <a:uFillTx/>
              <a:latin typeface="Calibri" pitchFamily="34" charset="0"/>
              <a:ea typeface="맑은 고딕"/>
              <a:cs typeface="Calibri" pitchFamily="34" charset="0"/>
            </a:endParaRPr>
          </a:p>
        </p:txBody>
      </p:sp>
      <p:pic>
        <p:nvPicPr>
          <p:cNvPr id="117" name="Picture 71" descr="T map 가로형_color_PNG"/>
          <p:cNvPicPr>
            <a:picLocks noChangeAspect="1" noChangeArrowheads="1"/>
          </p:cNvPicPr>
          <p:nvPr/>
        </p:nvPicPr>
        <p:blipFill>
          <a:blip r:embed="rId6" cstate="email"/>
          <a:srcRect/>
          <a:stretch>
            <a:fillRect/>
          </a:stretch>
        </p:blipFill>
        <p:spPr bwMode="auto">
          <a:xfrm>
            <a:off x="7806080" y="2311910"/>
            <a:ext cx="96731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0" name="직사각형 119"/>
          <p:cNvSpPr/>
          <p:nvPr/>
        </p:nvSpPr>
        <p:spPr>
          <a:xfrm>
            <a:off x="7609383" y="1511418"/>
            <a:ext cx="1465829" cy="2666779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ysDash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121" name="타원 120"/>
          <p:cNvSpPr/>
          <p:nvPr/>
        </p:nvSpPr>
        <p:spPr>
          <a:xfrm>
            <a:off x="872520" y="4990759"/>
            <a:ext cx="2208272" cy="1678601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dash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pic>
        <p:nvPicPr>
          <p:cNvPr id="122" name="그림 12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2547" y="2708920"/>
            <a:ext cx="612067" cy="612067"/>
          </a:xfrm>
          <a:prstGeom prst="rect">
            <a:avLst/>
          </a:prstGeom>
        </p:spPr>
      </p:pic>
      <p:pic>
        <p:nvPicPr>
          <p:cNvPr id="123" name="그림 12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5592" y="3429000"/>
            <a:ext cx="622660" cy="622660"/>
          </a:xfrm>
          <a:prstGeom prst="rect">
            <a:avLst/>
          </a:prstGeom>
        </p:spPr>
      </p:pic>
      <p:pic>
        <p:nvPicPr>
          <p:cNvPr id="124" name="그림 12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3748" y="5733256"/>
            <a:ext cx="612067" cy="612067"/>
          </a:xfrm>
          <a:prstGeom prst="rect">
            <a:avLst/>
          </a:prstGeom>
        </p:spPr>
      </p:pic>
      <p:pic>
        <p:nvPicPr>
          <p:cNvPr id="125" name="그림 12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5598" y="5758668"/>
            <a:ext cx="550652" cy="550652"/>
          </a:xfrm>
          <a:prstGeom prst="rect">
            <a:avLst/>
          </a:prstGeom>
        </p:spPr>
      </p:pic>
      <p:pic>
        <p:nvPicPr>
          <p:cNvPr id="126" name="그림 125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051"/>
          <a:stretch/>
        </p:blipFill>
        <p:spPr>
          <a:xfrm>
            <a:off x="2154103" y="2416660"/>
            <a:ext cx="1069911" cy="1516396"/>
          </a:xfrm>
          <a:prstGeom prst="rect">
            <a:avLst/>
          </a:prstGeom>
        </p:spPr>
      </p:pic>
      <p:pic>
        <p:nvPicPr>
          <p:cNvPr id="127" name="그림 12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541" y="2562795"/>
            <a:ext cx="1010221" cy="1010221"/>
          </a:xfrm>
          <a:prstGeom prst="rect">
            <a:avLst/>
          </a:prstGeom>
        </p:spPr>
      </p:pic>
      <p:pic>
        <p:nvPicPr>
          <p:cNvPr id="128" name="그림 127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5112" y="2175030"/>
            <a:ext cx="873345" cy="873345"/>
          </a:xfrm>
          <a:prstGeom prst="rect">
            <a:avLst/>
          </a:prstGeom>
        </p:spPr>
      </p:pic>
      <p:pic>
        <p:nvPicPr>
          <p:cNvPr id="129" name="그림 128"/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07" t="25758" r="60144"/>
          <a:stretch/>
        </p:blipFill>
        <p:spPr>
          <a:xfrm>
            <a:off x="3708807" y="3162344"/>
            <a:ext cx="811256" cy="875874"/>
          </a:xfrm>
          <a:prstGeom prst="rect">
            <a:avLst/>
          </a:prstGeom>
        </p:spPr>
      </p:pic>
      <p:pic>
        <p:nvPicPr>
          <p:cNvPr id="130" name="그림 129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6806" y="2511464"/>
            <a:ext cx="996176" cy="996176"/>
          </a:xfrm>
          <a:prstGeom prst="rect">
            <a:avLst/>
          </a:prstGeom>
        </p:spPr>
      </p:pic>
      <p:pic>
        <p:nvPicPr>
          <p:cNvPr id="131" name="그림 130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4767" y="2276872"/>
            <a:ext cx="1084258" cy="759994"/>
          </a:xfrm>
          <a:prstGeom prst="rect">
            <a:avLst/>
          </a:prstGeom>
        </p:spPr>
      </p:pic>
      <p:pic>
        <p:nvPicPr>
          <p:cNvPr id="132" name="그림 131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2228" y="3258982"/>
            <a:ext cx="674074" cy="674074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7098163" y="6356352"/>
            <a:ext cx="2311030" cy="365125"/>
          </a:xfrm>
        </p:spPr>
        <p:txBody>
          <a:bodyPr/>
          <a:lstStyle/>
          <a:p>
            <a:r>
              <a:rPr lang="en-US" altLang="ko-KR" dirty="0" smtClean="0"/>
              <a:t>&lt;1&gt;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4233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71684" y="188640"/>
            <a:ext cx="58750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+mn-ea"/>
              </a:rPr>
              <a:t>2</a:t>
            </a:r>
            <a:r>
              <a:rPr lang="en-US" altLang="ko-KR" sz="2000" b="1" dirty="0" smtClean="0">
                <a:latin typeface="+mn-ea"/>
              </a:rPr>
              <a:t>. T map </a:t>
            </a:r>
            <a:r>
              <a:rPr lang="ko-KR" altLang="en-US" sz="2000" b="1" dirty="0" smtClean="0">
                <a:latin typeface="+mn-ea"/>
              </a:rPr>
              <a:t>서비스 소개</a:t>
            </a:r>
            <a:endParaRPr lang="ko-KR" altLang="en-US" sz="2000" b="1" dirty="0">
              <a:latin typeface="+mn-ea"/>
            </a:endParaRPr>
          </a:p>
        </p:txBody>
      </p:sp>
      <p:sp>
        <p:nvSpPr>
          <p:cNvPr id="4" name="Text Box 11"/>
          <p:cNvSpPr txBox="1">
            <a:spLocks noChangeArrowheads="1"/>
          </p:cNvSpPr>
          <p:nvPr/>
        </p:nvSpPr>
        <p:spPr bwMode="auto">
          <a:xfrm>
            <a:off x="333597" y="725959"/>
            <a:ext cx="9155113" cy="758825"/>
          </a:xfrm>
          <a:prstGeom prst="rect">
            <a:avLst/>
          </a:prstGeom>
          <a:noFill/>
          <a:ln w="9525" cap="rnd" algn="ctr">
            <a:noFill/>
            <a:prstDash val="sysDot"/>
            <a:miter lim="800000"/>
            <a:headEnd/>
            <a:tailEnd/>
          </a:ln>
        </p:spPr>
        <p:txBody>
          <a:bodyPr lIns="54000" tIns="46783" rIns="54000" bIns="46783"/>
          <a:lstStyle/>
          <a:p>
            <a:pPr eaLnBrk="0" hangingPunct="0">
              <a:lnSpc>
                <a:spcPts val="2200"/>
              </a:lnSpc>
              <a:spcBef>
                <a:spcPts val="0"/>
              </a:spcBef>
              <a:defRPr/>
            </a:pPr>
            <a:r>
              <a:rPr kumimoji="0" lang="en-US" altLang="ko-KR" sz="1600" b="1" dirty="0">
                <a:latin typeface="+mn-lt"/>
                <a:ea typeface="+mn-ea"/>
              </a:rPr>
              <a:t>T map</a:t>
            </a:r>
            <a:r>
              <a:rPr kumimoji="0" lang="ko-KR" altLang="en-US" sz="1600" b="1" dirty="0">
                <a:latin typeface="+mn-lt"/>
                <a:ea typeface="+mn-ea"/>
              </a:rPr>
              <a:t>은 휴대폰 기반 실시간 교통정보가 반영된 </a:t>
            </a:r>
            <a:r>
              <a:rPr lang="en-US" altLang="ko-KR" sz="1600" b="1" dirty="0" smtClean="0"/>
              <a:t>“</a:t>
            </a:r>
            <a:r>
              <a:rPr lang="ko-KR" altLang="en-US" sz="1600" b="1" dirty="0" smtClean="0"/>
              <a:t>빠르고 정확한 </a:t>
            </a:r>
            <a:r>
              <a:rPr kumimoji="0" lang="ko-KR" altLang="en-US" sz="1600" b="1" dirty="0" smtClean="0">
                <a:latin typeface="+mn-lt"/>
                <a:ea typeface="+mn-ea"/>
              </a:rPr>
              <a:t>길안내</a:t>
            </a:r>
            <a:r>
              <a:rPr kumimoji="0" lang="en-US" altLang="ko-KR" sz="1600" b="1" dirty="0" smtClean="0">
                <a:latin typeface="+mn-lt"/>
                <a:ea typeface="+mn-ea"/>
              </a:rPr>
              <a:t>”</a:t>
            </a:r>
            <a:r>
              <a:rPr kumimoji="0" lang="ko-KR" altLang="en-US" sz="1600" b="1" dirty="0" smtClean="0">
                <a:latin typeface="+mn-lt"/>
                <a:ea typeface="+mn-ea"/>
              </a:rPr>
              <a:t> 서비스를 제공하며</a:t>
            </a:r>
            <a:r>
              <a:rPr kumimoji="0" lang="en-US" altLang="ko-KR" sz="1600" b="1" dirty="0" smtClean="0">
                <a:latin typeface="+mn-lt"/>
                <a:ea typeface="+mn-ea"/>
              </a:rPr>
              <a:t>,</a:t>
            </a:r>
            <a:br>
              <a:rPr kumimoji="0" lang="en-US" altLang="ko-KR" sz="1600" b="1" dirty="0" smtClean="0">
                <a:latin typeface="+mn-lt"/>
                <a:ea typeface="+mn-ea"/>
              </a:rPr>
            </a:br>
            <a:r>
              <a:rPr kumimoji="0" lang="en-US" altLang="ko-KR" sz="1600" b="1" dirty="0" smtClean="0">
                <a:latin typeface="+mn-lt"/>
                <a:ea typeface="+mn-ea"/>
              </a:rPr>
              <a:t>2016</a:t>
            </a:r>
            <a:r>
              <a:rPr kumimoji="0" lang="ko-KR" altLang="en-US" sz="1600" b="1" dirty="0" smtClean="0">
                <a:latin typeface="+mn-lt"/>
                <a:ea typeface="+mn-ea"/>
              </a:rPr>
              <a:t>년 </a:t>
            </a:r>
            <a:r>
              <a:rPr kumimoji="0" lang="en-US" altLang="ko-KR" sz="1600" b="1" dirty="0" smtClean="0">
                <a:latin typeface="+mn-lt"/>
                <a:ea typeface="+mn-ea"/>
              </a:rPr>
              <a:t>10</a:t>
            </a:r>
            <a:r>
              <a:rPr kumimoji="0" lang="ko-KR" altLang="en-US" sz="1600" b="1" dirty="0" smtClean="0">
                <a:latin typeface="+mn-lt"/>
                <a:ea typeface="+mn-ea"/>
              </a:rPr>
              <a:t>월 기준 월 </a:t>
            </a:r>
            <a:r>
              <a:rPr kumimoji="0" lang="en-US" altLang="ko-KR" sz="1600" b="1" dirty="0" smtClean="0">
                <a:latin typeface="+mn-lt"/>
                <a:ea typeface="+mn-ea"/>
              </a:rPr>
              <a:t>Unique Visitor </a:t>
            </a:r>
            <a:r>
              <a:rPr kumimoji="0" lang="ko-KR" altLang="en-US" sz="1600" b="1" dirty="0" smtClean="0">
                <a:latin typeface="+mn-lt"/>
                <a:ea typeface="+mn-ea"/>
              </a:rPr>
              <a:t>수는</a:t>
            </a:r>
            <a:r>
              <a:rPr kumimoji="0" lang="en-US" altLang="ko-KR" sz="1600" b="1" dirty="0" smtClean="0">
                <a:latin typeface="+mn-lt"/>
                <a:ea typeface="+mn-ea"/>
              </a:rPr>
              <a:t>, 1,062</a:t>
            </a:r>
            <a:r>
              <a:rPr kumimoji="0" lang="ko-KR" altLang="en-US" sz="1600" b="1" dirty="0" err="1" smtClean="0">
                <a:latin typeface="+mn-lt"/>
                <a:ea typeface="+mn-ea"/>
              </a:rPr>
              <a:t>만명입니다</a:t>
            </a:r>
            <a:r>
              <a:rPr kumimoji="0" lang="en-US" altLang="ko-KR" sz="1600" b="1" dirty="0" smtClean="0">
                <a:latin typeface="+mn-lt"/>
                <a:ea typeface="+mn-ea"/>
              </a:rPr>
              <a:t>.</a:t>
            </a:r>
            <a:endParaRPr kumimoji="0" lang="ko-KR" altLang="en-US" sz="1600" b="1" dirty="0">
              <a:latin typeface="+mn-lt"/>
              <a:ea typeface="+mn-ea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415702" y="1844824"/>
            <a:ext cx="5256213" cy="61265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indent="92075" algn="ctr" fontAlgn="base" latinLnBrk="0">
              <a:spcBef>
                <a:spcPct val="0"/>
              </a:spcBef>
              <a:spcAft>
                <a:spcPct val="0"/>
              </a:spcAft>
            </a:pPr>
            <a:r>
              <a:rPr kumimoji="1" lang="ko-KR" altLang="en-US" b="1" kern="0" dirty="0" err="1">
                <a:solidFill>
                  <a:srgbClr val="F8F8F8"/>
                </a:solidFill>
                <a:latin typeface="+mj-ea"/>
                <a:ea typeface="+mj-ea"/>
                <a:cs typeface="Calibri" pitchFamily="34" charset="0"/>
              </a:rPr>
              <a:t>스마트폰</a:t>
            </a:r>
            <a:r>
              <a:rPr kumimoji="1" lang="ko-KR" altLang="en-US" b="1" kern="0" dirty="0">
                <a:solidFill>
                  <a:srgbClr val="F8F8F8"/>
                </a:solidFill>
                <a:latin typeface="+mj-ea"/>
                <a:ea typeface="+mj-ea"/>
                <a:cs typeface="Calibri" pitchFamily="34" charset="0"/>
              </a:rPr>
              <a:t> </a:t>
            </a:r>
            <a:r>
              <a:rPr kumimoji="1" lang="en-US" altLang="ko-KR" b="1" kern="0" dirty="0">
                <a:solidFill>
                  <a:srgbClr val="F8F8F8"/>
                </a:solidFill>
                <a:latin typeface="+mj-ea"/>
                <a:ea typeface="+mj-ea"/>
                <a:cs typeface="Calibri" pitchFamily="34" charset="0"/>
              </a:rPr>
              <a:t>Navigation </a:t>
            </a:r>
            <a:r>
              <a:rPr kumimoji="1" lang="en-US" altLang="ko-KR" b="1" kern="0" dirty="0" smtClean="0">
                <a:solidFill>
                  <a:srgbClr val="F8F8F8"/>
                </a:solidFill>
                <a:latin typeface="+mj-ea"/>
                <a:ea typeface="+mj-ea"/>
                <a:cs typeface="Calibri" pitchFamily="34" charset="0"/>
              </a:rPr>
              <a:t>1</a:t>
            </a:r>
            <a:r>
              <a:rPr kumimoji="1" lang="ko-KR" altLang="en-US" b="1" kern="0" dirty="0">
                <a:solidFill>
                  <a:srgbClr val="F8F8F8"/>
                </a:solidFill>
                <a:latin typeface="+mj-ea"/>
                <a:ea typeface="+mj-ea"/>
                <a:cs typeface="Calibri" pitchFamily="34" charset="0"/>
              </a:rPr>
              <a:t>위 </a:t>
            </a:r>
            <a:r>
              <a:rPr kumimoji="1" lang="en-US" altLang="ko-KR" b="1" kern="0" dirty="0">
                <a:solidFill>
                  <a:srgbClr val="F8F8F8"/>
                </a:solidFill>
                <a:latin typeface="+mj-ea"/>
                <a:ea typeface="+mj-ea"/>
                <a:cs typeface="Calibri" pitchFamily="34" charset="0"/>
              </a:rPr>
              <a:t>“ T map “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487140" y="3067819"/>
            <a:ext cx="2232025" cy="934804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ko-KR" altLang="en-US" sz="1400" b="1" dirty="0">
                <a:solidFill>
                  <a:schemeClr val="tx1"/>
                </a:solidFill>
              </a:rPr>
              <a:t>국내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최대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/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최고의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ko-KR" altLang="en-US" sz="1400" b="1" dirty="0">
                <a:solidFill>
                  <a:schemeClr val="tx1"/>
                </a:solidFill>
              </a:rPr>
              <a:t>실시간 교통정보 </a:t>
            </a:r>
          </a:p>
        </p:txBody>
      </p:sp>
      <p:sp>
        <p:nvSpPr>
          <p:cNvPr id="7" name="모서리가 둥근 직사각형 6"/>
          <p:cNvSpPr/>
          <p:nvPr/>
        </p:nvSpPr>
        <p:spPr>
          <a:xfrm>
            <a:off x="3439890" y="3069332"/>
            <a:ext cx="2232025" cy="934804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ko-KR" altLang="en-US" sz="1400" b="1" dirty="0">
                <a:solidFill>
                  <a:schemeClr val="tx1"/>
                </a:solidFill>
              </a:rPr>
              <a:t>국내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최고 성능의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ko-KR" altLang="en-US" sz="1400" b="1" dirty="0" smtClean="0">
                <a:solidFill>
                  <a:schemeClr val="tx1"/>
                </a:solidFill>
              </a:rPr>
              <a:t>길안내 알고리즘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487140" y="4508128"/>
            <a:ext cx="2232025" cy="937096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ko-KR" altLang="en-US" sz="1400" b="1" dirty="0" smtClean="0">
                <a:solidFill>
                  <a:schemeClr val="tx1"/>
                </a:solidFill>
              </a:rPr>
              <a:t>   </a:t>
            </a:r>
            <a:r>
              <a:rPr lang="ko-KR" altLang="en-US" sz="1400" b="1" dirty="0" err="1" smtClean="0">
                <a:solidFill>
                  <a:schemeClr val="tx1"/>
                </a:solidFill>
              </a:rPr>
              <a:t>스마트폰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 </a:t>
            </a:r>
            <a:r>
              <a:rPr lang="ko-KR" altLang="en-US" sz="1400" b="1" dirty="0" err="1">
                <a:solidFill>
                  <a:schemeClr val="tx1"/>
                </a:solidFill>
              </a:rPr>
              <a:t>어플</a:t>
            </a:r>
            <a:r>
              <a:rPr lang="ko-KR" altLang="en-US" sz="1400" b="1" dirty="0">
                <a:solidFill>
                  <a:schemeClr val="tx1"/>
                </a:solidFill>
              </a:rPr>
              <a:t> 中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ko-KR" altLang="en-US" sz="1400" b="1" dirty="0">
                <a:solidFill>
                  <a:schemeClr val="tx1"/>
                </a:solidFill>
              </a:rPr>
              <a:t>고객 선호 브랜드 </a:t>
            </a:r>
            <a:r>
              <a:rPr lang="en-US" altLang="ko-KR" sz="1400" b="1" dirty="0">
                <a:solidFill>
                  <a:schemeClr val="tx1"/>
                </a:solidFill>
              </a:rPr>
              <a:t>1</a:t>
            </a:r>
            <a:r>
              <a:rPr lang="ko-KR" altLang="en-US" sz="1400" b="1" dirty="0">
                <a:solidFill>
                  <a:schemeClr val="tx1"/>
                </a:solidFill>
              </a:rPr>
              <a:t>위</a:t>
            </a:r>
            <a:endParaRPr lang="en-US" altLang="ko-KR" sz="1400" b="1" dirty="0">
              <a:solidFill>
                <a:schemeClr val="tx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3440261" y="4495205"/>
            <a:ext cx="2232025" cy="934804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ko-KR" altLang="en-US" sz="1400" b="1" dirty="0" smtClean="0">
                <a:solidFill>
                  <a:schemeClr val="tx1"/>
                </a:solidFill>
              </a:rPr>
              <a:t>      월 </a:t>
            </a:r>
            <a:r>
              <a:rPr lang="en-US" altLang="ko-KR" sz="1400" b="1" dirty="0">
                <a:solidFill>
                  <a:schemeClr val="tx1"/>
                </a:solidFill>
              </a:rPr>
              <a:t>1</a:t>
            </a:r>
            <a:r>
              <a:rPr lang="ko-KR" altLang="en-US" sz="1400" b="1" dirty="0">
                <a:solidFill>
                  <a:schemeClr val="tx1"/>
                </a:solidFill>
              </a:rPr>
              <a:t>회 이상 이용자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en-US" altLang="ko-KR" sz="1400" b="1" dirty="0" smtClean="0">
                <a:solidFill>
                  <a:schemeClr val="tx1"/>
                </a:solidFill>
              </a:rPr>
              <a:t>1,062</a:t>
            </a:r>
            <a:r>
              <a:rPr lang="ko-KR" altLang="en-US" sz="1400" b="1" dirty="0" err="1" smtClean="0">
                <a:solidFill>
                  <a:schemeClr val="tx1"/>
                </a:solidFill>
              </a:rPr>
              <a:t>만명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 </a:t>
            </a:r>
            <a:r>
              <a:rPr lang="en-US" altLang="ko-KR" sz="1000" b="1" dirty="0" smtClean="0">
                <a:solidFill>
                  <a:schemeClr val="tx1"/>
                </a:solidFill>
              </a:rPr>
              <a:t>(’16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년 </a:t>
            </a:r>
            <a:r>
              <a:rPr lang="en-US" altLang="ko-KR" sz="1000" b="1" dirty="0" smtClean="0">
                <a:solidFill>
                  <a:schemeClr val="tx1"/>
                </a:solidFill>
              </a:rPr>
              <a:t>10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월 기준</a:t>
            </a:r>
            <a:r>
              <a:rPr lang="en-US" altLang="ko-KR" sz="1000" b="1" dirty="0" smtClean="0">
                <a:solidFill>
                  <a:schemeClr val="tx1"/>
                </a:solidFill>
              </a:rPr>
              <a:t>)</a:t>
            </a:r>
            <a:endParaRPr lang="en-US" altLang="ko-KR" sz="1000" b="1" dirty="0">
              <a:solidFill>
                <a:schemeClr val="tx1"/>
              </a:solidFill>
            </a:endParaRP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4414" y="1988841"/>
            <a:ext cx="2337076" cy="3888432"/>
          </a:xfrm>
          <a:prstGeom prst="rect">
            <a:avLst/>
          </a:prstGeom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7098163" y="6356352"/>
            <a:ext cx="2311030" cy="365125"/>
          </a:xfrm>
        </p:spPr>
        <p:txBody>
          <a:bodyPr/>
          <a:lstStyle/>
          <a:p>
            <a:r>
              <a:rPr lang="en-US" altLang="ko-KR" dirty="0" smtClean="0"/>
              <a:t>&lt;2&gt;</a:t>
            </a:r>
            <a:endParaRPr lang="ko-KR" altLang="en-US" dirty="0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487710" y="3063627"/>
            <a:ext cx="360040" cy="30860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3440038" y="3063627"/>
            <a:ext cx="360040" cy="30860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482377" y="4499595"/>
            <a:ext cx="360040" cy="30860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3440038" y="4499595"/>
            <a:ext cx="360040" cy="30860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5959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모서리가 둥근 직사각형 25"/>
          <p:cNvSpPr/>
          <p:nvPr/>
        </p:nvSpPr>
        <p:spPr>
          <a:xfrm>
            <a:off x="811532" y="4653136"/>
            <a:ext cx="1260354" cy="457159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92075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latin typeface="Calibri" pitchFamily="34" charset="0"/>
                <a:ea typeface="Tahoma" pitchFamily="34" charset="0"/>
                <a:cs typeface="Calibri" pitchFamily="34" charset="0"/>
              </a:rPr>
              <a:t>T </a:t>
            </a:r>
            <a:r>
              <a:rPr kumimoji="1" lang="en-US" altLang="ko-KR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latin typeface="Calibri" pitchFamily="34" charset="0"/>
                <a:ea typeface="Tahoma" pitchFamily="34" charset="0"/>
                <a:cs typeface="Calibri" pitchFamily="34" charset="0"/>
              </a:rPr>
              <a:t>map</a:t>
            </a:r>
            <a:endParaRPr kumimoji="1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srgbClr val="F8F8F8"/>
              </a:solidFill>
              <a:effectLst/>
              <a:uLnTx/>
              <a:uFillTx/>
              <a:latin typeface="Calibri" pitchFamily="34" charset="0"/>
              <a:ea typeface="Tahoma" pitchFamily="34" charset="0"/>
              <a:cs typeface="Calibri" pitchFamily="34" charset="0"/>
            </a:endParaRPr>
          </a:p>
        </p:txBody>
      </p:sp>
      <p:pic>
        <p:nvPicPr>
          <p:cNvPr id="27" name="Picture 3"/>
          <p:cNvPicPr>
            <a:picLocks noChangeAspect="1" noChangeArrowheads="1"/>
          </p:cNvPicPr>
          <p:nvPr/>
        </p:nvPicPr>
        <p:blipFill rotWithShape="1">
          <a:blip r:embed="rId3" cstate="print"/>
          <a:srcRect l="5023" t="3235" r="68169" b="76690"/>
          <a:stretch/>
        </p:blipFill>
        <p:spPr bwMode="auto">
          <a:xfrm>
            <a:off x="334228" y="1899119"/>
            <a:ext cx="2304256" cy="8656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8" name="P17_T map Route Planning.wmv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78227" y="2907231"/>
            <a:ext cx="914433" cy="1548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" name="순서도: 자기 디스크 28"/>
          <p:cNvSpPr/>
          <p:nvPr/>
        </p:nvSpPr>
        <p:spPr>
          <a:xfrm>
            <a:off x="4520952" y="2799219"/>
            <a:ext cx="917770" cy="905540"/>
          </a:xfrm>
          <a:prstGeom prst="flowChartMagneticDisk">
            <a:avLst/>
          </a:prstGeom>
          <a:solidFill>
            <a:srgbClr val="F8F8F8">
              <a:lumMod val="75000"/>
            </a:srgbClr>
          </a:solidFill>
          <a:ln w="19050" cap="flat" cmpd="sng" algn="ctr">
            <a:solidFill>
              <a:srgbClr val="F8F8F8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POI DB</a:t>
            </a:r>
            <a:endParaRPr kumimoji="1" lang="ko-KR" altLang="en-US" sz="11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30" name="순서도: 자기 디스크 29"/>
          <p:cNvSpPr/>
          <p:nvPr/>
        </p:nvSpPr>
        <p:spPr>
          <a:xfrm>
            <a:off x="4539286" y="1755103"/>
            <a:ext cx="917770" cy="928694"/>
          </a:xfrm>
          <a:prstGeom prst="flowChartMagneticDisk">
            <a:avLst/>
          </a:prstGeom>
          <a:solidFill>
            <a:srgbClr val="F8F8F8">
              <a:lumMod val="75000"/>
            </a:srgbClr>
          </a:solidFill>
          <a:ln w="19050" cap="flat" cmpd="sng" algn="ctr">
            <a:solidFill>
              <a:srgbClr val="F8F8F8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Streaming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Map</a:t>
            </a:r>
            <a:endParaRPr kumimoji="1" lang="ko-KR" altLang="en-US" sz="11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31" name="순서도: 자기 디스크 30"/>
          <p:cNvSpPr/>
          <p:nvPr/>
        </p:nvSpPr>
        <p:spPr>
          <a:xfrm>
            <a:off x="4539286" y="3915343"/>
            <a:ext cx="917770" cy="905540"/>
          </a:xfrm>
          <a:prstGeom prst="flowChartMagneticDisk">
            <a:avLst/>
          </a:prstGeom>
          <a:solidFill>
            <a:srgbClr val="F8F8F8">
              <a:lumMod val="75000"/>
            </a:srgbClr>
          </a:solidFill>
          <a:ln w="19050" cap="flat" cmpd="sng" algn="ctr">
            <a:solidFill>
              <a:srgbClr val="F8F8F8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Route</a:t>
            </a:r>
            <a:br>
              <a:rPr kumimoji="1" lang="en-US" altLang="ko-KR" sz="11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</a:br>
            <a:r>
              <a:rPr kumimoji="1" lang="en-US" altLang="ko-KR" sz="11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Planning</a:t>
            </a:r>
            <a:endParaRPr kumimoji="1" lang="ko-KR" altLang="en-US" sz="11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32" name="순서도: 자기 디스크 31"/>
          <p:cNvSpPr/>
          <p:nvPr/>
        </p:nvSpPr>
        <p:spPr>
          <a:xfrm>
            <a:off x="2396716" y="3201793"/>
            <a:ext cx="857256" cy="905540"/>
          </a:xfrm>
          <a:prstGeom prst="flowChartMagneticDisk">
            <a:avLst/>
          </a:prstGeom>
          <a:solidFill>
            <a:srgbClr val="F8F8F8">
              <a:lumMod val="75000"/>
            </a:srgbClr>
          </a:solidFill>
          <a:ln w="19050" cap="flat" cmpd="sng" algn="ctr">
            <a:solidFill>
              <a:srgbClr val="F8F8F8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T map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Gateway</a:t>
            </a:r>
          </a:p>
        </p:txBody>
      </p:sp>
      <p:sp>
        <p:nvSpPr>
          <p:cNvPr id="33" name="순서도: 자기 디스크 32"/>
          <p:cNvSpPr/>
          <p:nvPr/>
        </p:nvSpPr>
        <p:spPr>
          <a:xfrm>
            <a:off x="4539286" y="4959459"/>
            <a:ext cx="917770" cy="905540"/>
          </a:xfrm>
          <a:prstGeom prst="flowChartMagneticDisk">
            <a:avLst/>
          </a:prstGeom>
          <a:solidFill>
            <a:srgbClr val="F8F8F8">
              <a:lumMod val="75000"/>
            </a:srgbClr>
          </a:solidFill>
          <a:ln w="19050" cap="flat" cmpd="sng" algn="ctr">
            <a:solidFill>
              <a:srgbClr val="F8F8F8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Traffic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Data</a:t>
            </a:r>
            <a:endParaRPr kumimoji="1" lang="ko-KR" altLang="en-US" sz="11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cxnSp>
        <p:nvCxnSpPr>
          <p:cNvPr id="34" name="구부러진 연결선 33"/>
          <p:cNvCxnSpPr>
            <a:stCxn id="30" idx="2"/>
            <a:endCxn id="32" idx="4"/>
          </p:cNvCxnSpPr>
          <p:nvPr/>
        </p:nvCxnSpPr>
        <p:spPr>
          <a:xfrm rot="10800000" flipV="1">
            <a:off x="3253972" y="2219449"/>
            <a:ext cx="1285314" cy="1435113"/>
          </a:xfrm>
          <a:prstGeom prst="curvedConnector3">
            <a:avLst>
              <a:gd name="adj1" fmla="val 50000"/>
            </a:avLst>
          </a:prstGeom>
          <a:noFill/>
          <a:ln w="19050" cap="flat" cmpd="sng" algn="ctr">
            <a:solidFill>
              <a:srgbClr val="5F5F5F">
                <a:lumMod val="75000"/>
              </a:srgbClr>
            </a:solidFill>
            <a:prstDash val="sysDash"/>
            <a:headEnd type="arrow"/>
            <a:tailEnd type="arrow"/>
          </a:ln>
          <a:effectLst/>
        </p:spPr>
      </p:cxnSp>
      <p:cxnSp>
        <p:nvCxnSpPr>
          <p:cNvPr id="35" name="구부러진 연결선 34"/>
          <p:cNvCxnSpPr>
            <a:stCxn id="29" idx="2"/>
            <a:endCxn id="32" idx="4"/>
          </p:cNvCxnSpPr>
          <p:nvPr/>
        </p:nvCxnSpPr>
        <p:spPr>
          <a:xfrm rot="10800000" flipV="1">
            <a:off x="3253972" y="3251989"/>
            <a:ext cx="1266980" cy="402574"/>
          </a:xfrm>
          <a:prstGeom prst="curvedConnector3">
            <a:avLst>
              <a:gd name="adj1" fmla="val 50000"/>
            </a:avLst>
          </a:prstGeom>
          <a:noFill/>
          <a:ln w="19050" cap="flat" cmpd="sng" algn="ctr">
            <a:solidFill>
              <a:srgbClr val="5F5F5F">
                <a:lumMod val="75000"/>
              </a:srgbClr>
            </a:solidFill>
            <a:prstDash val="sysDash"/>
            <a:headEnd type="arrow"/>
            <a:tailEnd type="arrow"/>
          </a:ln>
          <a:effectLst/>
        </p:spPr>
      </p:cxnSp>
      <p:cxnSp>
        <p:nvCxnSpPr>
          <p:cNvPr id="36" name="구부러진 연결선 35"/>
          <p:cNvCxnSpPr>
            <a:stCxn id="31" idx="2"/>
            <a:endCxn id="32" idx="4"/>
          </p:cNvCxnSpPr>
          <p:nvPr/>
        </p:nvCxnSpPr>
        <p:spPr>
          <a:xfrm rot="10800000">
            <a:off x="3253972" y="3654563"/>
            <a:ext cx="1285314" cy="713550"/>
          </a:xfrm>
          <a:prstGeom prst="curvedConnector3">
            <a:avLst>
              <a:gd name="adj1" fmla="val 50000"/>
            </a:avLst>
          </a:prstGeom>
          <a:noFill/>
          <a:ln w="19050" cap="flat" cmpd="sng" algn="ctr">
            <a:solidFill>
              <a:srgbClr val="5F5F5F">
                <a:lumMod val="75000"/>
              </a:srgbClr>
            </a:solidFill>
            <a:prstDash val="sysDash"/>
            <a:headEnd type="arrow"/>
            <a:tailEnd type="arrow"/>
          </a:ln>
          <a:effectLst/>
        </p:spPr>
      </p:cxnSp>
      <p:cxnSp>
        <p:nvCxnSpPr>
          <p:cNvPr id="37" name="Shape 28"/>
          <p:cNvCxnSpPr>
            <a:stCxn id="33" idx="2"/>
            <a:endCxn id="32" idx="4"/>
          </p:cNvCxnSpPr>
          <p:nvPr/>
        </p:nvCxnSpPr>
        <p:spPr>
          <a:xfrm rot="10800000">
            <a:off x="3253972" y="3654563"/>
            <a:ext cx="1285314" cy="1757666"/>
          </a:xfrm>
          <a:prstGeom prst="curvedConnector3">
            <a:avLst>
              <a:gd name="adj1" fmla="val 50000"/>
            </a:avLst>
          </a:prstGeom>
          <a:noFill/>
          <a:ln w="19050" cap="flat" cmpd="sng" algn="ctr">
            <a:solidFill>
              <a:srgbClr val="5F5F5F">
                <a:lumMod val="75000"/>
              </a:srgbClr>
            </a:solidFill>
            <a:prstDash val="sysDash"/>
            <a:headEnd type="arrow"/>
            <a:tailEnd type="arrow"/>
          </a:ln>
          <a:effectLst/>
        </p:spPr>
      </p:cxnSp>
      <p:cxnSp>
        <p:nvCxnSpPr>
          <p:cNvPr id="38" name="구부러진 연결선 37"/>
          <p:cNvCxnSpPr>
            <a:stCxn id="32" idx="2"/>
          </p:cNvCxnSpPr>
          <p:nvPr/>
        </p:nvCxnSpPr>
        <p:spPr>
          <a:xfrm rot="10800000" flipV="1">
            <a:off x="1892660" y="3654562"/>
            <a:ext cx="504057" cy="109355"/>
          </a:xfrm>
          <a:prstGeom prst="curvedConnector3">
            <a:avLst>
              <a:gd name="adj1" fmla="val 50000"/>
            </a:avLst>
          </a:prstGeom>
          <a:noFill/>
          <a:ln w="19050" cap="flat" cmpd="sng" algn="ctr">
            <a:solidFill>
              <a:srgbClr val="5F5F5F">
                <a:lumMod val="75000"/>
              </a:srgbClr>
            </a:solidFill>
            <a:prstDash val="sysDash"/>
            <a:headEnd type="arrow"/>
            <a:tailEnd type="arrow"/>
          </a:ln>
          <a:effectLst/>
        </p:spPr>
      </p:cxnSp>
      <p:sp>
        <p:nvSpPr>
          <p:cNvPr id="39" name="TextBox 38"/>
          <p:cNvSpPr txBox="1"/>
          <p:nvPr/>
        </p:nvSpPr>
        <p:spPr>
          <a:xfrm>
            <a:off x="5779244" y="2852936"/>
            <a:ext cx="2520280" cy="496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latinLnBrk="0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altLang="ko-KR" sz="2000" b="1" kern="0" dirty="0" smtClean="0">
                <a:solidFill>
                  <a:sysClr val="windowText" lastClr="000000"/>
                </a:solidFill>
                <a:latin typeface="Arial" charset="0"/>
              </a:rPr>
              <a:t>T map Gateway </a:t>
            </a:r>
            <a:endParaRPr lang="en-US" altLang="ko-KR" sz="3000" b="1" kern="0" dirty="0" smtClean="0">
              <a:solidFill>
                <a:sysClr val="windowText" lastClr="000000"/>
              </a:solidFill>
              <a:latin typeface="Arial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787673" y="4792460"/>
            <a:ext cx="35568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latinLnBrk="0">
              <a:buFont typeface="Arial" pitchFamily="34" charset="0"/>
              <a:buChar char="•"/>
              <a:defRPr/>
            </a:pPr>
            <a:r>
              <a:rPr lang="en-US" altLang="ko-KR" sz="2000" b="1" kern="0" dirty="0" smtClean="0">
                <a:solidFill>
                  <a:sysClr val="windowText" lastClr="000000"/>
                </a:solidFill>
                <a:latin typeface="Arial" charset="0"/>
              </a:rPr>
              <a:t>Route Planning</a:t>
            </a:r>
            <a:endParaRPr lang="en-US" altLang="ko-KR" sz="2000" b="1" kern="0" dirty="0">
              <a:solidFill>
                <a:sysClr val="windowText" lastClr="000000"/>
              </a:solidFill>
              <a:latin typeface="Arial" charset="0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8545982" y="2893586"/>
            <a:ext cx="94448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latinLnBrk="0">
              <a:defRPr/>
            </a:pPr>
            <a:r>
              <a:rPr lang="en-US" altLang="ko-KR" sz="2800" b="1" i="1" kern="0" cap="all" dirty="0" smtClean="0">
                <a:ln w="9000" cmpd="sng">
                  <a:solidFill>
                    <a:srgbClr val="000000">
                      <a:shade val="50000"/>
                      <a:satMod val="120000"/>
                    </a:srgbClr>
                  </a:solidFill>
                  <a:prstDash val="solid"/>
                </a:ln>
                <a:gradFill>
                  <a:gsLst>
                    <a:gs pos="0">
                      <a:srgbClr val="000000">
                        <a:shade val="20000"/>
                        <a:satMod val="245000"/>
                      </a:srgbClr>
                    </a:gs>
                    <a:gs pos="43000">
                      <a:srgbClr val="000000">
                        <a:satMod val="255000"/>
                      </a:srgbClr>
                    </a:gs>
                    <a:gs pos="48000">
                      <a:srgbClr val="000000">
                        <a:shade val="85000"/>
                        <a:satMod val="255000"/>
                      </a:srgbClr>
                    </a:gs>
                    <a:gs pos="100000">
                      <a:srgbClr val="000000">
                        <a:shade val="20000"/>
                        <a:satMod val="245000"/>
                      </a:srgb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charset="0"/>
              </a:rPr>
              <a:t>16</a:t>
            </a:r>
            <a:r>
              <a:rPr lang="ko-KR" altLang="en-US" sz="2800" b="1" i="1" kern="0" cap="all" dirty="0" smtClean="0">
                <a:ln w="9000" cmpd="sng">
                  <a:solidFill>
                    <a:srgbClr val="000000">
                      <a:shade val="50000"/>
                      <a:satMod val="120000"/>
                    </a:srgbClr>
                  </a:solidFill>
                  <a:prstDash val="solid"/>
                </a:ln>
                <a:gradFill>
                  <a:gsLst>
                    <a:gs pos="0">
                      <a:srgbClr val="000000">
                        <a:shade val="20000"/>
                        <a:satMod val="245000"/>
                      </a:srgbClr>
                    </a:gs>
                    <a:gs pos="43000">
                      <a:srgbClr val="000000">
                        <a:satMod val="255000"/>
                      </a:srgbClr>
                    </a:gs>
                    <a:gs pos="48000">
                      <a:srgbClr val="000000">
                        <a:shade val="85000"/>
                        <a:satMod val="255000"/>
                      </a:srgbClr>
                    </a:gs>
                    <a:gs pos="100000">
                      <a:srgbClr val="000000">
                        <a:shade val="20000"/>
                        <a:satMod val="245000"/>
                      </a:srgb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charset="0"/>
              </a:rPr>
              <a:t>억</a:t>
            </a:r>
            <a:endParaRPr lang="en-US" altLang="ko-KR" sz="2400" b="1" i="1" kern="0" cap="all" dirty="0" smtClean="0">
              <a:ln w="9000" cmpd="sng">
                <a:solidFill>
                  <a:srgbClr val="000000">
                    <a:shade val="50000"/>
                    <a:satMod val="120000"/>
                  </a:srgbClr>
                </a:solidFill>
                <a:prstDash val="solid"/>
              </a:ln>
              <a:gradFill>
                <a:gsLst>
                  <a:gs pos="0">
                    <a:srgbClr val="000000">
                      <a:shade val="20000"/>
                      <a:satMod val="245000"/>
                    </a:srgbClr>
                  </a:gs>
                  <a:gs pos="43000">
                    <a:srgbClr val="000000">
                      <a:satMod val="255000"/>
                    </a:srgbClr>
                  </a:gs>
                  <a:gs pos="48000">
                    <a:srgbClr val="000000">
                      <a:shade val="85000"/>
                      <a:satMod val="255000"/>
                    </a:srgbClr>
                  </a:gs>
                  <a:gs pos="100000">
                    <a:srgbClr val="000000">
                      <a:shade val="20000"/>
                      <a:satMod val="245000"/>
                    </a:srgb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rial" charset="0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5779244" y="3788352"/>
            <a:ext cx="2198038" cy="496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latinLnBrk="0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altLang="ko-KR" sz="2000" b="1" kern="0" dirty="0" smtClean="0">
                <a:solidFill>
                  <a:sysClr val="windowText" lastClr="000000"/>
                </a:solidFill>
                <a:latin typeface="Arial" charset="0"/>
              </a:rPr>
              <a:t>Search Query</a:t>
            </a:r>
            <a:endParaRPr lang="en-US" altLang="ko-KR" sz="2000" b="1" kern="0" dirty="0">
              <a:solidFill>
                <a:sysClr val="windowText" lastClr="000000"/>
              </a:solidFill>
              <a:latin typeface="Arial" charset="0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8320738" y="3793172"/>
            <a:ext cx="144462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latinLnBrk="0">
              <a:defRPr/>
            </a:pPr>
            <a:r>
              <a:rPr lang="en-US" altLang="ko-KR" sz="2800" b="1" i="1" kern="0" cap="all" dirty="0" smtClean="0">
                <a:ln w="9000" cmpd="sng">
                  <a:solidFill>
                    <a:srgbClr val="000000">
                      <a:shade val="50000"/>
                      <a:satMod val="120000"/>
                    </a:srgbClr>
                  </a:solidFill>
                  <a:prstDash val="solid"/>
                </a:ln>
                <a:gradFill>
                  <a:gsLst>
                    <a:gs pos="0">
                      <a:srgbClr val="000000">
                        <a:shade val="20000"/>
                        <a:satMod val="245000"/>
                      </a:srgbClr>
                    </a:gs>
                    <a:gs pos="43000">
                      <a:srgbClr val="000000">
                        <a:satMod val="255000"/>
                      </a:srgbClr>
                    </a:gs>
                    <a:gs pos="48000">
                      <a:srgbClr val="000000">
                        <a:shade val="85000"/>
                        <a:satMod val="255000"/>
                      </a:srgbClr>
                    </a:gs>
                    <a:gs pos="100000">
                      <a:srgbClr val="000000">
                        <a:shade val="20000"/>
                        <a:satMod val="245000"/>
                      </a:srgb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charset="0"/>
              </a:rPr>
              <a:t>8,200</a:t>
            </a:r>
            <a:r>
              <a:rPr lang="ko-KR" altLang="en-US" sz="2800" b="1" i="1" kern="0" cap="all" dirty="0" smtClean="0">
                <a:ln w="9000" cmpd="sng">
                  <a:solidFill>
                    <a:srgbClr val="000000">
                      <a:shade val="50000"/>
                      <a:satMod val="120000"/>
                    </a:srgbClr>
                  </a:solidFill>
                  <a:prstDash val="solid"/>
                </a:ln>
                <a:gradFill>
                  <a:gsLst>
                    <a:gs pos="0">
                      <a:srgbClr val="000000">
                        <a:shade val="20000"/>
                        <a:satMod val="245000"/>
                      </a:srgbClr>
                    </a:gs>
                    <a:gs pos="43000">
                      <a:srgbClr val="000000">
                        <a:satMod val="255000"/>
                      </a:srgbClr>
                    </a:gs>
                    <a:gs pos="48000">
                      <a:srgbClr val="000000">
                        <a:shade val="85000"/>
                        <a:satMod val="255000"/>
                      </a:srgbClr>
                    </a:gs>
                    <a:gs pos="100000">
                      <a:srgbClr val="000000">
                        <a:shade val="20000"/>
                        <a:satMod val="245000"/>
                      </a:srgb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charset="0"/>
              </a:rPr>
              <a:t>만</a:t>
            </a:r>
            <a:endParaRPr lang="en-US" altLang="ko-KR" sz="2400" b="1" i="1" kern="0" cap="all" dirty="0" smtClean="0">
              <a:ln w="9000" cmpd="sng">
                <a:solidFill>
                  <a:srgbClr val="000000">
                    <a:shade val="50000"/>
                    <a:satMod val="120000"/>
                  </a:srgbClr>
                </a:solidFill>
                <a:prstDash val="solid"/>
              </a:ln>
              <a:gradFill>
                <a:gsLst>
                  <a:gs pos="0">
                    <a:srgbClr val="000000">
                      <a:shade val="20000"/>
                      <a:satMod val="245000"/>
                    </a:srgbClr>
                  </a:gs>
                  <a:gs pos="43000">
                    <a:srgbClr val="000000">
                      <a:satMod val="255000"/>
                    </a:srgbClr>
                  </a:gs>
                  <a:gs pos="48000">
                    <a:srgbClr val="000000">
                      <a:shade val="85000"/>
                      <a:satMod val="255000"/>
                    </a:srgbClr>
                  </a:gs>
                  <a:gs pos="100000">
                    <a:srgbClr val="000000">
                      <a:shade val="20000"/>
                      <a:satMod val="245000"/>
                    </a:srgb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rial" charset="0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8534234" y="4741984"/>
            <a:ext cx="104387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latinLnBrk="0">
              <a:defRPr/>
            </a:pPr>
            <a:r>
              <a:rPr lang="en-US" altLang="ko-KR" sz="2800" b="1" i="1" kern="0" cap="all" dirty="0" smtClean="0">
                <a:ln w="9000" cmpd="sng">
                  <a:solidFill>
                    <a:srgbClr val="000000">
                      <a:shade val="50000"/>
                      <a:satMod val="120000"/>
                    </a:srgbClr>
                  </a:solidFill>
                  <a:prstDash val="solid"/>
                </a:ln>
                <a:gradFill>
                  <a:gsLst>
                    <a:gs pos="0">
                      <a:srgbClr val="000000">
                        <a:shade val="20000"/>
                        <a:satMod val="245000"/>
                      </a:srgbClr>
                    </a:gs>
                    <a:gs pos="43000">
                      <a:srgbClr val="000000">
                        <a:satMod val="255000"/>
                      </a:srgbClr>
                    </a:gs>
                    <a:gs pos="48000">
                      <a:srgbClr val="000000">
                        <a:shade val="85000"/>
                        <a:satMod val="255000"/>
                      </a:srgbClr>
                    </a:gs>
                    <a:gs pos="100000">
                      <a:srgbClr val="000000">
                        <a:shade val="20000"/>
                        <a:satMod val="245000"/>
                      </a:srgb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charset="0"/>
              </a:rPr>
              <a:t>2.7</a:t>
            </a:r>
            <a:r>
              <a:rPr lang="ko-KR" altLang="en-US" sz="2800" b="1" i="1" kern="0" cap="all" dirty="0" smtClean="0">
                <a:ln w="9000" cmpd="sng">
                  <a:solidFill>
                    <a:srgbClr val="000000">
                      <a:shade val="50000"/>
                      <a:satMod val="120000"/>
                    </a:srgbClr>
                  </a:solidFill>
                  <a:prstDash val="solid"/>
                </a:ln>
                <a:gradFill>
                  <a:gsLst>
                    <a:gs pos="0">
                      <a:srgbClr val="000000">
                        <a:shade val="20000"/>
                        <a:satMod val="245000"/>
                      </a:srgbClr>
                    </a:gs>
                    <a:gs pos="43000">
                      <a:srgbClr val="000000">
                        <a:satMod val="255000"/>
                      </a:srgbClr>
                    </a:gs>
                    <a:gs pos="48000">
                      <a:srgbClr val="000000">
                        <a:shade val="85000"/>
                        <a:satMod val="255000"/>
                      </a:srgbClr>
                    </a:gs>
                    <a:gs pos="100000">
                      <a:srgbClr val="000000">
                        <a:shade val="20000"/>
                        <a:satMod val="245000"/>
                      </a:srgb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charset="0"/>
              </a:rPr>
              <a:t>억</a:t>
            </a:r>
            <a:endParaRPr lang="en-US" altLang="ko-KR" sz="2400" b="1" i="1" kern="0" cap="all" dirty="0" smtClean="0">
              <a:ln w="9000" cmpd="sng">
                <a:solidFill>
                  <a:srgbClr val="000000">
                    <a:shade val="50000"/>
                    <a:satMod val="120000"/>
                  </a:srgbClr>
                </a:solidFill>
                <a:prstDash val="solid"/>
              </a:ln>
              <a:gradFill>
                <a:gsLst>
                  <a:gs pos="0">
                    <a:srgbClr val="000000">
                      <a:shade val="20000"/>
                      <a:satMod val="245000"/>
                    </a:srgbClr>
                  </a:gs>
                  <a:gs pos="43000">
                    <a:srgbClr val="000000">
                      <a:satMod val="255000"/>
                    </a:srgbClr>
                  </a:gs>
                  <a:gs pos="48000">
                    <a:srgbClr val="000000">
                      <a:shade val="85000"/>
                      <a:satMod val="255000"/>
                    </a:srgbClr>
                  </a:gs>
                  <a:gs pos="100000">
                    <a:srgbClr val="000000">
                      <a:shade val="20000"/>
                      <a:satMod val="245000"/>
                    </a:srgb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rial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400348" y="5672281"/>
            <a:ext cx="2485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[</a:t>
            </a:r>
            <a:r>
              <a:rPr kumimoji="1" lang="ko-KR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기간 </a:t>
            </a:r>
            <a:r>
              <a:rPr kumimoji="1" lang="en-US" altLang="ko-KR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: ‘16.10.01~’16.10.31]</a:t>
            </a:r>
            <a:endParaRPr kumimoji="1" lang="ko-KR" altLang="en-US" sz="12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46" name="직사각형 33"/>
          <p:cNvSpPr/>
          <p:nvPr/>
        </p:nvSpPr>
        <p:spPr>
          <a:xfrm>
            <a:off x="6465168" y="1988840"/>
            <a:ext cx="26456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2400" b="1" dirty="0" smtClean="0">
                <a:solidFill>
                  <a:srgbClr val="EA002C"/>
                </a:solidFill>
                <a:latin typeface="Calibri" pitchFamily="34" charset="0"/>
                <a:ea typeface="뫼비우스 Bold" pitchFamily="2" charset="-127"/>
                <a:cs typeface="Calibri" pitchFamily="34" charset="0"/>
              </a:rPr>
              <a:t>Transaction counts</a:t>
            </a:r>
          </a:p>
        </p:txBody>
      </p:sp>
      <p:sp>
        <p:nvSpPr>
          <p:cNvPr id="47" name="직사각형 34"/>
          <p:cNvSpPr/>
          <p:nvPr/>
        </p:nvSpPr>
        <p:spPr>
          <a:xfrm>
            <a:off x="6495478" y="2473151"/>
            <a:ext cx="342528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400" b="1" kern="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Calibri" pitchFamily="34" charset="0"/>
                <a:ea typeface="뫼비우스 Bold" pitchFamily="2" charset="-127"/>
                <a:cs typeface="Calibri" pitchFamily="34" charset="0"/>
              </a:rPr>
              <a:t>고객의 사용 로그는 계속 증가하고 있음</a:t>
            </a:r>
            <a:endParaRPr kumimoji="1" lang="en-US" altLang="ko-KR" sz="1400" b="1" kern="0" dirty="0" smtClean="0">
              <a:solidFill>
                <a:prstClr val="black">
                  <a:lumMod val="65000"/>
                  <a:lumOff val="35000"/>
                </a:prstClr>
              </a:solidFill>
              <a:latin typeface="Calibri" pitchFamily="34" charset="0"/>
              <a:ea typeface="뫼비우스 Bold" pitchFamily="2" charset="-127"/>
              <a:cs typeface="Calibri" pitchFamily="34" charset="0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199418" y="761799"/>
            <a:ext cx="9614122" cy="506962"/>
          </a:xfrm>
          <a:prstGeom prst="rect">
            <a:avLst/>
          </a:prstGeom>
          <a:noFill/>
          <a:ln w="9525" cap="rnd" algn="ctr">
            <a:noFill/>
            <a:prstDash val="sysDot"/>
            <a:miter lim="800000"/>
            <a:headEnd/>
            <a:tailEnd/>
          </a:ln>
        </p:spPr>
        <p:txBody>
          <a:bodyPr lIns="54000" tIns="46783" rIns="54000" bIns="46783"/>
          <a:lstStyle/>
          <a:p>
            <a:pPr eaLnBrk="0" hangingPunct="0">
              <a:lnSpc>
                <a:spcPts val="2200"/>
              </a:lnSpc>
            </a:pPr>
            <a:r>
              <a:rPr lang="en-US" altLang="ko-KR" sz="1600" b="1" dirty="0"/>
              <a:t>T map</a:t>
            </a:r>
            <a:r>
              <a:rPr lang="ko-KR" altLang="en-US" sz="1600" b="1" dirty="0"/>
              <a:t>은 </a:t>
            </a:r>
            <a:r>
              <a:rPr lang="ko-KR" altLang="en-US" sz="1600" b="1" dirty="0" smtClean="0"/>
              <a:t>실시간으로 </a:t>
            </a:r>
            <a:r>
              <a:rPr lang="ko-KR" altLang="en-US" sz="1600" b="1" dirty="0" smtClean="0"/>
              <a:t>방대한 </a:t>
            </a:r>
            <a:r>
              <a:rPr lang="ko-KR" altLang="en-US" sz="1600" b="1" dirty="0"/>
              <a:t>규모의 위치기반 데이터를 다루고 </a:t>
            </a:r>
            <a:r>
              <a:rPr lang="ko-KR" altLang="en-US" sz="1600" b="1" dirty="0" smtClean="0"/>
              <a:t>있습니다</a:t>
            </a:r>
            <a:r>
              <a:rPr lang="en-US" altLang="ko-KR" sz="1600" b="1" dirty="0" smtClean="0"/>
              <a:t>.</a:t>
            </a:r>
            <a:r>
              <a:rPr lang="ko-KR" altLang="en-US" sz="1600" b="1" dirty="0" smtClean="0"/>
              <a:t> </a:t>
            </a:r>
            <a:endParaRPr lang="en-US" altLang="ko-KR" sz="1600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271684" y="188640"/>
            <a:ext cx="58750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+mn-ea"/>
              </a:rPr>
              <a:t>3</a:t>
            </a:r>
            <a:r>
              <a:rPr lang="en-US" altLang="ko-KR" sz="2000" b="1" dirty="0" smtClean="0">
                <a:latin typeface="+mn-ea"/>
              </a:rPr>
              <a:t>. T map Big Data </a:t>
            </a:r>
            <a:r>
              <a:rPr lang="ko-KR" altLang="en-US" sz="2000" b="1" dirty="0" smtClean="0">
                <a:latin typeface="+mn-ea"/>
              </a:rPr>
              <a:t>현황</a:t>
            </a:r>
            <a:endParaRPr lang="ko-KR" altLang="en-US" sz="2000" b="1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7098163" y="6356352"/>
            <a:ext cx="2311030" cy="365125"/>
          </a:xfrm>
        </p:spPr>
        <p:txBody>
          <a:bodyPr/>
          <a:lstStyle/>
          <a:p>
            <a:r>
              <a:rPr lang="en-US" altLang="ko-KR" dirty="0" smtClean="0"/>
              <a:t>&lt;3&gt;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2102484"/>
      </p:ext>
    </p:extLst>
  </p:cSld>
  <p:clrMapOvr>
    <a:masterClrMapping/>
  </p:clrMapOvr>
  <p:timing>
    <p:tnLst>
      <p:par>
        <p:cTn id="1" dur="indefinite" restart="never" nodeType="tmRoot">
          <p:childTnLst>
            <p:video>
              <p:cMediaNode vol="80000">
                <p:cTn id="2" fill="hold" display="0">
                  <p:stCondLst>
                    <p:cond delay="indefinite"/>
                  </p:stCondLst>
                </p:cTn>
                <p:tgtEl>
                  <p:spTgt spid="28"/>
                </p:tgtEl>
              </p:cMediaNode>
            </p:vide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71686" y="761799"/>
            <a:ext cx="9217024" cy="630750"/>
          </a:xfrm>
          <a:prstGeom prst="rect">
            <a:avLst/>
          </a:prstGeom>
          <a:noFill/>
          <a:ln w="9525" cap="rnd" algn="ctr">
            <a:noFill/>
            <a:prstDash val="sysDot"/>
            <a:miter lim="800000"/>
            <a:headEnd/>
            <a:tailEnd/>
          </a:ln>
        </p:spPr>
        <p:txBody>
          <a:bodyPr lIns="54000" tIns="46783" rIns="54000" bIns="46783"/>
          <a:lstStyle/>
          <a:p>
            <a:pPr eaLnBrk="0" hangingPunct="0">
              <a:lnSpc>
                <a:spcPts val="2200"/>
              </a:lnSpc>
            </a:pPr>
            <a:r>
              <a:rPr lang="en-US" altLang="ko-KR" sz="1600" b="1" dirty="0" smtClean="0"/>
              <a:t>T map</a:t>
            </a:r>
            <a:r>
              <a:rPr lang="ko-KR" altLang="en-US" sz="1600" b="1" dirty="0"/>
              <a:t>은</a:t>
            </a:r>
            <a:r>
              <a:rPr lang="ko-KR" altLang="en-US" sz="1600" b="1" dirty="0" smtClean="0"/>
              <a:t> 위치정보 및 고객정보에 대해 관계 법령에 따라 철저하고 안전하게 </a:t>
            </a:r>
            <a:r>
              <a:rPr lang="ko-KR" altLang="en-US" sz="1600" b="1" dirty="0" smtClean="0"/>
              <a:t>보관하며</a:t>
            </a:r>
            <a:r>
              <a:rPr lang="en-US" altLang="ko-KR" sz="1600" b="1" dirty="0" smtClean="0"/>
              <a:t>,</a:t>
            </a:r>
            <a:r>
              <a:rPr lang="ko-KR" altLang="en-US" sz="1600" b="1" dirty="0" smtClean="0"/>
              <a:t> </a:t>
            </a:r>
            <a:r>
              <a:rPr lang="en-US" altLang="ko-KR" sz="1600" b="1" dirty="0" smtClean="0"/>
              <a:t/>
            </a:r>
            <a:br>
              <a:rPr lang="en-US" altLang="ko-KR" sz="1600" b="1" dirty="0" smtClean="0"/>
            </a:br>
            <a:r>
              <a:rPr lang="ko-KR" altLang="en-US" sz="1600" b="1" dirty="0" smtClean="0"/>
              <a:t>서비스 </a:t>
            </a:r>
            <a:r>
              <a:rPr lang="ko-KR" altLang="en-US" sz="1600" b="1" dirty="0" smtClean="0"/>
              <a:t>해지 후 모든 데이터는 완벽히 삭제 처리가 되고 있습니다</a:t>
            </a:r>
            <a:r>
              <a:rPr lang="en-US" altLang="ko-KR" sz="1600" b="1" dirty="0" smtClean="0"/>
              <a:t>.</a:t>
            </a:r>
            <a:endParaRPr lang="en-US" altLang="ko-KR" sz="16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71684" y="188640"/>
            <a:ext cx="58750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+mn-ea"/>
              </a:rPr>
              <a:t>4</a:t>
            </a:r>
            <a:r>
              <a:rPr lang="en-US" altLang="ko-KR" sz="2000" b="1" dirty="0" smtClean="0">
                <a:latin typeface="+mn-ea"/>
              </a:rPr>
              <a:t>. T map </a:t>
            </a:r>
            <a:r>
              <a:rPr lang="ko-KR" altLang="en-US" sz="2000" b="1" dirty="0" smtClean="0">
                <a:latin typeface="+mn-ea"/>
              </a:rPr>
              <a:t>위치정보 및 개인정보 보호</a:t>
            </a:r>
            <a:endParaRPr lang="ko-KR" altLang="en-US" sz="2000" b="1" dirty="0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7098163" y="6356352"/>
            <a:ext cx="2311030" cy="365125"/>
          </a:xfrm>
        </p:spPr>
        <p:txBody>
          <a:bodyPr/>
          <a:lstStyle/>
          <a:p>
            <a:r>
              <a:rPr lang="en-US" altLang="ko-KR" dirty="0" smtClean="0"/>
              <a:t>&lt;4&gt;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645"/>
          <a:stretch/>
        </p:blipFill>
        <p:spPr>
          <a:xfrm>
            <a:off x="919758" y="5305400"/>
            <a:ext cx="8136904" cy="1411689"/>
          </a:xfrm>
          <a:prstGeom prst="rect">
            <a:avLst/>
          </a:prstGeom>
        </p:spPr>
      </p:pic>
      <p:grpSp>
        <p:nvGrpSpPr>
          <p:cNvPr id="5" name="그룹 4"/>
          <p:cNvGrpSpPr/>
          <p:nvPr/>
        </p:nvGrpSpPr>
        <p:grpSpPr>
          <a:xfrm>
            <a:off x="919758" y="1405901"/>
            <a:ext cx="8022494" cy="3895307"/>
            <a:chOff x="309178" y="1577873"/>
            <a:chExt cx="8022494" cy="3895307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4606" b="27623"/>
            <a:stretch/>
          </p:blipFill>
          <p:spPr>
            <a:xfrm>
              <a:off x="3079998" y="1577873"/>
              <a:ext cx="2879948" cy="3876876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069" r="29863" b="27294"/>
            <a:stretch/>
          </p:blipFill>
          <p:spPr>
            <a:xfrm>
              <a:off x="309178" y="1578621"/>
              <a:ext cx="2853507" cy="3894559"/>
            </a:xfrm>
            <a:prstGeom prst="rect">
              <a:avLst/>
            </a:prstGeom>
          </p:spPr>
        </p:pic>
        <p:pic>
          <p:nvPicPr>
            <p:cNvPr id="9" name="그림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9496" r="888" b="27773"/>
            <a:stretch/>
          </p:blipFill>
          <p:spPr>
            <a:xfrm>
              <a:off x="5921846" y="1577873"/>
              <a:ext cx="2409826" cy="3868889"/>
            </a:xfrm>
            <a:prstGeom prst="rect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</p:pic>
      </p:grpSp>
      <p:sp>
        <p:nvSpPr>
          <p:cNvPr id="10" name="TextBox 9"/>
          <p:cNvSpPr txBox="1"/>
          <p:nvPr/>
        </p:nvSpPr>
        <p:spPr>
          <a:xfrm>
            <a:off x="1855862" y="1388393"/>
            <a:ext cx="2880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①</a:t>
            </a:r>
            <a:endParaRPr lang="ko-KR" altLang="en-US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4683224" y="1388393"/>
            <a:ext cx="2880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②</a:t>
            </a:r>
            <a:endParaRPr lang="ko-KR" altLang="en-US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7174929" y="1388393"/>
            <a:ext cx="2880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③</a:t>
            </a:r>
          </a:p>
        </p:txBody>
      </p:sp>
    </p:spTree>
    <p:extLst>
      <p:ext uri="{BB962C8B-B14F-4D97-AF65-F5344CB8AC3E}">
        <p14:creationId xmlns:p14="http://schemas.microsoft.com/office/powerpoint/2010/main" val="4280088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직사각형 58"/>
          <p:cNvSpPr/>
          <p:nvPr/>
        </p:nvSpPr>
        <p:spPr>
          <a:xfrm>
            <a:off x="306895" y="762976"/>
            <a:ext cx="9597517" cy="630750"/>
          </a:xfrm>
          <a:prstGeom prst="rect">
            <a:avLst/>
          </a:prstGeom>
          <a:noFill/>
          <a:ln w="9525" cap="rnd" algn="ctr">
            <a:noFill/>
            <a:prstDash val="sysDot"/>
            <a:miter lim="800000"/>
            <a:headEnd/>
            <a:tailEnd/>
          </a:ln>
        </p:spPr>
        <p:txBody>
          <a:bodyPr lIns="54000" tIns="46783" rIns="54000" bIns="46783"/>
          <a:lstStyle/>
          <a:p>
            <a:pPr eaLnBrk="0" hangingPunct="0">
              <a:lnSpc>
                <a:spcPts val="2200"/>
              </a:lnSpc>
            </a:pPr>
            <a:r>
              <a:rPr lang="ko-KR" altLang="en-US" sz="1600" b="1" dirty="0" smtClean="0"/>
              <a:t>자동차</a:t>
            </a:r>
            <a:r>
              <a:rPr lang="en-US" altLang="ko-KR" sz="1600" b="1" dirty="0" smtClean="0"/>
              <a:t>/</a:t>
            </a:r>
            <a:r>
              <a:rPr lang="ko-KR" altLang="en-US" sz="1600" b="1" dirty="0" smtClean="0"/>
              <a:t>운전 </a:t>
            </a:r>
            <a:r>
              <a:rPr lang="ko-KR" altLang="en-US" sz="1600" b="1" dirty="0" smtClean="0"/>
              <a:t>관련 산업 중 운전자의 </a:t>
            </a:r>
            <a:r>
              <a:rPr lang="en-US" altLang="ko-KR" sz="1600" b="1" dirty="0" smtClean="0"/>
              <a:t>Needs</a:t>
            </a:r>
            <a:r>
              <a:rPr lang="ko-KR" altLang="en-US" sz="1600" b="1" dirty="0" smtClean="0"/>
              <a:t>가 큰 </a:t>
            </a:r>
            <a:r>
              <a:rPr lang="en-US" altLang="ko-KR" sz="1600" b="1" dirty="0" smtClean="0"/>
              <a:t>Category </a:t>
            </a:r>
            <a:r>
              <a:rPr lang="ko-KR" altLang="en-US" sz="1600" b="1" dirty="0" smtClean="0"/>
              <a:t>내 </a:t>
            </a:r>
            <a:r>
              <a:rPr lang="en-US" altLang="ko-KR" sz="1600" b="1" dirty="0" smtClean="0"/>
              <a:t>1</a:t>
            </a:r>
            <a:r>
              <a:rPr lang="ko-KR" altLang="en-US" sz="1600" b="1" dirty="0" smtClean="0"/>
              <a:t>등 사업자와 </a:t>
            </a:r>
            <a:r>
              <a:rPr lang="ko-KR" altLang="en-US" sz="1600" b="1" dirty="0" smtClean="0"/>
              <a:t>제휴를 적극 </a:t>
            </a:r>
            <a:r>
              <a:rPr lang="ko-KR" altLang="en-US" sz="1600" b="1" dirty="0" err="1" smtClean="0"/>
              <a:t>추진중이며</a:t>
            </a:r>
            <a:r>
              <a:rPr lang="en-US" altLang="ko-KR" sz="1600" b="1" dirty="0" smtClean="0"/>
              <a:t>,</a:t>
            </a:r>
            <a:br>
              <a:rPr lang="en-US" altLang="ko-KR" sz="1600" b="1" dirty="0" smtClean="0"/>
            </a:br>
            <a:r>
              <a:rPr lang="en-US" altLang="ko-KR" sz="1600" b="1" dirty="0" smtClean="0"/>
              <a:t>1</a:t>
            </a:r>
            <a:r>
              <a:rPr lang="ko-KR" altLang="en-US" sz="1600" b="1" dirty="0" smtClean="0"/>
              <a:t>단계로서</a:t>
            </a:r>
            <a:r>
              <a:rPr lang="en-US" altLang="ko-KR" sz="1600" b="1" dirty="0" smtClean="0"/>
              <a:t>, </a:t>
            </a:r>
            <a:r>
              <a:rPr lang="ko-KR" altLang="en-US" sz="1600" b="1" dirty="0" smtClean="0"/>
              <a:t>보험사 제휴 상품을 출시하였습니다</a:t>
            </a:r>
            <a:r>
              <a:rPr lang="en-US" altLang="ko-KR" sz="1600" b="1" dirty="0" smtClean="0"/>
              <a:t>.</a:t>
            </a:r>
            <a:endParaRPr lang="en-US" altLang="ko-KR" sz="1600" b="1" dirty="0"/>
          </a:p>
        </p:txBody>
      </p:sp>
      <p:sp>
        <p:nvSpPr>
          <p:cNvPr id="114" name="TextBox 113"/>
          <p:cNvSpPr txBox="1"/>
          <p:nvPr/>
        </p:nvSpPr>
        <p:spPr>
          <a:xfrm>
            <a:off x="271684" y="188640"/>
            <a:ext cx="77226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latin typeface="+mn-ea"/>
              </a:rPr>
              <a:t>첨부</a:t>
            </a:r>
            <a:r>
              <a:rPr lang="en-US" altLang="ko-KR" sz="2000" b="1" dirty="0" smtClean="0">
                <a:latin typeface="+mn-ea"/>
              </a:rPr>
              <a:t>. Data </a:t>
            </a:r>
            <a:r>
              <a:rPr lang="ko-KR" altLang="en-US" sz="2000" b="1" dirty="0" smtClean="0">
                <a:latin typeface="+mn-ea"/>
              </a:rPr>
              <a:t>기반 제휴 사업 </a:t>
            </a:r>
            <a:r>
              <a:rPr lang="en-US" altLang="ko-KR" sz="2000" b="1" dirty="0" smtClean="0">
                <a:latin typeface="+mn-ea"/>
              </a:rPr>
              <a:t>(UBI </a:t>
            </a:r>
            <a:r>
              <a:rPr lang="ko-KR" altLang="en-US" sz="2000" b="1" dirty="0" smtClean="0">
                <a:latin typeface="+mn-ea"/>
              </a:rPr>
              <a:t>보험 사례</a:t>
            </a:r>
            <a:r>
              <a:rPr lang="en-US" altLang="ko-KR" sz="2000" b="1" dirty="0" smtClean="0">
                <a:latin typeface="+mn-ea"/>
              </a:rPr>
              <a:t>)</a:t>
            </a:r>
            <a:endParaRPr lang="ko-KR" altLang="en-US" sz="2000" b="1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7098163" y="6356352"/>
            <a:ext cx="2311030" cy="365125"/>
          </a:xfrm>
        </p:spPr>
        <p:txBody>
          <a:bodyPr/>
          <a:lstStyle/>
          <a:p>
            <a:r>
              <a:rPr lang="en-US" altLang="ko-KR" dirty="0" smtClean="0"/>
              <a:t>&lt;5&gt;</a:t>
            </a:r>
            <a:endParaRPr lang="ko-KR" altLang="en-US" dirty="0"/>
          </a:p>
        </p:txBody>
      </p:sp>
      <p:sp>
        <p:nvSpPr>
          <p:cNvPr id="116" name="TextBox 115"/>
          <p:cNvSpPr txBox="1"/>
          <p:nvPr/>
        </p:nvSpPr>
        <p:spPr>
          <a:xfrm>
            <a:off x="5266171" y="2492896"/>
            <a:ext cx="4367349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600" b="1" dirty="0" smtClean="0">
              <a:latin typeface="+mj-lt"/>
            </a:endParaRPr>
          </a:p>
          <a:p>
            <a:pPr marL="171450" indent="111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latin typeface="+mj-lt"/>
              </a:rPr>
              <a:t> </a:t>
            </a:r>
            <a:r>
              <a:rPr lang="ko-KR" altLang="en-US" sz="1400" dirty="0" smtClean="0">
                <a:latin typeface="+mj-lt"/>
              </a:rPr>
              <a:t>동부화재와 </a:t>
            </a:r>
            <a:r>
              <a:rPr lang="en-US" altLang="ko-KR" sz="1400" dirty="0" smtClean="0">
                <a:latin typeface="+mj-lt"/>
              </a:rPr>
              <a:t>UBI * </a:t>
            </a:r>
            <a:r>
              <a:rPr lang="ko-KR" altLang="en-US" sz="1400" dirty="0" smtClean="0">
                <a:latin typeface="+mj-lt"/>
              </a:rPr>
              <a:t>상품출시</a:t>
            </a:r>
            <a:r>
              <a:rPr lang="en-US" altLang="ko-KR" sz="1400" dirty="0" smtClean="0">
                <a:latin typeface="+mj-lt"/>
              </a:rPr>
              <a:t>(’16</a:t>
            </a:r>
            <a:r>
              <a:rPr lang="ko-KR" altLang="en-US" sz="1400" dirty="0" smtClean="0">
                <a:latin typeface="+mj-lt"/>
              </a:rPr>
              <a:t>년 </a:t>
            </a:r>
            <a:r>
              <a:rPr lang="en-US" altLang="ko-KR" sz="1400" dirty="0" smtClean="0">
                <a:latin typeface="+mj-lt"/>
              </a:rPr>
              <a:t>4</a:t>
            </a:r>
            <a:r>
              <a:rPr lang="ko-KR" altLang="en-US" sz="1400" dirty="0" smtClean="0">
                <a:latin typeface="+mj-lt"/>
              </a:rPr>
              <a:t>월</a:t>
            </a:r>
            <a:r>
              <a:rPr lang="en-US" altLang="ko-KR" sz="1400" dirty="0" smtClean="0">
                <a:latin typeface="+mj-lt"/>
              </a:rPr>
              <a:t>)</a:t>
            </a:r>
          </a:p>
          <a:p>
            <a:pPr marL="171450" indent="111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latin typeface="+mj-lt"/>
              </a:rPr>
              <a:t> </a:t>
            </a:r>
            <a:r>
              <a:rPr lang="ko-KR" altLang="en-US" sz="1400" dirty="0">
                <a:latin typeface="+mj-lt"/>
                <a:ea typeface="맑은 고딕" panose="020B0503020000020004" pitchFamily="50" charset="-127"/>
              </a:rPr>
              <a:t>고객의 운전습관을 지수화하여 </a:t>
            </a:r>
            <a:r>
              <a:rPr lang="ko-KR" altLang="en-US" sz="1400" dirty="0" smtClean="0">
                <a:latin typeface="+mj-lt"/>
                <a:ea typeface="맑은 고딕" panose="020B0503020000020004" pitchFamily="50" charset="-127"/>
              </a:rPr>
              <a:t>일정점수</a:t>
            </a:r>
            <a:r>
              <a:rPr lang="en-US" altLang="ko-KR" sz="1400" dirty="0">
                <a:latin typeface="+mj-lt"/>
                <a:ea typeface="맑은 고딕" panose="020B0503020000020004" pitchFamily="50" charset="-127"/>
              </a:rPr>
              <a:t>(61</a:t>
            </a:r>
            <a:r>
              <a:rPr lang="ko-KR" altLang="en-US" sz="1400" dirty="0">
                <a:latin typeface="+mj-lt"/>
                <a:ea typeface="맑은 고딕" panose="020B0503020000020004" pitchFamily="50" charset="-127"/>
              </a:rPr>
              <a:t>점</a:t>
            </a:r>
            <a:r>
              <a:rPr lang="en-US" altLang="ko-KR" sz="1400" dirty="0" smtClean="0">
                <a:latin typeface="+mj-lt"/>
                <a:ea typeface="맑은 고딕" panose="020B0503020000020004" pitchFamily="50" charset="-127"/>
              </a:rPr>
              <a:t>)</a:t>
            </a:r>
            <a:br>
              <a:rPr lang="en-US" altLang="ko-KR" sz="1400" dirty="0" smtClean="0">
                <a:latin typeface="+mj-lt"/>
                <a:ea typeface="맑은 고딕" panose="020B0503020000020004" pitchFamily="50" charset="-127"/>
              </a:rPr>
            </a:br>
            <a:r>
              <a:rPr lang="en-US" altLang="ko-KR" sz="1400" dirty="0" smtClean="0">
                <a:latin typeface="+mj-lt"/>
                <a:ea typeface="맑은 고딕" panose="020B0503020000020004" pitchFamily="50" charset="-127"/>
              </a:rPr>
              <a:t>   </a:t>
            </a:r>
            <a:r>
              <a:rPr lang="ko-KR" altLang="en-US" sz="1400" dirty="0">
                <a:latin typeface="+mj-lt"/>
                <a:ea typeface="맑은 고딕" panose="020B0503020000020004" pitchFamily="50" charset="-127"/>
              </a:rPr>
              <a:t>이상일 경우</a:t>
            </a:r>
            <a:r>
              <a:rPr lang="en-US" altLang="ko-KR" sz="1400" dirty="0">
                <a:latin typeface="+mj-lt"/>
                <a:ea typeface="맑은 고딕" panose="020B0503020000020004" pitchFamily="50" charset="-127"/>
              </a:rPr>
              <a:t>, </a:t>
            </a:r>
            <a:r>
              <a:rPr lang="ko-KR" altLang="en-US" sz="1400" dirty="0" smtClean="0">
                <a:latin typeface="+mj-lt"/>
                <a:ea typeface="맑은 고딕" panose="020B0503020000020004" pitchFamily="50" charset="-127"/>
              </a:rPr>
              <a:t>보험료를 할인</a:t>
            </a:r>
            <a:r>
              <a:rPr lang="en-US" altLang="ko-KR" sz="1400" dirty="0" smtClean="0">
                <a:latin typeface="+mj-lt"/>
                <a:ea typeface="맑은 고딕" panose="020B0503020000020004" pitchFamily="50" charset="-127"/>
              </a:rPr>
              <a:t>(5%)</a:t>
            </a:r>
            <a:endParaRPr lang="en-US" altLang="ko-KR" sz="1400" dirty="0" smtClean="0">
              <a:latin typeface="+mj-lt"/>
            </a:endParaRPr>
          </a:p>
          <a:p>
            <a:pPr marL="171450" algn="r"/>
            <a:r>
              <a:rPr lang="en-US" altLang="ko-KR" sz="1200" dirty="0" smtClean="0"/>
              <a:t>*Usage-based Insurance</a:t>
            </a:r>
            <a:endParaRPr lang="en-US" altLang="ko-KR" sz="1400" dirty="0" smtClean="0">
              <a:solidFill>
                <a:prstClr val="black"/>
              </a:solidFill>
              <a:latin typeface="+mj-lt"/>
            </a:endParaRPr>
          </a:p>
        </p:txBody>
      </p:sp>
      <p:sp>
        <p:nvSpPr>
          <p:cNvPr id="117" name="순서도: 대체 처리 116"/>
          <p:cNvSpPr/>
          <p:nvPr/>
        </p:nvSpPr>
        <p:spPr>
          <a:xfrm>
            <a:off x="1194677" y="3721036"/>
            <a:ext cx="2789838" cy="807565"/>
          </a:xfrm>
          <a:prstGeom prst="flowChartAlternateProcess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36000" tIns="108000" rIns="36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Big Data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를 분석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가공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제공</a:t>
            </a:r>
            <a:endParaRPr lang="en-US" altLang="ko-KR" sz="1400" b="1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algn="ctr"/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하고 대가를 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받음</a:t>
            </a:r>
            <a:endParaRPr lang="ko-KR" altLang="en-US" sz="105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1356974" y="3575051"/>
            <a:ext cx="2484839" cy="30777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en-US" altLang="ko-KR" sz="1400" dirty="0" smtClean="0"/>
              <a:t>T map</a:t>
            </a:r>
            <a:endParaRPr lang="ko-KR" altLang="en-US" sz="1400" dirty="0"/>
          </a:p>
        </p:txBody>
      </p:sp>
      <p:sp>
        <p:nvSpPr>
          <p:cNvPr id="119" name="순서도: 대체 처리 118"/>
          <p:cNvSpPr/>
          <p:nvPr/>
        </p:nvSpPr>
        <p:spPr>
          <a:xfrm>
            <a:off x="1194677" y="2280357"/>
            <a:ext cx="2789838" cy="721575"/>
          </a:xfrm>
          <a:prstGeom prst="flowChartAlternateProcess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36000" tIns="108000" rIns="36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77800" indent="-95250">
              <a:buFont typeface="Arial" panose="020B0604020202020204" pitchFamily="34" charset="0"/>
              <a:buChar char="•"/>
            </a:pP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Data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를 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생산하고</a:t>
            </a:r>
            <a:endParaRPr lang="en-US" altLang="ko-KR" sz="14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177800" indent="-95250">
              <a:buFont typeface="Arial" panose="020B0604020202020204" pitchFamily="34" charset="0"/>
              <a:buChar char="•"/>
            </a:pP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제휴사의 혜택을 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받음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1471190" y="2134372"/>
            <a:ext cx="2216338" cy="30777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chemeClr val="bg1"/>
                </a:solidFill>
              </a:rPr>
              <a:t>T map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이용자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21" name="순서도: 대체 처리 120"/>
          <p:cNvSpPr/>
          <p:nvPr/>
        </p:nvSpPr>
        <p:spPr>
          <a:xfrm>
            <a:off x="1194677" y="5396132"/>
            <a:ext cx="2789838" cy="769172"/>
          </a:xfrm>
          <a:prstGeom prst="flowChartAlternateProcess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36000" tIns="108000" rIns="36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신규사업 또는 새로운 마케팅 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/>
            </a:r>
            <a:b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</a:b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채널로 활용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1618245" y="5250146"/>
            <a:ext cx="1958937" cy="30777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ko-KR" altLang="en-US" sz="1400" dirty="0" err="1"/>
              <a:t>제휴사</a:t>
            </a:r>
            <a:endParaRPr lang="ko-KR" altLang="en-US" sz="1400" dirty="0"/>
          </a:p>
        </p:txBody>
      </p:sp>
      <p:cxnSp>
        <p:nvCxnSpPr>
          <p:cNvPr id="123" name="직선 화살표 연결선 122"/>
          <p:cNvCxnSpPr>
            <a:stCxn id="117" idx="2"/>
            <a:endCxn id="122" idx="0"/>
          </p:cNvCxnSpPr>
          <p:nvPr/>
        </p:nvCxnSpPr>
        <p:spPr>
          <a:xfrm>
            <a:off x="2589596" y="4528601"/>
            <a:ext cx="8118" cy="721545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꺾인 연결선 123"/>
          <p:cNvCxnSpPr>
            <a:stCxn id="121" idx="3"/>
            <a:endCxn id="119" idx="3"/>
          </p:cNvCxnSpPr>
          <p:nvPr/>
        </p:nvCxnSpPr>
        <p:spPr>
          <a:xfrm flipV="1">
            <a:off x="3984515" y="2641145"/>
            <a:ext cx="12700" cy="3139573"/>
          </a:xfrm>
          <a:prstGeom prst="bentConnector3">
            <a:avLst>
              <a:gd name="adj1" fmla="val 3689079"/>
            </a:avLst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직사각형 124"/>
          <p:cNvSpPr/>
          <p:nvPr/>
        </p:nvSpPr>
        <p:spPr>
          <a:xfrm>
            <a:off x="4056593" y="3026979"/>
            <a:ext cx="792920" cy="354946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i="1" dirty="0" smtClean="0">
                <a:solidFill>
                  <a:schemeClr val="tx1"/>
                </a:solidFill>
                <a:latin typeface="+mn-ea"/>
              </a:rPr>
              <a:t>제</a:t>
            </a:r>
            <a:r>
              <a:rPr lang="ko-KR" altLang="en-US" sz="1000" b="1" i="1" dirty="0">
                <a:solidFill>
                  <a:schemeClr val="tx1"/>
                </a:solidFill>
                <a:latin typeface="+mn-ea"/>
              </a:rPr>
              <a:t>휴</a:t>
            </a:r>
            <a:r>
              <a:rPr lang="ko-KR" altLang="en-US" sz="1000" b="1" i="1" dirty="0" smtClean="0">
                <a:solidFill>
                  <a:schemeClr val="tx1"/>
                </a:solidFill>
                <a:latin typeface="+mn-ea"/>
              </a:rPr>
              <a:t>사의 </a:t>
            </a:r>
            <a:endParaRPr lang="en-US" altLang="ko-KR" sz="1000" b="1" i="1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1000" b="1" i="1" dirty="0" smtClean="0">
                <a:solidFill>
                  <a:schemeClr val="tx1"/>
                </a:solidFill>
                <a:latin typeface="+mn-ea"/>
              </a:rPr>
              <a:t>고객혜택</a:t>
            </a:r>
          </a:p>
        </p:txBody>
      </p:sp>
      <p:cxnSp>
        <p:nvCxnSpPr>
          <p:cNvPr id="126" name="직선 화살표 연결선 125"/>
          <p:cNvCxnSpPr>
            <a:stCxn id="119" idx="2"/>
            <a:endCxn id="118" idx="0"/>
          </p:cNvCxnSpPr>
          <p:nvPr/>
        </p:nvCxnSpPr>
        <p:spPr>
          <a:xfrm>
            <a:off x="2589596" y="3001932"/>
            <a:ext cx="9798" cy="573119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꺾인 연결선 126"/>
          <p:cNvCxnSpPr>
            <a:stCxn id="121" idx="1"/>
            <a:endCxn id="117" idx="1"/>
          </p:cNvCxnSpPr>
          <p:nvPr/>
        </p:nvCxnSpPr>
        <p:spPr>
          <a:xfrm rot="10800000">
            <a:off x="1194677" y="4124820"/>
            <a:ext cx="12701" cy="1655899"/>
          </a:xfrm>
          <a:prstGeom prst="bentConnector3">
            <a:avLst>
              <a:gd name="adj1" fmla="val 3797599"/>
            </a:avLst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직사각형 127"/>
          <p:cNvSpPr/>
          <p:nvPr/>
        </p:nvSpPr>
        <p:spPr>
          <a:xfrm>
            <a:off x="352577" y="4679733"/>
            <a:ext cx="792920" cy="36831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i="1" dirty="0" smtClean="0">
                <a:solidFill>
                  <a:schemeClr val="tx1"/>
                </a:solidFill>
                <a:latin typeface="+mn-ea"/>
              </a:rPr>
              <a:t>Data</a:t>
            </a:r>
          </a:p>
          <a:p>
            <a:pPr algn="ctr"/>
            <a:r>
              <a:rPr lang="ko-KR" altLang="en-US" sz="1000" b="1" i="1" dirty="0" smtClean="0">
                <a:solidFill>
                  <a:schemeClr val="tx1"/>
                </a:solidFill>
                <a:latin typeface="+mn-ea"/>
              </a:rPr>
              <a:t>제공 대가</a:t>
            </a:r>
          </a:p>
        </p:txBody>
      </p:sp>
      <p:sp>
        <p:nvSpPr>
          <p:cNvPr id="129" name="직사각형 128"/>
          <p:cNvSpPr/>
          <p:nvPr/>
        </p:nvSpPr>
        <p:spPr>
          <a:xfrm>
            <a:off x="2193135" y="3180058"/>
            <a:ext cx="792920" cy="142624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Raw data</a:t>
            </a:r>
            <a:endParaRPr lang="ko-KR" altLang="en-US" sz="14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30" name="직사각형 129"/>
          <p:cNvSpPr/>
          <p:nvPr/>
        </p:nvSpPr>
        <p:spPr>
          <a:xfrm>
            <a:off x="2193135" y="4859566"/>
            <a:ext cx="792920" cy="80086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Data 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조회</a:t>
            </a:r>
          </a:p>
        </p:txBody>
      </p:sp>
      <p:sp>
        <p:nvSpPr>
          <p:cNvPr id="131" name="직사각형 130"/>
          <p:cNvSpPr/>
          <p:nvPr/>
        </p:nvSpPr>
        <p:spPr>
          <a:xfrm>
            <a:off x="282145" y="1599878"/>
            <a:ext cx="4461687" cy="36991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b="1" dirty="0" smtClean="0">
                <a:latin typeface="+mn-ea"/>
              </a:rPr>
              <a:t>제휴 사업 </a:t>
            </a:r>
            <a:r>
              <a:rPr lang="en-US" altLang="ko-KR" b="1" dirty="0" smtClean="0">
                <a:latin typeface="+mn-ea"/>
              </a:rPr>
              <a:t>Flow</a:t>
            </a:r>
            <a:endParaRPr lang="ko-KR" altLang="en-US" b="1" dirty="0">
              <a:solidFill>
                <a:schemeClr val="lt1"/>
              </a:solidFill>
              <a:latin typeface="+mn-ea"/>
            </a:endParaRPr>
          </a:p>
        </p:txBody>
      </p:sp>
      <p:sp>
        <p:nvSpPr>
          <p:cNvPr id="132" name="모서리가 둥근 직사각형 131"/>
          <p:cNvSpPr/>
          <p:nvPr/>
        </p:nvSpPr>
        <p:spPr>
          <a:xfrm>
            <a:off x="5324555" y="2401143"/>
            <a:ext cx="4175699" cy="307777"/>
          </a:xfrm>
          <a:prstGeom prst="roundRect">
            <a:avLst/>
          </a:prstGeom>
          <a:solidFill>
            <a:schemeClr val="bg1">
              <a:lumMod val="95000"/>
              <a:alpha val="68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Case. </a:t>
            </a:r>
            <a:r>
              <a:rPr lang="ko-KR" altLang="en-US" sz="1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자동차 </a:t>
            </a:r>
            <a:r>
              <a:rPr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보험 제휴사업</a:t>
            </a:r>
          </a:p>
        </p:txBody>
      </p:sp>
      <p:sp>
        <p:nvSpPr>
          <p:cNvPr id="135" name="TextBox 134"/>
          <p:cNvSpPr txBox="1"/>
          <p:nvPr/>
        </p:nvSpPr>
        <p:spPr>
          <a:xfrm>
            <a:off x="5329219" y="4327936"/>
            <a:ext cx="442587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ko-KR" sz="1600" b="1" dirty="0" smtClean="0">
                <a:solidFill>
                  <a:prstClr val="black"/>
                </a:solidFill>
                <a:latin typeface="+mj-lt"/>
              </a:rPr>
              <a:t>※ </a:t>
            </a:r>
            <a:r>
              <a:rPr lang="ko-KR" altLang="en-US" sz="1600" b="1" dirty="0" smtClean="0">
                <a:solidFill>
                  <a:prstClr val="black"/>
                </a:solidFill>
                <a:latin typeface="+mj-lt"/>
              </a:rPr>
              <a:t>미래 운전자들의 안전운전 수준을 증명하는 </a:t>
            </a:r>
            <a:r>
              <a:rPr lang="en-US" altLang="ko-KR" sz="1600" b="1" dirty="0" smtClean="0">
                <a:solidFill>
                  <a:prstClr val="black"/>
                </a:solidFill>
                <a:latin typeface="+mj-lt"/>
              </a:rPr>
              <a:t/>
            </a:r>
            <a:br>
              <a:rPr lang="en-US" altLang="ko-KR" sz="1600" b="1" dirty="0" smtClean="0">
                <a:solidFill>
                  <a:prstClr val="black"/>
                </a:solidFill>
                <a:latin typeface="+mj-lt"/>
              </a:rPr>
            </a:br>
            <a:r>
              <a:rPr lang="en-US" altLang="ko-KR" sz="1600" b="1" dirty="0" smtClean="0">
                <a:solidFill>
                  <a:prstClr val="black"/>
                </a:solidFill>
                <a:latin typeface="+mj-lt"/>
              </a:rPr>
              <a:t>   </a:t>
            </a:r>
            <a:r>
              <a:rPr lang="ko-KR" altLang="en-US" sz="1600" b="1" dirty="0" smtClean="0">
                <a:solidFill>
                  <a:prstClr val="black"/>
                </a:solidFill>
                <a:latin typeface="+mj-lt"/>
              </a:rPr>
              <a:t>자격증으로 육성</a:t>
            </a:r>
            <a:r>
              <a:rPr lang="en-US" altLang="ko-KR" sz="1600" b="1" dirty="0" smtClean="0">
                <a:solidFill>
                  <a:prstClr val="black"/>
                </a:solidFill>
                <a:latin typeface="+mj-lt"/>
              </a:rPr>
              <a:t>, </a:t>
            </a:r>
            <a:r>
              <a:rPr lang="ko-KR" altLang="en-US" sz="1600" b="1" dirty="0" smtClean="0">
                <a:solidFill>
                  <a:prstClr val="black"/>
                </a:solidFill>
                <a:latin typeface="+mj-lt"/>
              </a:rPr>
              <a:t>추진</a:t>
            </a:r>
            <a:endParaRPr lang="en-US" altLang="ko-KR" sz="1600" b="1" dirty="0" smtClean="0">
              <a:solidFill>
                <a:prstClr val="black"/>
              </a:solidFill>
              <a:latin typeface="+mj-lt"/>
            </a:endParaRPr>
          </a:p>
          <a:p>
            <a:pPr marL="171450" lvl="0" indent="111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prstClr val="black"/>
                </a:solidFill>
                <a:latin typeface="+mj-lt"/>
              </a:rPr>
              <a:t> </a:t>
            </a:r>
            <a:r>
              <a:rPr lang="ko-KR" altLang="en-US" sz="1400" dirty="0" smtClean="0">
                <a:solidFill>
                  <a:prstClr val="black"/>
                </a:solidFill>
                <a:latin typeface="+mj-lt"/>
              </a:rPr>
              <a:t>정부협력을 통해 벌점 감면</a:t>
            </a:r>
            <a:r>
              <a:rPr lang="en-US" altLang="ko-KR" sz="1400" dirty="0" smtClean="0">
                <a:solidFill>
                  <a:prstClr val="black"/>
                </a:solidFill>
                <a:latin typeface="+mj-lt"/>
              </a:rPr>
              <a:t>, </a:t>
            </a:r>
            <a:r>
              <a:rPr lang="ko-KR" altLang="en-US" sz="1400" dirty="0" smtClean="0">
                <a:solidFill>
                  <a:prstClr val="black"/>
                </a:solidFill>
                <a:latin typeface="+mj-lt"/>
              </a:rPr>
              <a:t>공영 주차장 할인 등</a:t>
            </a:r>
            <a:endParaRPr lang="en-US" altLang="ko-KR" sz="1400" dirty="0" smtClean="0">
              <a:solidFill>
                <a:prstClr val="black"/>
              </a:solidFill>
              <a:latin typeface="+mj-lt"/>
            </a:endParaRPr>
          </a:p>
          <a:p>
            <a:pPr marL="171450" lvl="0" indent="111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prstClr val="black"/>
                </a:solidFill>
                <a:latin typeface="+mj-lt"/>
              </a:rPr>
              <a:t> </a:t>
            </a:r>
            <a:r>
              <a:rPr lang="ko-KR" altLang="en-US" sz="1400" dirty="0" smtClean="0">
                <a:solidFill>
                  <a:prstClr val="black"/>
                </a:solidFill>
                <a:latin typeface="+mj-lt"/>
              </a:rPr>
              <a:t>직업운전자들의 신뢰를 입증하는 역할 등</a:t>
            </a:r>
            <a:endParaRPr lang="en-US" altLang="ko-KR" sz="1400" dirty="0" smtClean="0">
              <a:solidFill>
                <a:prstClr val="black"/>
              </a:solidFill>
              <a:latin typeface="+mj-lt"/>
            </a:endParaRPr>
          </a:p>
        </p:txBody>
      </p:sp>
      <p:sp>
        <p:nvSpPr>
          <p:cNvPr id="136" name="직사각형 135"/>
          <p:cNvSpPr/>
          <p:nvPr/>
        </p:nvSpPr>
        <p:spPr>
          <a:xfrm>
            <a:off x="5274506" y="1599878"/>
            <a:ext cx="4287006" cy="36991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b="1" dirty="0" smtClean="0">
                <a:solidFill>
                  <a:schemeClr val="lt1"/>
                </a:solidFill>
                <a:latin typeface="+mn-ea"/>
              </a:rPr>
              <a:t>사 </a:t>
            </a:r>
            <a:r>
              <a:rPr lang="ko-KR" altLang="en-US" b="1" dirty="0" err="1" smtClean="0">
                <a:solidFill>
                  <a:schemeClr val="lt1"/>
                </a:solidFill>
                <a:latin typeface="+mn-ea"/>
              </a:rPr>
              <a:t>례</a:t>
            </a:r>
            <a:endParaRPr lang="ko-KR" altLang="en-US" b="1" dirty="0">
              <a:solidFill>
                <a:schemeClr val="lt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80306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7098163" y="6356352"/>
            <a:ext cx="2311030" cy="365125"/>
          </a:xfrm>
        </p:spPr>
        <p:txBody>
          <a:bodyPr/>
          <a:lstStyle/>
          <a:p>
            <a:r>
              <a:rPr lang="en-US" altLang="ko-KR" dirty="0" smtClean="0"/>
              <a:t>&lt;6&gt;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495822" y="2814027"/>
            <a:ext cx="70567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b="1" i="1" dirty="0" smtClean="0"/>
              <a:t>- End of Documents -</a:t>
            </a:r>
            <a:endParaRPr lang="ko-KR" altLang="en-US" sz="4800" b="1" i="1" dirty="0"/>
          </a:p>
        </p:txBody>
      </p:sp>
    </p:spTree>
    <p:extLst>
      <p:ext uri="{BB962C8B-B14F-4D97-AF65-F5344CB8AC3E}">
        <p14:creationId xmlns:p14="http://schemas.microsoft.com/office/powerpoint/2010/main" val="1487544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chemeClr val="bg1">
              <a:lumMod val="7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16486</TotalTime>
  <Words>351</Words>
  <Application>Microsoft Office PowerPoint</Application>
  <PresentationFormat>사용자 지정</PresentationFormat>
  <Paragraphs>94</Paragraphs>
  <Slides>7</Slides>
  <Notes>1</Notes>
  <HiddenSlides>0</HiddenSlides>
  <MMClips>1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SKMNC</dc:creator>
  <cp:lastModifiedBy>SKTelecom</cp:lastModifiedBy>
  <cp:revision>1033</cp:revision>
  <cp:lastPrinted>2016-11-01T07:56:10Z</cp:lastPrinted>
  <dcterms:created xsi:type="dcterms:W3CDTF">2012-08-23T05:14:02Z</dcterms:created>
  <dcterms:modified xsi:type="dcterms:W3CDTF">2016-11-03T02:36:23Z</dcterms:modified>
</cp:coreProperties>
</file>