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49" r:id="rId3"/>
    <p:sldId id="418" r:id="rId4"/>
    <p:sldId id="372" r:id="rId5"/>
    <p:sldId id="425" r:id="rId6"/>
    <p:sldId id="447" r:id="rId7"/>
    <p:sldId id="448" r:id="rId8"/>
    <p:sldId id="450" r:id="rId9"/>
    <p:sldId id="453" r:id="rId10"/>
    <p:sldId id="451" r:id="rId11"/>
    <p:sldId id="452" r:id="rId12"/>
    <p:sldId id="42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8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N7UK\Dropbox\&#54540;&#47019;&#54268;\&#53076;&#47532;&#50504;&#53364;&#47533;%20&#44160;&#49353;&#47049;%20&#52628;&#5106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N7UK\Dropbox\&#54540;&#47019;&#54268;\&#53076;&#47532;&#50504;&#53364;&#47533;%20&#44160;&#49353;&#47049;%20&#52628;&#5106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Sheet1!$O$69</c:f>
              <c:strCache>
                <c:ptCount val="1"/>
                <c:pt idx="0">
                  <c:v>Google</c:v>
                </c:pt>
              </c:strCache>
            </c:strRef>
          </c:tx>
          <c:spPr>
            <a:ln cmpd="dbl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Sheet1!$P$68:$T$68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Sheet1!$P$69:$T$69</c:f>
              <c:numCache>
                <c:formatCode>0.0%</c:formatCode>
                <c:ptCount val="5"/>
                <c:pt idx="0">
                  <c:v>3.0516777419315317E-2</c:v>
                </c:pt>
                <c:pt idx="1">
                  <c:v>4.059955464043729E-2</c:v>
                </c:pt>
                <c:pt idx="2">
                  <c:v>4.0627872906507899E-2</c:v>
                </c:pt>
                <c:pt idx="3">
                  <c:v>5.6528457737758941E-2</c:v>
                </c:pt>
                <c:pt idx="4">
                  <c:v>5.9230597904003181E-2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EF-45C1-B1BC-7D6D1A1675F4}"/>
            </c:ext>
          </c:extLst>
        </c:ser>
        <c:ser>
          <c:idx val="1"/>
          <c:order val="1"/>
          <c:tx>
            <c:strRef>
              <c:f>Sheet1!$O$70</c:f>
              <c:strCache>
                <c:ptCount val="1"/>
                <c:pt idx="0">
                  <c:v>Naver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Sheet1!$P$68:$T$68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Sheet1!$P$70:$T$70</c:f>
              <c:numCache>
                <c:formatCode>0.0%</c:formatCode>
                <c:ptCount val="5"/>
                <c:pt idx="0">
                  <c:v>0.73503866236495463</c:v>
                </c:pt>
                <c:pt idx="1">
                  <c:v>0.74920306536340764</c:v>
                </c:pt>
                <c:pt idx="2">
                  <c:v>0.74596381935214584</c:v>
                </c:pt>
                <c:pt idx="3">
                  <c:v>0.74888920077901855</c:v>
                </c:pt>
                <c:pt idx="4">
                  <c:v>0.75957191071498498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EF-45C1-B1BC-7D6D1A1675F4}"/>
            </c:ext>
          </c:extLst>
        </c:ser>
        <c:ser>
          <c:idx val="2"/>
          <c:order val="2"/>
          <c:tx>
            <c:strRef>
              <c:f>Sheet1!$O$71</c:f>
              <c:strCache>
                <c:ptCount val="1"/>
                <c:pt idx="0">
                  <c:v>Daum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Sheet1!$P$68:$T$68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Sheet1!$P$71:$T$71</c:f>
              <c:numCache>
                <c:formatCode>0.0%</c:formatCode>
                <c:ptCount val="5"/>
                <c:pt idx="0">
                  <c:v>0.20779945525996985</c:v>
                </c:pt>
                <c:pt idx="1">
                  <c:v>0.20216962787933249</c:v>
                </c:pt>
                <c:pt idx="2">
                  <c:v>0.20024468142863461</c:v>
                </c:pt>
                <c:pt idx="3">
                  <c:v>0.17635664909754131</c:v>
                </c:pt>
                <c:pt idx="4">
                  <c:v>0.16036325466145593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EF-45C1-B1BC-7D6D1A1675F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8052096"/>
        <c:axId val="200205824"/>
      </c:lineChart>
      <c:catAx>
        <c:axId val="19805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00205824"/>
        <c:crosses val="autoZero"/>
        <c:auto val="1"/>
        <c:lblAlgn val="ctr"/>
        <c:lblOffset val="100"/>
        <c:noMultiLvlLbl val="0"/>
      </c:catAx>
      <c:valAx>
        <c:axId val="20020582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9805209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Sheet1!$O$77</c:f>
              <c:strCache>
                <c:ptCount val="1"/>
                <c:pt idx="0">
                  <c:v>Google</c:v>
                </c:pt>
              </c:strCache>
            </c:strRef>
          </c:tx>
          <c:spPr>
            <a:ln cmpd="dbl"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Sheet1!$P$76:$T$76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Sheet1!$P$77:$T$77</c:f>
              <c:numCache>
                <c:formatCode>0.0%</c:formatCode>
                <c:ptCount val="5"/>
                <c:pt idx="0">
                  <c:v>0.12553473452237168</c:v>
                </c:pt>
                <c:pt idx="1">
                  <c:v>9.8036654293009173E-2</c:v>
                </c:pt>
                <c:pt idx="2">
                  <c:v>9.0063199853585588E-2</c:v>
                </c:pt>
                <c:pt idx="3">
                  <c:v>0.12843989627682548</c:v>
                </c:pt>
                <c:pt idx="4">
                  <c:v>0.11681838377640559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98-44B5-8150-47F1E67CD7F1}"/>
            </c:ext>
          </c:extLst>
        </c:ser>
        <c:ser>
          <c:idx val="1"/>
          <c:order val="1"/>
          <c:tx>
            <c:strRef>
              <c:f>Sheet1!$O$78</c:f>
              <c:strCache>
                <c:ptCount val="1"/>
                <c:pt idx="0">
                  <c:v>Naver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Sheet1!$P$76:$T$76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Sheet1!$P$78:$T$78</c:f>
              <c:numCache>
                <c:formatCode>0.0%</c:formatCode>
                <c:ptCount val="5"/>
                <c:pt idx="0">
                  <c:v>0.75370671991097349</c:v>
                </c:pt>
                <c:pt idx="1">
                  <c:v>0.76894340628289026</c:v>
                </c:pt>
                <c:pt idx="2">
                  <c:v>0.78559888045110027</c:v>
                </c:pt>
                <c:pt idx="3">
                  <c:v>0.75312745177117524</c:v>
                </c:pt>
                <c:pt idx="4">
                  <c:v>0.76555975169238266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98-44B5-8150-47F1E67CD7F1}"/>
            </c:ext>
          </c:extLst>
        </c:ser>
        <c:ser>
          <c:idx val="2"/>
          <c:order val="2"/>
          <c:tx>
            <c:strRef>
              <c:f>Sheet1!$O$79</c:f>
              <c:strCache>
                <c:ptCount val="1"/>
                <c:pt idx="0">
                  <c:v>Daum</c:v>
                </c:pt>
              </c:strCache>
            </c:strRef>
          </c:tx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Sheet1!$P$76:$T$76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Sheet1!$P$79:$T$79</c:f>
              <c:numCache>
                <c:formatCode>0.0%</c:formatCode>
                <c:ptCount val="5"/>
                <c:pt idx="0">
                  <c:v>0.11416693744340564</c:v>
                </c:pt>
                <c:pt idx="1">
                  <c:v>0.13069813414078443</c:v>
                </c:pt>
                <c:pt idx="2">
                  <c:v>0.12399030084706292</c:v>
                </c:pt>
                <c:pt idx="3">
                  <c:v>0.1182509330288342</c:v>
                </c:pt>
                <c:pt idx="4">
                  <c:v>0.11723114912452311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98-44B5-8150-47F1E67CD7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1450240"/>
        <c:axId val="291509376"/>
      </c:lineChart>
      <c:catAx>
        <c:axId val="29145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91509376"/>
        <c:crosses val="autoZero"/>
        <c:auto val="1"/>
        <c:lblAlgn val="ctr"/>
        <c:lblOffset val="100"/>
        <c:noMultiLvlLbl val="0"/>
      </c:catAx>
      <c:valAx>
        <c:axId val="29150937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29145024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53C9A-CA92-4CD5-AA28-811A9479A32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BA65-BB20-40FE-AFCF-E24A9C2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5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BA65-BB20-40FE-AFCF-E24A9C2E4C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0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0CE118B-6657-453D-AD33-9FE466D9FF21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DA75-2BE9-4AD7-B761-90DA38A2E993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F88A-9956-4189-A4AD-7D2E474C8FA5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5847-FAB7-43F8-87F5-2B90DE1645E4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1FD5E93-77F0-4184-A547-BA8A596CF049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11C5-D3F1-4A70-A176-AA6E3C2425B6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AE42-A78B-4E82-BBF7-098F3B54BFC8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86F5-FFFC-4417-A7D1-21A1639D6CF9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EA3-CA5A-4254-9CFF-29C86D2B422E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2C95-8F51-44A4-AA56-A65B4B859D02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FFD-C2C5-48B0-979D-60AA0C7164F3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A70F70-3768-48EF-B624-BE58CB1A897F}" type="datetime1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BD2580-D95F-475E-8336-15AB2B644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edelman.org/docs/htc-mada.pdf#page=4" TargetMode="External"/><Relationship Id="rId2" Type="http://schemas.openxmlformats.org/officeDocument/2006/relationships/hyperlink" Target="http://www.benedelman.org/docs/htc-mada.pdf#page=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enedelman.org/docs/htc-mada.pdf#page=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3789040"/>
            <a:ext cx="6961584" cy="1087760"/>
          </a:xfrm>
        </p:spPr>
        <p:txBody>
          <a:bodyPr>
            <a:normAutofit/>
          </a:bodyPr>
          <a:lstStyle/>
          <a:p>
            <a:r>
              <a:rPr lang="en-US" altLang="ko-KR" sz="3100" dirty="0"/>
              <a:t>Tying or a</a:t>
            </a:r>
            <a:r>
              <a:rPr lang="ko-KR" altLang="en-US" sz="3100" dirty="0"/>
              <a:t> </a:t>
            </a:r>
            <a:r>
              <a:rPr lang="en-US" altLang="ko-KR" sz="3100" dirty="0"/>
              <a:t>New Business Model? Google’s MADA Controversy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Namhoon Kwon (</a:t>
            </a:r>
            <a:r>
              <a:rPr lang="en-US" altLang="ko-KR" dirty="0" err="1"/>
              <a:t>Konkuk</a:t>
            </a:r>
            <a:r>
              <a:rPr lang="en-US" altLang="ko-KR" dirty="0"/>
              <a:t> University)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8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Claims</a:t>
            </a:r>
            <a:r>
              <a:rPr lang="ko-KR" altLang="en-US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altLang="ko-KR" dirty="0"/>
              <a:t>Claim 2: Preventing from selling Android forks </a:t>
            </a:r>
          </a:p>
          <a:p>
            <a:pPr lvl="1"/>
            <a:r>
              <a:rPr lang="en-US" altLang="ko-KR" dirty="0"/>
              <a:t>Two separate issues are involved </a:t>
            </a:r>
          </a:p>
          <a:p>
            <a:pPr marL="1051560" lvl="2" indent="-457200">
              <a:buFont typeface="+mj-lt"/>
              <a:buAutoNum type="arabicParenR"/>
            </a:pPr>
            <a:r>
              <a:rPr lang="en-US" altLang="ko-KR" dirty="0"/>
              <a:t>Android OEMs cannot sell incompatible Android products</a:t>
            </a:r>
          </a:p>
          <a:p>
            <a:pPr marL="1051560" lvl="2" indent="-457200">
              <a:buFont typeface="+mj-lt"/>
              <a:buAutoNum type="arabicParenR"/>
            </a:pPr>
            <a:r>
              <a:rPr lang="en-US" altLang="ko-KR" dirty="0"/>
              <a:t>Google is not licensing GMS for incompatible Android products</a:t>
            </a:r>
          </a:p>
          <a:p>
            <a:pPr lvl="1"/>
            <a:r>
              <a:rPr lang="en-US" altLang="ko-KR" dirty="0"/>
              <a:t>Justification of 1) depends upon the seriousness of fragmentation</a:t>
            </a:r>
          </a:p>
          <a:p>
            <a:pPr lvl="2"/>
            <a:r>
              <a:rPr lang="en-US" altLang="ko-KR" dirty="0"/>
              <a:t>But OEMs can sell non-Android devices (e.g. Samsung Bada/</a:t>
            </a:r>
            <a:r>
              <a:rPr lang="en-US" altLang="ko-KR" dirty="0" err="1"/>
              <a:t>Tizen</a:t>
            </a:r>
            <a:r>
              <a:rPr lang="en-US" altLang="ko-KR" dirty="0"/>
              <a:t>) and compatible Android forks (Xiaomi MIUI)</a:t>
            </a:r>
          </a:p>
          <a:p>
            <a:pPr lvl="1"/>
            <a:r>
              <a:rPr lang="en-US" altLang="ko-KR" dirty="0"/>
              <a:t>2) is basically an essential facility issue </a:t>
            </a:r>
          </a:p>
          <a:p>
            <a:pPr lvl="2"/>
            <a:r>
              <a:rPr lang="en-US" altLang="ko-KR" dirty="0"/>
              <a:t>Difficult to prove, and was there any dealing attempt?   </a:t>
            </a:r>
          </a:p>
        </p:txBody>
      </p:sp>
    </p:spTree>
    <p:extLst>
      <p:ext uri="{BB962C8B-B14F-4D97-AF65-F5344CB8AC3E}">
        <p14:creationId xmlns:p14="http://schemas.microsoft.com/office/powerpoint/2010/main" val="66328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Claims</a:t>
            </a:r>
            <a:r>
              <a:rPr lang="ko-KR" altLang="en-US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Claim 3: Financial rewards to pre-install Google Search exclusively</a:t>
            </a:r>
          </a:p>
          <a:p>
            <a:pPr lvl="1"/>
            <a:r>
              <a:rPr lang="en-US" altLang="ko-KR" dirty="0"/>
              <a:t>Seems to claim exclusive dealing (otherwise, it’s just paying of the price)</a:t>
            </a:r>
          </a:p>
          <a:p>
            <a:pPr lvl="1"/>
            <a:r>
              <a:rPr lang="en-US" altLang="ko-KR" dirty="0"/>
              <a:t>If true, however, doesn’t this support that MADA requirements are not quite exclusionary?</a:t>
            </a:r>
          </a:p>
          <a:p>
            <a:pPr lvl="2"/>
            <a:r>
              <a:rPr lang="en-US" altLang="ko-KR" dirty="0"/>
              <a:t>Showing that rival apps can be also pre-installed and be competitive without exclusive dealing</a:t>
            </a:r>
          </a:p>
          <a:p>
            <a:pPr lvl="1"/>
            <a:r>
              <a:rPr lang="en-US" altLang="ko-KR" dirty="0"/>
              <a:t>Pre-installation competition is good, but ‘exclusive’ pre-installation competition is bad? </a:t>
            </a:r>
          </a:p>
          <a:p>
            <a:pPr lvl="2"/>
            <a:r>
              <a:rPr lang="en-US" altLang="ko-KR" dirty="0"/>
              <a:t>EC is worrying that MADA reduces competition for good spaces for pre-installation (So preferential treatment itself is OK) </a:t>
            </a:r>
          </a:p>
          <a:p>
            <a:pPr lvl="2"/>
            <a:r>
              <a:rPr lang="en-US" altLang="ko-KR" dirty="0"/>
              <a:t>Consumers seem to hate too much pre-installation because they can easily download apps they want</a:t>
            </a:r>
          </a:p>
        </p:txBody>
      </p:sp>
    </p:spTree>
    <p:extLst>
      <p:ext uri="{BB962C8B-B14F-4D97-AF65-F5344CB8AC3E}">
        <p14:creationId xmlns:p14="http://schemas.microsoft.com/office/powerpoint/2010/main" val="157676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Concluding Remark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 new antitrust principles are needed for platform economy, but we should improve our understanding of new business models </a:t>
            </a:r>
          </a:p>
          <a:p>
            <a:pPr lvl="1"/>
            <a:r>
              <a:rPr lang="en-US" altLang="ko-KR" dirty="0"/>
              <a:t>How to treat ‘free’ products and increased bundling practices are two important challenges</a:t>
            </a:r>
          </a:p>
          <a:p>
            <a:pPr lvl="1"/>
            <a:r>
              <a:rPr lang="en-US" altLang="ko-KR" dirty="0"/>
              <a:t>But we should always bear in mind Coase’s(1972) remark</a:t>
            </a:r>
          </a:p>
          <a:p>
            <a:pPr marL="594360" lvl="2" indent="0">
              <a:buNone/>
            </a:pPr>
            <a:r>
              <a:rPr lang="en-US" altLang="ko-KR" dirty="0"/>
              <a:t>“if an economist finds something—a business practice of one sort or other—that he does not understand, he looks for a monopoly explanation.  And as in this field we are very ignorant, the number of </a:t>
            </a:r>
            <a:r>
              <a:rPr lang="en-US" altLang="ko-KR" dirty="0" err="1"/>
              <a:t>ununderstandable</a:t>
            </a:r>
            <a:r>
              <a:rPr lang="en-US" altLang="ko-KR" dirty="0"/>
              <a:t> practices tends to be rather large, and the reliance on a monopoly explanation, frequent.”</a:t>
            </a:r>
          </a:p>
        </p:txBody>
      </p:sp>
    </p:spTree>
    <p:extLst>
      <p:ext uri="{BB962C8B-B14F-4D97-AF65-F5344CB8AC3E}">
        <p14:creationId xmlns:p14="http://schemas.microsoft.com/office/powerpoint/2010/main" val="40711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D4ECA-9B40-4E8F-8648-C695749F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	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9E57CB-4EFD-47BA-850D-C923BEB6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A604C-CE28-475F-BE83-91EE95F509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Tying claims abound against Google’s Android mobile licensing, while mixed decisions are made.</a:t>
            </a:r>
          </a:p>
          <a:p>
            <a:pPr lvl="1"/>
            <a:r>
              <a:rPr lang="en-US" altLang="ko-KR" dirty="0"/>
              <a:t>FTC(2010~2013): rejected the claim on tying</a:t>
            </a:r>
          </a:p>
          <a:p>
            <a:pPr lvl="1"/>
            <a:r>
              <a:rPr lang="en-US" altLang="ko-KR" dirty="0"/>
              <a:t>KFTC (2011~2013): dropped  </a:t>
            </a:r>
          </a:p>
          <a:p>
            <a:pPr lvl="1"/>
            <a:r>
              <a:rPr lang="en-US" altLang="ko-KR" dirty="0" err="1"/>
              <a:t>Feitelson</a:t>
            </a:r>
            <a:r>
              <a:rPr lang="en-US" altLang="ko-KR" dirty="0"/>
              <a:t> v. Google(2014): class-action dismissed </a:t>
            </a:r>
          </a:p>
          <a:p>
            <a:pPr lvl="1"/>
            <a:r>
              <a:rPr lang="en-US" altLang="ko-KR" dirty="0"/>
              <a:t>Canada Competition Bureau (2013~2016): dropped</a:t>
            </a:r>
          </a:p>
          <a:p>
            <a:pPr lvl="1"/>
            <a:r>
              <a:rPr lang="en-US" altLang="ko-KR" dirty="0"/>
              <a:t>Russia FAS (2014~2015): ruled against and fined (settled 2017)</a:t>
            </a:r>
          </a:p>
          <a:p>
            <a:pPr lvl="1"/>
            <a:r>
              <a:rPr lang="en-US" altLang="ko-KR" dirty="0"/>
              <a:t>EC investigations(2013~ ): Statement of Objection issued on April 20, 2016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What makes the judgement difficult? Is Google evil after all, or is this all just a misunderstanding? </a:t>
            </a:r>
          </a:p>
          <a:p>
            <a:pPr lvl="1"/>
            <a:r>
              <a:rPr lang="en-US" altLang="ko-KR" dirty="0"/>
              <a:t>Studying of the issue might shed light on platform business model and antitrust</a:t>
            </a:r>
          </a:p>
          <a:p>
            <a:pPr lvl="1"/>
            <a:r>
              <a:rPr lang="en-US" altLang="ko-KR" dirty="0"/>
              <a:t>I will focus on EC claims (although details are not released)</a:t>
            </a:r>
          </a:p>
        </p:txBody>
      </p:sp>
    </p:spTree>
    <p:extLst>
      <p:ext uri="{BB962C8B-B14F-4D97-AF65-F5344CB8AC3E}">
        <p14:creationId xmlns:p14="http://schemas.microsoft.com/office/powerpoint/2010/main" val="41244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 Claim of Antitrust Violations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07504" y="1219200"/>
            <a:ext cx="9036496" cy="170574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Requiring to pre-install Google Search and Chrome and make Search as default.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Preventing manufacturers from selling “Android-forks”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Giving financial incentives to manufacturers and mobile network operators to set Google Search as ‘exclusive’ default engine.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Picture 2" descr="image EN">
            <a:extLst>
              <a:ext uri="{FF2B5EF4-FFF2-40B4-BE49-F238E27FC236}">
                <a16:creationId xmlns:a16="http://schemas.microsoft.com/office/drawing/2014/main" id="{0764C8D1-2C58-4FA9-9F72-0AEA128F7D1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95354" l="0" r="99688">
                        <a14:foregroundMark x1="20313" y1="21903" x2="29688" y2="34292"/>
                        <a14:foregroundMark x1="29688" y1="34292" x2="34844" y2="46681"/>
                        <a14:foregroundMark x1="34844" y1="46681" x2="46250" y2="52655"/>
                        <a14:foregroundMark x1="0" y1="15708" x2="26875" y2="22345"/>
                        <a14:foregroundMark x1="26875" y1="22345" x2="63750" y2="23894"/>
                        <a14:foregroundMark x1="63750" y1="23894" x2="23906" y2="25221"/>
                        <a14:foregroundMark x1="23906" y1="25221" x2="38594" y2="22124"/>
                        <a14:foregroundMark x1="38594" y1="22124" x2="32500" y2="30531"/>
                        <a14:foregroundMark x1="32500" y1="30531" x2="37031" y2="28319"/>
                        <a14:foregroundMark x1="43594" y1="15044" x2="50938" y2="8186"/>
                        <a14:foregroundMark x1="50938" y1="8186" x2="66563" y2="21903"/>
                        <a14:foregroundMark x1="66563" y1="21903" x2="85000" y2="19469"/>
                        <a14:foregroundMark x1="85000" y1="19469" x2="99688" y2="21903"/>
                        <a14:foregroundMark x1="313" y1="15708" x2="10156" y2="15265"/>
                        <a14:foregroundMark x1="10156" y1="15265" x2="32031" y2="15708"/>
                        <a14:foregroundMark x1="32031" y1="15708" x2="40781" y2="15044"/>
                        <a14:foregroundMark x1="40781" y1="15044" x2="47188" y2="6858"/>
                        <a14:foregroundMark x1="47188" y1="6858" x2="55469" y2="8407"/>
                        <a14:foregroundMark x1="55469" y1="8407" x2="63438" y2="15044"/>
                        <a14:foregroundMark x1="63438" y1="15044" x2="89531" y2="17920"/>
                        <a14:foregroundMark x1="89531" y1="17920" x2="98594" y2="17699"/>
                        <a14:foregroundMark x1="98594" y1="17699" x2="98750" y2="35398"/>
                        <a14:foregroundMark x1="98750" y1="35398" x2="95000" y2="47345"/>
                        <a14:foregroundMark x1="95000" y1="47345" x2="99531" y2="30752"/>
                        <a14:foregroundMark x1="99531" y1="30752" x2="97344" y2="56195"/>
                        <a14:foregroundMark x1="97344" y1="56195" x2="98750" y2="68363"/>
                        <a14:foregroundMark x1="98750" y1="68363" x2="97656" y2="82522"/>
                        <a14:foregroundMark x1="97656" y1="82522" x2="89531" y2="99558"/>
                        <a14:foregroundMark x1="89531" y1="99558" x2="98438" y2="95354"/>
                        <a14:foregroundMark x1="98438" y1="95354" x2="30781" y2="98894"/>
                        <a14:foregroundMark x1="30781" y1="98894" x2="2500" y2="95354"/>
                        <a14:foregroundMark x1="2500" y1="95354" x2="6406" y2="43142"/>
                        <a14:foregroundMark x1="6406" y1="43142" x2="1875" y2="18363"/>
                        <a14:foregroundMark x1="1875" y1="18363" x2="625" y2="30310"/>
                        <a14:foregroundMark x1="625" y1="30310" x2="4531" y2="47345"/>
                        <a14:foregroundMark x1="4531" y1="47345" x2="469" y2="88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20" y="2624423"/>
            <a:ext cx="570966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Facts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MADA(Mobile Application Distribution Agreement )</a:t>
            </a:r>
          </a:p>
          <a:p>
            <a:pPr lvl="1"/>
            <a:r>
              <a:rPr lang="en-US" altLang="ko-KR" dirty="0"/>
              <a:t>Google-HTC contract 2010 (provided by Ben Edelman) </a:t>
            </a:r>
          </a:p>
          <a:p>
            <a:pPr lvl="2"/>
            <a:r>
              <a:rPr lang="en-US" altLang="ko-KR" dirty="0"/>
              <a:t>"Devices may only be distributed if all Google Applications [listed elsewhere in the agreement] ... are pre-installed on the Device." See </a:t>
            </a:r>
            <a:r>
              <a:rPr lang="en-US" altLang="ko-KR" dirty="0">
                <a:hlinkClick r:id="rId2"/>
              </a:rPr>
              <a:t>MADA section 2.1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phone manufacturer must “preload all Google Applications approved in the applicable Territory … on each device.” See </a:t>
            </a:r>
            <a:r>
              <a:rPr lang="en-US" altLang="ko-KR" dirty="0">
                <a:hlinkClick r:id="rId3"/>
              </a:rPr>
              <a:t>MADA section 3.4(1)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phone manufacturer must place “Google's Search and the Android Market Client icon [Google Play] ... at least on the panel immediately adjacent to the Default Home Screen,” with "all other Google Applications ... no more than one level below the Phone Top." See </a:t>
            </a:r>
            <a:r>
              <a:rPr lang="en-US" altLang="ko-KR" dirty="0">
                <a:hlinkClick r:id="rId3"/>
              </a:rPr>
              <a:t>MADA Section 3.4(2)-(3)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phone manufacturer must set “Google Search ... as the default search provider for all Web search access points.” See </a:t>
            </a:r>
            <a:r>
              <a:rPr lang="en-US" altLang="ko-KR" dirty="0">
                <a:hlinkClick r:id="rId3"/>
              </a:rPr>
              <a:t>MADA Section 3.4(4)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Google's Network Location Provider service must be preloaded and the default. See </a:t>
            </a:r>
            <a:r>
              <a:rPr lang="en-US" altLang="ko-KR" dirty="0">
                <a:hlinkClick r:id="rId4"/>
              </a:rPr>
              <a:t>MADA Section 3.8(c)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5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Facts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Understanding of Android varieties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ea typeface="나눔고딕" panose="020D0604000000000000" pitchFamily="50" charset="-127"/>
              </a:rPr>
              <a:t>AOSP</a:t>
            </a:r>
            <a:r>
              <a:rPr lang="en-US" altLang="ko-KR" dirty="0">
                <a:ea typeface="나눔고딕" panose="020D0604000000000000" pitchFamily="50" charset="-127"/>
              </a:rPr>
              <a:t>: truly open source (true Android forks)</a:t>
            </a:r>
          </a:p>
          <a:p>
            <a:pPr lvl="2"/>
            <a:r>
              <a:rPr lang="en-US" altLang="ko-KR" dirty="0">
                <a:ea typeface="나눔고딕" panose="020D0604000000000000" pitchFamily="50" charset="-127"/>
              </a:rPr>
              <a:t>Amazon(Kindle Fire), Barnes &amp; Nobles(nook), Nokia X 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ea typeface="나눔고딕" panose="020D0604000000000000" pitchFamily="50" charset="-127"/>
              </a:rPr>
              <a:t>OHA</a:t>
            </a:r>
            <a:r>
              <a:rPr lang="en-US" altLang="ko-KR" dirty="0">
                <a:ea typeface="나눔고딕" panose="020D0604000000000000" pitchFamily="50" charset="-127"/>
              </a:rPr>
              <a:t>(open handset alliances): Google endorses the compatibility (CTS; compatibility test suites)</a:t>
            </a:r>
          </a:p>
          <a:p>
            <a:pPr lvl="2"/>
            <a:r>
              <a:rPr lang="en-US" altLang="ko-KR" dirty="0">
                <a:ea typeface="나눔고딕" panose="020D0604000000000000" pitchFamily="50" charset="-127"/>
              </a:rPr>
              <a:t>Should follow Anti Fragmentation Agreement(AFA) that prohibits making </a:t>
            </a:r>
            <a:r>
              <a:rPr lang="en-US" altLang="ko-KR" dirty="0"/>
              <a:t>devices with an incompatible version of Android</a:t>
            </a:r>
          </a:p>
          <a:p>
            <a:pPr lvl="2"/>
            <a:r>
              <a:rPr lang="en-US" altLang="ko-KR" dirty="0">
                <a:ea typeface="나눔고딕" panose="020D0604000000000000" pitchFamily="50" charset="-127"/>
              </a:rPr>
              <a:t>Compatible forks are possible (Xiaomi, </a:t>
            </a:r>
            <a:r>
              <a:rPr lang="en-US" altLang="ko-KR" dirty="0" err="1">
                <a:ea typeface="나눔고딕" panose="020D0604000000000000" pitchFamily="50" charset="-127"/>
              </a:rPr>
              <a:t>Gionee</a:t>
            </a:r>
            <a:r>
              <a:rPr lang="en-US" altLang="ko-KR" dirty="0">
                <a:ea typeface="나눔고딕" panose="020D0604000000000000" pitchFamily="50" charset="-127"/>
              </a:rPr>
              <a:t>, etc.)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ea typeface="나눔고딕" panose="020D0604000000000000" pitchFamily="50" charset="-127"/>
              </a:rPr>
              <a:t>GMS</a:t>
            </a:r>
            <a:r>
              <a:rPr lang="en-US" altLang="ko-KR" dirty="0">
                <a:ea typeface="나눔고딕" panose="020D0604000000000000" pitchFamily="50" charset="-127"/>
              </a:rPr>
              <a:t>(Google Mobile Services) through MADA</a:t>
            </a:r>
          </a:p>
          <a:p>
            <a:pPr lvl="2"/>
            <a:r>
              <a:rPr lang="en-US" altLang="ko-KR" dirty="0">
                <a:ea typeface="나눔고딕" panose="020D0604000000000000" pitchFamily="50" charset="-127"/>
              </a:rPr>
              <a:t>Free pre-loading for manufacturers, but not “open” </a:t>
            </a:r>
          </a:p>
          <a:p>
            <a:pPr lvl="2"/>
            <a:r>
              <a:rPr lang="en-US" altLang="ko-KR" dirty="0">
                <a:ea typeface="나눔고딕" panose="020D0604000000000000" pitchFamily="50" charset="-127"/>
              </a:rPr>
              <a:t>Should follow certain pre-loading rules (previous slide)</a:t>
            </a:r>
          </a:p>
          <a:p>
            <a:r>
              <a:rPr lang="en-US" altLang="ko-KR" dirty="0">
                <a:ea typeface="나눔고딕" panose="020D0604000000000000" pitchFamily="50" charset="-127"/>
              </a:rPr>
              <a:t>How about Apple OS and its pre-installed apps?</a:t>
            </a:r>
          </a:p>
          <a:p>
            <a:pPr lvl="1"/>
            <a:r>
              <a:rPr lang="en-US" altLang="ko-KR" dirty="0">
                <a:ea typeface="나눔고딕" panose="020D0604000000000000" pitchFamily="50" charset="-127"/>
              </a:rPr>
              <a:t>Vertically integrated to the device (no freedom)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37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Google’s Business Model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Google is basically an online advertising company</a:t>
            </a:r>
          </a:p>
          <a:p>
            <a:pPr lvl="1"/>
            <a:r>
              <a:rPr lang="en-US" altLang="ko-KR" dirty="0"/>
              <a:t>more than 90% of revenue comes from advertising</a:t>
            </a:r>
          </a:p>
          <a:p>
            <a:r>
              <a:rPr lang="en-US" altLang="ko-KR" dirty="0"/>
              <a:t>To attract eyeballs, Google wants to distribute GMS as much as possible </a:t>
            </a:r>
          </a:p>
          <a:p>
            <a:pPr lvl="1"/>
            <a:r>
              <a:rPr lang="en-US" altLang="ko-KR" dirty="0"/>
              <a:t>GMS apps are 3-side products linking OEMs, app developers/</a:t>
            </a:r>
            <a:r>
              <a:rPr lang="en-US" altLang="ko-KR" dirty="0" err="1"/>
              <a:t>adverisers</a:t>
            </a:r>
            <a:r>
              <a:rPr lang="en-US" altLang="ko-KR" dirty="0"/>
              <a:t>, and consumers</a:t>
            </a:r>
          </a:p>
          <a:p>
            <a:pPr lvl="2"/>
            <a:r>
              <a:rPr lang="en-US" altLang="ko-KR" dirty="0"/>
              <a:t>Effectively negative pricing for OEMS (‘loosely’ bundled with Android OS and its support)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Ad revenues (Search, YouTube), Revenue sharing(Google Play)</a:t>
            </a:r>
          </a:p>
          <a:p>
            <a:pPr lvl="2"/>
            <a:r>
              <a:rPr lang="en-US" altLang="ko-KR" dirty="0"/>
              <a:t>No charge for consumers</a:t>
            </a:r>
          </a:p>
          <a:p>
            <a:r>
              <a:rPr lang="en-US" altLang="ko-KR" dirty="0"/>
              <a:t>Pre-installation clauses of MADA might be considered as the implicit price for Android OS</a:t>
            </a:r>
          </a:p>
          <a:p>
            <a:pPr lvl="1"/>
            <a:r>
              <a:rPr lang="en-US" altLang="ko-KR" dirty="0"/>
              <a:t>Google could have chosen to pay for pre-installation, while separately charging for the Android OS (no difference for OEMs) </a:t>
            </a:r>
          </a:p>
          <a:p>
            <a:pPr lvl="2"/>
            <a:r>
              <a:rPr lang="en-US" altLang="ko-KR" dirty="0"/>
              <a:t>Note: Apple receives $3 billion to make Google Search default, and it is reported that Samsung is about to get paid similar amount.  </a:t>
            </a:r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76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Google’s Business Model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47167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6309320"/>
            <a:ext cx="1933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 </a:t>
            </a:r>
            <a:r>
              <a:rPr lang="en-US" altLang="ko-KR" sz="1400" dirty="0" err="1"/>
              <a:t>Lamadrid</a:t>
            </a:r>
            <a:r>
              <a:rPr lang="en-US" altLang="ko-KR" sz="1400" dirty="0"/>
              <a:t> (2014)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77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314DE-123B-4FE4-BEBD-26EBF516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 the Claims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C6449-600B-44C0-8180-A1B458F8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BF0B0-7D63-487A-A76E-400AD0C405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Claim 1: Tying</a:t>
            </a:r>
          </a:p>
          <a:p>
            <a:pPr lvl="1"/>
            <a:r>
              <a:rPr lang="en-US" altLang="ko-KR" dirty="0"/>
              <a:t>EC seems to claim that Google Play is the tying product, and Search/Chrome are tied products</a:t>
            </a:r>
          </a:p>
          <a:p>
            <a:pPr lvl="1"/>
            <a:r>
              <a:rPr lang="en-US" altLang="ko-KR" dirty="0"/>
              <a:t>Why Play?</a:t>
            </a:r>
          </a:p>
          <a:p>
            <a:pPr lvl="2"/>
            <a:r>
              <a:rPr lang="en-US" altLang="ko-KR" dirty="0"/>
              <a:t>Essential for installing Android OS</a:t>
            </a:r>
          </a:p>
          <a:p>
            <a:pPr lvl="3"/>
            <a:r>
              <a:rPr lang="en-US" altLang="ko-KR" dirty="0"/>
              <a:t>Doesn’t this mean that Android is the real tying product? But Android is open and free  </a:t>
            </a:r>
          </a:p>
          <a:p>
            <a:pPr lvl="3"/>
            <a:r>
              <a:rPr lang="en-US" altLang="ko-KR" dirty="0"/>
              <a:t>You may condemn that Android is not so free after all, but tying?</a:t>
            </a:r>
          </a:p>
          <a:p>
            <a:pPr lvl="2"/>
            <a:r>
              <a:rPr lang="en-US" altLang="ko-KR" dirty="0"/>
              <a:t>Most dominant (compared to Search, Chrome, Maps, etc.)</a:t>
            </a:r>
          </a:p>
          <a:p>
            <a:pPr lvl="3"/>
            <a:r>
              <a:rPr lang="en-US" altLang="ko-KR" dirty="0"/>
              <a:t>Play was never licensed alone (separate product?)</a:t>
            </a:r>
          </a:p>
          <a:p>
            <a:pPr lvl="3"/>
            <a:r>
              <a:rPr lang="en-US" altLang="ko-KR" dirty="0"/>
              <a:t>Search could have been the reason for licensing GMS (at least for early Android devices)</a:t>
            </a:r>
          </a:p>
          <a:p>
            <a:pPr lvl="1"/>
            <a:r>
              <a:rPr lang="en-US" altLang="ko-KR" dirty="0"/>
              <a:t>Equally efficient competitors being foreclosed?</a:t>
            </a:r>
          </a:p>
          <a:p>
            <a:pPr lvl="2"/>
            <a:r>
              <a:rPr lang="en-US" altLang="ko-KR" dirty="0" err="1"/>
              <a:t>Naver</a:t>
            </a:r>
            <a:r>
              <a:rPr lang="en-US" altLang="ko-KR" dirty="0"/>
              <a:t> search never lost the dominance in Korea despite all those Google pre-installs    </a:t>
            </a:r>
          </a:p>
          <a:p>
            <a:pPr lvl="1"/>
            <a:r>
              <a:rPr lang="en-US" altLang="ko-KR" dirty="0"/>
              <a:t>If this is tying, what is the remedy?</a:t>
            </a:r>
          </a:p>
          <a:p>
            <a:pPr lvl="2"/>
            <a:r>
              <a:rPr lang="en-US" altLang="ko-KR" dirty="0"/>
              <a:t>Separate licensing of GMS products probably, but would that make real difference if Google offers bundling discount instead?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18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 the Claims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580-D95F-475E-8336-15AB2B644C9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Korea is a counter-example for MADA’s exclusionary power</a:t>
            </a:r>
          </a:p>
          <a:p>
            <a:endParaRPr lang="en-US" altLang="ko-KR" dirty="0"/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614311"/>
              </p:ext>
            </p:extLst>
          </p:nvPr>
        </p:nvGraphicFramePr>
        <p:xfrm>
          <a:off x="0" y="2545740"/>
          <a:ext cx="4608512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126005"/>
              </p:ext>
            </p:extLst>
          </p:nvPr>
        </p:nvGraphicFramePr>
        <p:xfrm>
          <a:off x="4355976" y="2545740"/>
          <a:ext cx="4644008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1074" y="2176408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 Query Share (PC)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27578" y="2176408"/>
            <a:ext cx="291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 Query Share (Mobile)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4200" y="5930116"/>
            <a:ext cx="5535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Source: Korean Click</a:t>
            </a:r>
          </a:p>
          <a:p>
            <a:r>
              <a:rPr lang="en-US" altLang="ko-KR" sz="1400" dirty="0"/>
              <a:t>Note: yearly average of monthly shares except for 2012(3~12), 2016(1~3)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2152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10671</TotalTime>
  <Words>1085</Words>
  <Application>Microsoft Office PowerPoint</Application>
  <PresentationFormat>화면 슬라이드 쇼(4:3)</PresentationFormat>
  <Paragraphs>110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나눔고딕</vt:lpstr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Tying or a New Business Model? Google’s MADA Controversy</vt:lpstr>
      <vt:lpstr>Introduction </vt:lpstr>
      <vt:lpstr>EC Claim of Antitrust Violations</vt:lpstr>
      <vt:lpstr>Background Facts</vt:lpstr>
      <vt:lpstr>Background Facts</vt:lpstr>
      <vt:lpstr>Google’s Business Model</vt:lpstr>
      <vt:lpstr>Google’s Business Model</vt:lpstr>
      <vt:lpstr>Checking the Claims</vt:lpstr>
      <vt:lpstr>Checking the Claims</vt:lpstr>
      <vt:lpstr>Checking the Claims </vt:lpstr>
      <vt:lpstr>Checking the Claims </vt:lpstr>
      <vt:lpstr>Concluding Remark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MADA controversy</dc:title>
  <dc:creator>Namhoon Kwon</dc:creator>
  <cp:lastModifiedBy>권남훈</cp:lastModifiedBy>
  <cp:revision>355</cp:revision>
  <dcterms:created xsi:type="dcterms:W3CDTF">2014-06-27T07:52:16Z</dcterms:created>
  <dcterms:modified xsi:type="dcterms:W3CDTF">2017-08-22T23:32:18Z</dcterms:modified>
</cp:coreProperties>
</file>