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303" r:id="rId2"/>
    <p:sldId id="305" r:id="rId3"/>
    <p:sldId id="367" r:id="rId4"/>
    <p:sldId id="358" r:id="rId5"/>
    <p:sldId id="350" r:id="rId6"/>
    <p:sldId id="359" r:id="rId7"/>
    <p:sldId id="360" r:id="rId8"/>
    <p:sldId id="361" r:id="rId9"/>
    <p:sldId id="362" r:id="rId10"/>
    <p:sldId id="363" r:id="rId11"/>
    <p:sldId id="366" r:id="rId12"/>
    <p:sldId id="365" r:id="rId13"/>
    <p:sldId id="364" r:id="rId14"/>
  </p:sldIdLst>
  <p:sldSz cx="9144000" cy="6858000" type="screen4x3"/>
  <p:notesSz cx="9656763" cy="6877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 userDrawn="1">
          <p15:clr>
            <a:srgbClr val="A4A3A4"/>
          </p15:clr>
        </p15:guide>
        <p15:guide id="2" pos="30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00"/>
    <a:srgbClr val="FF3399"/>
    <a:srgbClr val="FF33CC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4711" autoAdjust="0"/>
  </p:normalViewPr>
  <p:slideViewPr>
    <p:cSldViewPr>
      <p:cViewPr varScale="1">
        <p:scale>
          <a:sx n="106" d="100"/>
          <a:sy n="106" d="100"/>
        </p:scale>
        <p:origin x="2010" y="114"/>
      </p:cViewPr>
      <p:guideLst>
        <p:guide orient="horz" pos="398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5238" y="-126"/>
      </p:cViewPr>
      <p:guideLst>
        <p:guide orient="horz" pos="2166"/>
        <p:guide pos="30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71563" y="2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3198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71563" y="6533198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ea typeface="굴림" pitchFamily="50" charset="-127"/>
              </a:defRPr>
            </a:lvl1pPr>
          </a:lstStyle>
          <a:p>
            <a:pPr>
              <a:defRPr/>
            </a:pPr>
            <a:fld id="{EDD01288-F321-4814-A027-9B0881B188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287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71563" y="2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8325" y="515938"/>
            <a:ext cx="3440113" cy="2579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8629" y="3266600"/>
            <a:ext cx="7079511" cy="30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3198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71563" y="6533198"/>
            <a:ext cx="4185201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6" tIns="45853" rIns="91706" bIns="4585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ea typeface="굴림" pitchFamily="50" charset="-127"/>
              </a:defRPr>
            </a:lvl1pPr>
          </a:lstStyle>
          <a:p>
            <a:pPr>
              <a:defRPr/>
            </a:pPr>
            <a:fld id="{7B8653D6-84F4-493C-9415-9F48556ED6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4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2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3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11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63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12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13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9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3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1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4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3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5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6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6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6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7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7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8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1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9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18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EB606D-C6C9-4694-8FDB-1F45EEC77D10}" type="slidenum">
              <a:rPr lang="ko-KR" altLang="en-US" smtClean="0">
                <a:latin typeface="Arial" pitchFamily="34" charset="0"/>
              </a:rPr>
              <a:pPr/>
              <a:t>10</a:t>
            </a:fld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89123-3367-4107-B44B-BFDAC7C35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E0D0F-579D-4417-B933-DD4DE33C38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6F6E-BE9B-42D5-A52E-039BC6D0A9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고딕 Std B" pitchFamily="34" charset="-127"/>
                <a:ea typeface="Adobe 고딕 Std B" pitchFamily="34" charset="-127"/>
              </a:defRPr>
            </a:lvl1pPr>
            <a:lvl2pPr>
              <a:defRPr>
                <a:latin typeface="HY강B" pitchFamily="18" charset="-127"/>
                <a:ea typeface="HY강B" pitchFamily="18" charset="-127"/>
              </a:defRPr>
            </a:lvl2pPr>
            <a:lvl3pPr>
              <a:defRPr>
                <a:latin typeface="HY궁서" pitchFamily="18" charset="-127"/>
                <a:ea typeface="HY궁서" pitchFamily="18" charset="-127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EC5F5-F7DC-4724-AE8B-9A070A0C79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65C9-C73C-446E-9FCE-79BC1881A9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C851D-4D69-4691-946C-22041F215F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08FCB-8FA1-4B73-9E73-140C908762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2FC-BF65-473D-8546-147397CB58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7B87B-2A3D-4488-9261-252AAF0E8A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BC56-5F2C-4250-8C16-4385E926ED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ko-KR">
              <a:latin typeface="Constantia" pitchFamily="18" charset="0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ko-KR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6F61B-FB56-4034-B202-E7D7972557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ko-KR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ko-KR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F547E179-F3B2-46DE-9C9B-0920591EEF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ko-KR" altLang="ko-K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ko-KR" altLang="ko-K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6" r:id="rId9"/>
    <p:sldLayoutId id="2147483754" r:id="rId10"/>
    <p:sldLayoutId id="2147483755" r:id="rId11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HY강B" pitchFamily="18" charset="-127"/>
          <a:ea typeface="HY강B" pitchFamily="18" charset="-127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HY강M" pitchFamily="18" charset="-127"/>
          <a:ea typeface="HY강M" pitchFamily="18" charset="-127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ites.google.com/site/skimajou/file/%EB%94%94%EC%A7%80%ED%84%B8%20%EC%83%9D%ED%83%9C%EA%B3%84%EC%9D%98%20%EA%B3%B5%EC%A0%95%EA%B2%BD%EC%9F%81_%EA%B9%80%EC%84%B1%ED%99%98.pdf?attredirects=0&amp;d=1" TargetMode="Externa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2752" y="1676400"/>
            <a:ext cx="7851648" cy="16764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Platform </a:t>
            </a:r>
            <a:r>
              <a:rPr lang="en-US" altLang="ko-K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Economy </a:t>
            </a:r>
            <a:r>
              <a:rPr lang="en-US" altLang="ko-K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and </a:t>
            </a:r>
            <a:r>
              <a:rPr lang="en-US" altLang="ko-K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Competition Policy</a:t>
            </a:r>
            <a:r>
              <a:rPr lang="en-US" altLang="ko-KR" sz="2800" dirty="0">
                <a:effectLst/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800" dirty="0">
                <a:effectLst/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</a:br>
            <a:endParaRPr lang="ko-KR" altLang="en-US" sz="280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495800" y="4267200"/>
            <a:ext cx="3821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Sung-Hwan Kim (Ajou University)</a:t>
            </a:r>
          </a:p>
          <a:p>
            <a:pPr algn="r"/>
            <a:endParaRPr lang="en-US" altLang="ko-KR" sz="200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August, 2017</a:t>
            </a:r>
            <a:endParaRPr lang="ko-KR" altLang="en-US" sz="200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410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152401" y="1143000"/>
            <a:ext cx="8839200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Market definition and assessing dominance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 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agree 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that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analyzing business models and dynamic indicators would be important. (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Forget about SSNIP and HHI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or anything similar to them, please)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It is better to see market definition and assessing dominance as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an integrated analysis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, not separate steps, in platform economy.</a:t>
            </a:r>
          </a:p>
          <a:p>
            <a:pPr lvl="1" eaLnBrk="1" hangingPunct="1"/>
            <a:endParaRPr lang="en-US" altLang="ko-KR" sz="80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360363" indent="-360363" algn="l" eaLnBrk="1" hangingPunct="1">
              <a:buFont typeface="Wingdings" pitchFamily="2" charset="2"/>
              <a:buChar char="u"/>
            </a:pP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Identification of bottlenecks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It is not even clear whether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competition between platforms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actually increases welfare (</a:t>
            </a:r>
            <a:r>
              <a:rPr lang="en-US" altLang="ko-KR" sz="2000" dirty="0" err="1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Monopolkommission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, 2015)</a:t>
            </a:r>
          </a:p>
          <a:p>
            <a:pPr lvl="1" eaLnBrk="1" hangingPunct="1"/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Still,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it is clear that we can identify </a:t>
            </a:r>
            <a:r>
              <a:rPr lang="en-US" altLang="ko-KR" sz="2000" b="1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bottlenecks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in platform economy, which should be regulated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. (And bottlenecks can arise without dominance!!)</a:t>
            </a:r>
            <a:endParaRPr lang="en-US" altLang="ko-KR" sz="200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  <a:sym typeface="Wingdings" pitchFamily="2" charset="2"/>
            </a:endParaRP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In fact, we already have some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experiences of regulating bottleneck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fees of platform, e.g., termination access in 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telecom,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payment card merchant fee. </a:t>
            </a: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r>
              <a:rPr lang="ko-KR" altLang="en-US" sz="2000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en-US" altLang="ko-KR" sz="20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381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u="sng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Comments</a:t>
            </a:r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 and Thoughts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8438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257175" y="1143000"/>
            <a:ext cx="8734425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0363" indent="-360363" algn="l" eaLnBrk="1" hangingPunct="1">
              <a:buFont typeface="Wingdings" pitchFamily="2" charset="2"/>
              <a:buChar char="u"/>
            </a:pP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Pre-emptive merger and tipping effect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Pre-emptive mergers should be regulated to keep the market open to innovation as well as competition.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But,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 doubt that tipping effect is </a:t>
            </a:r>
            <a:r>
              <a:rPr lang="en-US" altLang="ko-KR" sz="2000" u="sng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a major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concern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. As tipping and network effects are natural consequences of given demand structure and come along with efficiency, it is not clearly 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justified (or even impossible)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to reject them.</a:t>
            </a:r>
          </a:p>
          <a:p>
            <a:pPr lvl="1" eaLnBrk="1" hangingPunct="1"/>
            <a:endParaRPr lang="en-US" altLang="ko-KR" sz="80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Offensive leveraging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It is worth emphasizing that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offensive leveraging </a:t>
            </a:r>
            <a:r>
              <a:rPr lang="en-US" altLang="ko-KR" sz="2000" u="sng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on basis other than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merits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should be regulated.</a:t>
            </a:r>
          </a:p>
          <a:p>
            <a:pPr lvl="1" eaLnBrk="1" hangingPunct="1"/>
            <a:r>
              <a:rPr lang="en-US" altLang="ko-KR" sz="2000" b="1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Question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: If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a platform exploits data obtained through serving a firm to outperform it, can it be a competition on merits? </a:t>
            </a: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r>
              <a:rPr lang="ko-KR" altLang="en-US" sz="2000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en-US" altLang="ko-KR" sz="20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381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u="sng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Comments</a:t>
            </a:r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 and Thoughts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6916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257175" y="1219200"/>
            <a:ext cx="8734425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Current policy is the mixture of 2 approaches – structure and effect.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But, either of them does not work right in platform economy. </a:t>
            </a:r>
            <a:r>
              <a:rPr lang="en-US" altLang="ko-KR" sz="18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(→ next slide)</a:t>
            </a:r>
          </a:p>
          <a:p>
            <a:pPr marL="360363" indent="-360363" algn="l" eaLnBrk="1" hangingPunct="1">
              <a:buFont typeface="Wingdings" pitchFamily="2" charset="2"/>
              <a:buChar char="u"/>
            </a:pP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In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structural approach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, keywords are </a:t>
            </a:r>
            <a:r>
              <a:rPr lang="en-US" altLang="ko-KR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market share, concentration, dominance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. </a:t>
            </a:r>
          </a:p>
          <a:p>
            <a:pPr lvl="1" eaLnBrk="1" hangingPunct="1"/>
            <a:r>
              <a:rPr lang="en-US" altLang="ko-KR" sz="20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It is the or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iginal foundation of antitrust and still preferred by many for its transparency in practice.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But, economists tend not to like it since it is often wrong (especially in differentiated markets).  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</a:p>
          <a:p>
            <a:pPr marL="360363" indent="-360363" algn="l" eaLnBrk="1" hangingPunct="1">
              <a:buFont typeface="Wingdings" pitchFamily="2" charset="2"/>
              <a:buChar char="u"/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In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effects-based approach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, keywords are </a:t>
            </a:r>
            <a:r>
              <a:rPr lang="en-US" altLang="ko-KR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price, consumer/social welfare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Preferred by economists, it has increasing influence in the policy.</a:t>
            </a:r>
            <a:endParaRPr lang="en-US" altLang="ko-KR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ts val="3400"/>
              </a:lnSpc>
              <a:buNone/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r>
              <a:rPr lang="ko-KR" altLang="en-US" sz="2000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en-US" altLang="ko-KR" sz="20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381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Comments and </a:t>
            </a:r>
            <a:r>
              <a:rPr lang="en-US" altLang="ko-KR" sz="3200" u="sng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Thoughts</a:t>
            </a:r>
            <a:endParaRPr lang="en-US" altLang="ko-KR" sz="3200" u="sng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3413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257175" y="1124744"/>
            <a:ext cx="8734425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Dynamic efficiency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is much more important in platform economy.</a:t>
            </a:r>
            <a:endParaRPr lang="en-US" altLang="ko-KR" sz="2600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ts val="3400"/>
              </a:lnSpc>
            </a:pPr>
            <a:r>
              <a:rPr lang="en-US" altLang="ko-KR" sz="26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 It is much harder to evaluate welfare effects.</a:t>
            </a:r>
          </a:p>
          <a:p>
            <a:pPr marL="534988" indent="-534988" algn="l" eaLnBrk="1" hangingPunct="1"/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  Some </a:t>
            </a:r>
            <a:r>
              <a:rPr lang="en-US" altLang="ko-KR" sz="18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(e.g., Kahn (2017))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argue that we need to turn back to the original structural approach. But, traditional structural approach can’t do better because it considers only </a:t>
            </a:r>
            <a:r>
              <a:rPr lang="en-US" altLang="ko-KR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‘static’ structure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360363" indent="-360363"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Ultimately, we will have to aim at finding a totally new approach focusing on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dynamic structure</a:t>
            </a:r>
          </a:p>
          <a:p>
            <a:pPr lvl="1" eaLnBrk="1" hangingPunct="1"/>
            <a:r>
              <a:rPr lang="en-US" altLang="ko-KR" sz="20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The keyword of this new approach should be </a:t>
            </a:r>
            <a:r>
              <a:rPr lang="en-US" altLang="ko-KR" sz="2000" b="1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‘market openness’ to innovation and discovery</a:t>
            </a:r>
            <a:r>
              <a:rPr lang="en-US" altLang="ko-KR" sz="20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rather than market dominance or (static) efficiency.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“</a:t>
            </a:r>
            <a:r>
              <a:rPr lang="en-US" altLang="ko-KR" sz="2000" i="1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 wish now to consider </a:t>
            </a:r>
            <a:r>
              <a:rPr lang="en-US" altLang="ko-KR" sz="2000" b="1" i="1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competition</a:t>
            </a:r>
            <a:r>
              <a:rPr lang="en-US" altLang="ko-KR" sz="2000" i="1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systematically </a:t>
            </a:r>
            <a:r>
              <a:rPr lang="en-US" altLang="ko-KR" sz="2000" b="1" i="1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as a procedure for discovering facts which would remain unknown </a:t>
            </a:r>
            <a:r>
              <a:rPr lang="en-US" altLang="ko-KR" sz="2000" i="1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or at least would not be used.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” (Hayek, 1968: translated from German</a:t>
            </a:r>
            <a:r>
              <a:rPr lang="ko-KR" altLang="en-US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in</a:t>
            </a:r>
            <a:r>
              <a:rPr lang="ko-KR" altLang="en-US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2002)</a:t>
            </a:r>
            <a:r>
              <a:rPr lang="en-US" altLang="ko-KR" sz="20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altLang="ko-KR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ts val="3400"/>
              </a:lnSpc>
              <a:buNone/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r>
              <a:rPr lang="ko-KR" altLang="en-US" sz="2000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en-US" altLang="ko-KR" sz="20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381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Comments and </a:t>
            </a:r>
            <a:r>
              <a:rPr lang="en-US" altLang="ko-KR" sz="3200" u="sng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Thoughts</a:t>
            </a:r>
            <a:endParaRPr lang="en-US" altLang="ko-KR" sz="3200" u="sng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8856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 smtClean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Platform Economy and Regulation 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4343400" cy="2833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47800"/>
            <a:ext cx="4114800" cy="2833358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/>
        </p:nvSpPr>
        <p:spPr bwMode="gray">
          <a:xfrm>
            <a:off x="485775" y="4472384"/>
            <a:ext cx="8429625" cy="41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b="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For a brief friendly introduction to the antitrust issues of platform economy, please look at my recent writing</a:t>
            </a:r>
            <a:r>
              <a:rPr lang="en-US" altLang="ko-KR" sz="1800" b="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800" b="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hlinkClick r:id="rId5"/>
              </a:rPr>
              <a:t>link</a:t>
            </a:r>
            <a:r>
              <a:rPr lang="en-US" altLang="ko-KR" sz="1800" b="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b="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. </a:t>
            </a:r>
            <a:endParaRPr lang="en-US" altLang="ko-KR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361950" lvl="1" indent="-271463" eaLnBrk="1" hangingPunct="1">
              <a:lnSpc>
                <a:spcPts val="34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Chapter 3 of “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2045 </a:t>
            </a:r>
            <a:r>
              <a:rPr lang="ko-KR" altLang="en-US" sz="160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미래사회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@</a:t>
            </a:r>
            <a:r>
              <a:rPr lang="ko-KR" altLang="en-US" sz="160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인터넷플러스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-</a:t>
            </a:r>
            <a:r>
              <a:rPr lang="ko-KR" altLang="en-US" sz="160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신뢰를 세우다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ko-KR" altLang="en-US" sz="160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인터넷진흥원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itchFamily="2" charset="2"/>
              </a:rPr>
              <a:t>, 2017)”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r>
              <a:rPr lang="ko-KR" altLang="en-US" sz="2000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en-US" altLang="ko-KR" sz="2000" dirty="0"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5876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457200" y="1371600"/>
            <a:ext cx="8429625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7188" indent="-357188"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[Question] 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Does economics (such as two-sided market theory) help competition policy of platform economy?</a:t>
            </a:r>
          </a:p>
          <a:p>
            <a:pPr algn="l" eaLnBrk="1" hangingPunct="1">
              <a:lnSpc>
                <a:spcPts val="3400"/>
              </a:lnSpc>
            </a:pPr>
            <a:endParaRPr lang="en-US" altLang="ko-KR" sz="3600" i="1" u="sng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The answer is yes and no.</a:t>
            </a:r>
            <a:endParaRPr lang="en-US" altLang="ko-KR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400"/>
              </a:lnSpc>
            </a:pP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It helps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in that it makes us understand better how platforms work and make profits.</a:t>
            </a:r>
          </a:p>
          <a:p>
            <a:pPr lvl="1" eaLnBrk="1" hangingPunct="1">
              <a:lnSpc>
                <a:spcPts val="3400"/>
              </a:lnSpc>
            </a:pP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But, it tortures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competition authorities by showing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how different platform business models are from the conventional ones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 for which the current competition policy framework is designed.   </a:t>
            </a:r>
            <a:endParaRPr lang="en-US" altLang="ko-KR" u="sng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ts val="3400"/>
              </a:lnSpc>
              <a:buNone/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r>
              <a:rPr lang="ko-KR" altLang="en-US" sz="2000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en-US" altLang="ko-KR" sz="20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Does Platform Economics Help?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77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304800" y="1200944"/>
            <a:ext cx="8582025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0363" indent="-360363"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In fact, it will take long to see economics really help competition policy of platform economy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Platform economics is not prepared enough yet to answer the specific policy questions.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Policy framework and legal standards tend to be too sticky</a:t>
            </a:r>
          </a:p>
          <a:p>
            <a:pPr lvl="1" eaLnBrk="1" hangingPunct="1"/>
            <a:endParaRPr lang="en-US" altLang="ko-KR" sz="800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357188" indent="-357188" algn="l" eaLnBrk="1" hangingPunct="1">
              <a:lnSpc>
                <a:spcPts val="3400"/>
              </a:lnSpc>
              <a:buFont typeface="Wingdings" pitchFamily="2" charset="2"/>
              <a:buChar char="u"/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Until then, we will observe disagreement of economics and policy, which will lead to </a:t>
            </a:r>
            <a:r>
              <a:rPr lang="en-US" altLang="ko-KR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either of two failures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. 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Competition authority fails to do much to address the 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issues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raised.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Or it does something </a:t>
            </a:r>
            <a:r>
              <a:rPr lang="en-US" altLang="ko-KR" sz="2000" dirty="0" smtClean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absurd, 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itchFamily="2" charset="2"/>
              </a:rPr>
              <a:t>ignoring the insights from economics and industry experts.</a:t>
            </a:r>
            <a:endParaRPr lang="en-US" altLang="ko-KR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ts val="3400"/>
              </a:lnSpc>
              <a:buNone/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endParaRPr lang="en-US" altLang="ko-KR" dirty="0">
              <a:latin typeface="나눔명조 ExtraBold" pitchFamily="18" charset="-127"/>
              <a:ea typeface="나눔명조 ExtraBold" pitchFamily="18" charset="-127"/>
              <a:sym typeface="Wingdings" pitchFamily="2" charset="2"/>
            </a:endParaRPr>
          </a:p>
          <a:p>
            <a:pPr algn="l" eaLnBrk="1" hangingPunct="1">
              <a:lnSpc>
                <a:spcPts val="3400"/>
              </a:lnSpc>
            </a:pPr>
            <a:r>
              <a:rPr lang="ko-KR" altLang="en-US" sz="2000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en-US" altLang="ko-KR" sz="20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Does Platform Economics Help?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8933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457200" y="1219200"/>
            <a:ext cx="8429625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6700" indent="-266700" algn="l" eaLnBrk="1" hangingPunct="1">
              <a:lnSpc>
                <a:spcPct val="150000"/>
              </a:lnSpc>
            </a:pPr>
            <a:r>
              <a:rPr lang="en-US" altLang="ko-KR" u="sng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Two Questions</a:t>
            </a:r>
          </a:p>
          <a:p>
            <a:pPr marL="266700" indent="-266700" algn="l" eaLnBrk="1" hangingPunct="1"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1.</a:t>
            </a: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Can the current policy framework address the competition issues of platform economy appropriately?</a:t>
            </a:r>
            <a:endParaRPr lang="en-US" altLang="ko-KR" sz="2000" b="0" dirty="0">
              <a:solidFill>
                <a:srgbClr val="C00000"/>
              </a:solidFill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2.</a:t>
            </a: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If not, what should we do?</a:t>
            </a:r>
          </a:p>
          <a:p>
            <a:pPr algn="l" eaLnBrk="1" hangingPunct="1">
              <a:buFont typeface="Wingdings" pitchFamily="2" charset="2"/>
              <a:buChar char="u"/>
            </a:pPr>
            <a:endParaRPr lang="en-US" altLang="ko-KR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357188" indent="-357188" algn="l" eaLnBrk="1" hangingPunct="1">
              <a:buFont typeface="Wingdings" pitchFamily="2" charset="2"/>
              <a:buChar char="u"/>
            </a:pP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Van </a:t>
            </a:r>
            <a:r>
              <a:rPr lang="en-US" altLang="ko-KR" b="0" u="sng" dirty="0" err="1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Gorp</a:t>
            </a:r>
            <a:r>
              <a:rPr lang="en-US" altLang="ko-KR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and </a:t>
            </a:r>
            <a:r>
              <a:rPr lang="en-US" altLang="ko-KR" b="0" u="sng" dirty="0" err="1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Batura</a:t>
            </a:r>
            <a:r>
              <a:rPr lang="en-US" altLang="ko-KR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(2015)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provides some reasonable answers to these questions. I will summarize them first and add my comments and thoughts. 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“Challenges for Competition Policy in a Digitalized Economy” (Van </a:t>
            </a:r>
            <a:r>
              <a:rPr lang="en-US" altLang="ko-KR" sz="2000" dirty="0" err="1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Gorp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and </a:t>
            </a:r>
            <a:r>
              <a:rPr lang="en-US" altLang="ko-KR" sz="2000" dirty="0" err="1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Batura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, 2015) published by European  Parliament </a:t>
            </a: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Challenges for Competition Policy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439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457200" y="1371600"/>
            <a:ext cx="8429625" cy="405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7188" indent="-357188" algn="l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dirty="0"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Problems with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market definition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: (1) multiple related markets served by a platform, (2) absence of nominal prices, (3) fluid market boundaries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 Need to focus on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actual business models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Analyze how platforms generate profits and what/who may steal them.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Identify the potential forces of innovation, entry and contestability.</a:t>
            </a: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Challenges for Competition Policy </a:t>
            </a:r>
            <a:r>
              <a:rPr lang="en-US" altLang="ko-KR" sz="20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(VG&amp;B, 2015)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8698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381000" y="1219200"/>
            <a:ext cx="8534400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7188" indent="-357188" algn="l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Problem with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assessing dominance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: use of static indicators (e.g., market share, price level, profit margin) is often misleading. </a:t>
            </a:r>
          </a:p>
          <a:p>
            <a:pPr marL="449263" indent="-449263" algn="l" eaLnBrk="1" hangingPunct="1"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 Need to find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indicators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that inform about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contestability and entry barrier</a:t>
            </a:r>
            <a:endParaRPr lang="en-US" altLang="ko-KR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Analyze the strength of competitive constraints, including whether the incumbent firm is facing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disruptive innovations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Analyze vertical power relations throughout the value web, including the identification of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current and future bottlenecks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endParaRPr lang="en-US" altLang="ko-KR" sz="8000" b="0" i="1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Challenges for Competition Policy </a:t>
            </a:r>
            <a:r>
              <a:rPr lang="en-US" altLang="ko-KR" sz="20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(VG&amp;B, 2015)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7801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381000" y="1219200"/>
            <a:ext cx="8534400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0363" indent="-360363" algn="l" eaLnBrk="1" hangingPunct="1">
              <a:buFont typeface="Wingdings" pitchFamily="2" charset="2"/>
              <a:buChar char="u"/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Problem with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benchmark tests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: equally-efficient-competitor test fails when multi-sided platforms charge multiple prices  (or when digital rivals are not comparable in cost structures)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 Need to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avoid using such tests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in platform economy cases</a:t>
            </a:r>
            <a:endParaRPr lang="en-US" altLang="ko-KR" sz="9600" b="0" i="1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marL="360363" indent="-360363" algn="l" eaLnBrk="1" hangingPunct="1">
              <a:buFont typeface="Wingdings" pitchFamily="2" charset="2"/>
              <a:buChar char="u"/>
            </a:pPr>
            <a:r>
              <a:rPr lang="ko-KR" altLang="en-US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Pre-emptive merger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: It is a big concern in digital markets, but it is still hard to identify potentially anti-competitive mergers.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 Need to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stick to a prudent enforcement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of merger control</a:t>
            </a:r>
            <a:endParaRPr lang="en-US" altLang="ko-KR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ko-KR" sz="20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ut, </a:t>
            </a:r>
            <a:r>
              <a:rPr lang="en-US" altLang="ko-KR" sz="20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guard against the chances of </a:t>
            </a:r>
            <a:r>
              <a:rPr lang="en-US" altLang="ko-KR" sz="2000" b="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tipping effects</a:t>
            </a:r>
            <a:r>
              <a:rPr lang="en-US" altLang="ko-KR" sz="2000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given the importance of scale economies and network effects</a:t>
            </a:r>
            <a:endParaRPr lang="en-US" altLang="ko-KR" sz="2000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Challenges for Competition Policy </a:t>
            </a:r>
            <a:r>
              <a:rPr lang="en-US" altLang="ko-KR" sz="20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(VG&amp;B, 2015)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8998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9123-3367-4107-B44B-BFDAC7C353C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gray">
          <a:xfrm>
            <a:off x="381000" y="1219200"/>
            <a:ext cx="8534400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Leveraging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of market power into adjacent markets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 Need to </a:t>
            </a:r>
            <a:r>
              <a:rPr lang="en-US" altLang="ko-KR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be careful </a:t>
            </a:r>
            <a:r>
              <a:rPr lang="en-US" altLang="ko-KR" b="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to avoid an automatic conclusion</a:t>
            </a:r>
            <a:endParaRPr lang="en-US" altLang="ko-KR" b="0" dirty="0">
              <a:latin typeface="Times New Roman" panose="02020603050405020304" pitchFamily="18" charset="0"/>
              <a:ea typeface="나눔명조 ExtraBold" pitchFamily="18" charset="-127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Applying digital technologies in other industries expands the innovation frontier, which means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offensive leveraging can have positive effects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when it is based on merits 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But, </a:t>
            </a:r>
            <a:r>
              <a:rPr lang="en-US" altLang="ko-KR" sz="2000" u="sng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defensive leveraging</a:t>
            </a:r>
            <a:r>
              <a:rPr lang="en-US" altLang="ko-KR" sz="2000" dirty="0">
                <a:latin typeface="Times New Roman" panose="02020603050405020304" pitchFamily="18" charset="0"/>
                <a:ea typeface="나눔명조 ExtraBold" pitchFamily="18" charset="-127"/>
                <a:cs typeface="Times New Roman" panose="02020603050405020304" pitchFamily="18" charset="0"/>
              </a:rPr>
              <a:t> (as in Microsoft cases) needs to be regulated </a:t>
            </a: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gray">
          <a:xfrm>
            <a:off x="6858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ko-KR" sz="32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Challenges for Competition Policy </a:t>
            </a:r>
            <a:r>
              <a:rPr lang="en-US" altLang="ko-KR" sz="2000" dirty="0">
                <a:solidFill>
                  <a:srgbClr val="FF6600"/>
                </a:solidFill>
                <a:latin typeface="Times New Roman" panose="02020603050405020304" pitchFamily="18" charset="0"/>
                <a:ea typeface="나눔바른고딕" pitchFamily="50" charset="-127"/>
                <a:cs typeface="Times New Roman" panose="02020603050405020304" pitchFamily="18" charset="0"/>
              </a:rPr>
              <a:t>(VG&amp;B, 2015)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ea typeface="나눔바른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93809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산</Template>
  <TotalTime>5088</TotalTime>
  <Words>1163</Words>
  <Application>Microsoft Office PowerPoint</Application>
  <PresentationFormat>화면 슬라이드 쇼(4:3)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30" baseType="lpstr">
      <vt:lpstr>Adobe 고딕 Std B</vt:lpstr>
      <vt:lpstr>HY강B</vt:lpstr>
      <vt:lpstr>HY강M</vt:lpstr>
      <vt:lpstr>HY궁서</vt:lpstr>
      <vt:lpstr>HY중고딕</vt:lpstr>
      <vt:lpstr>굴림</vt:lpstr>
      <vt:lpstr>나눔명조 ExtraBold</vt:lpstr>
      <vt:lpstr>나눔바른고딕</vt:lpstr>
      <vt:lpstr>맑은 고딕</vt:lpstr>
      <vt:lpstr>Arial</vt:lpstr>
      <vt:lpstr>Calibri</vt:lpstr>
      <vt:lpstr>Constantia</vt:lpstr>
      <vt:lpstr>Times</vt:lpstr>
      <vt:lpstr>Times New Roman</vt:lpstr>
      <vt:lpstr>Wingdings</vt:lpstr>
      <vt:lpstr>Wingdings 2</vt:lpstr>
      <vt:lpstr>Flow</vt:lpstr>
      <vt:lpstr>Platform Economy and Competition Policy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Reeti</dc:creator>
  <cp:lastModifiedBy>ajou</cp:lastModifiedBy>
  <cp:revision>611</cp:revision>
  <cp:lastPrinted>2017-08-21T12:38:17Z</cp:lastPrinted>
  <dcterms:created xsi:type="dcterms:W3CDTF">2004-09-17T20:23:44Z</dcterms:created>
  <dcterms:modified xsi:type="dcterms:W3CDTF">2017-08-23T08:35:03Z</dcterms:modified>
</cp:coreProperties>
</file>