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529" r:id="rId2"/>
    <p:sldId id="779" r:id="rId3"/>
    <p:sldId id="750" r:id="rId4"/>
    <p:sldId id="780" r:id="rId5"/>
    <p:sldId id="775" r:id="rId6"/>
    <p:sldId id="776" r:id="rId7"/>
    <p:sldId id="752" r:id="rId8"/>
    <p:sldId id="756" r:id="rId9"/>
    <p:sldId id="787" r:id="rId10"/>
    <p:sldId id="777" r:id="rId11"/>
    <p:sldId id="778" r:id="rId12"/>
    <p:sldId id="758" r:id="rId13"/>
    <p:sldId id="782" r:id="rId14"/>
    <p:sldId id="789" r:id="rId15"/>
    <p:sldId id="784" r:id="rId16"/>
    <p:sldId id="790" r:id="rId17"/>
    <p:sldId id="759" r:id="rId18"/>
    <p:sldId id="761" r:id="rId19"/>
    <p:sldId id="762" r:id="rId20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3277" autoAdjust="0"/>
  </p:normalViewPr>
  <p:slideViewPr>
    <p:cSldViewPr>
      <p:cViewPr varScale="1">
        <p:scale>
          <a:sx n="107" d="100"/>
          <a:sy n="107" d="100"/>
        </p:scale>
        <p:origin x="12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AC188-5D5A-4652-B1E4-428C09F7CBE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3F245-70D3-4699-B941-F211A756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88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C165D-436F-4ECC-8D68-984A3E0C54E5}" type="datetimeFigureOut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0B40B-B7DA-4D13-AAE6-1BC9C85BA1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1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0B40B-B7DA-4D13-AAE6-1BC9C85BA11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0B40B-B7DA-4D13-AAE6-1BC9C85BA11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8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0B40B-B7DA-4D13-AAE6-1BC9C85BA11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6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F68E-CFF9-4CB9-9942-87BA2ED186E8}" type="datetime1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2735-8206-4B31-BC0B-3ABAA57CE122}" type="datetime1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B7EC-32CF-470A-A18B-1A72761ED486}" type="datetime1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350F-3602-46D5-92BD-9902977F3A40}" type="datetime1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8EB-31EF-4B8D-A21A-5969E9D6FAA8}" type="datetime1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B43-D392-42CF-9C48-5C91794C7D09}" type="datetime1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9669-0CCB-46C4-9310-40AFFDECB118}" type="datetime1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485B-5537-43E1-B171-2A972AACB3C6}" type="datetime1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9310-9F73-46F3-8FAF-8A6BA1BFDC0D}" type="datetime1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5E3-7CBD-4B19-BD95-50C316B72F70}" type="datetime1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993B-136D-4AB9-8261-035D4BB62BA0}" type="datetime1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F780A-9C40-4252-ABB6-02940B2C7070}" type="datetime1">
              <a:rPr lang="ko-KR" altLang="en-US" smtClean="0"/>
              <a:pPr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pull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947">
              <a:srgbClr val="E0E9F2"/>
            </a:gs>
            <a:gs pos="44918">
              <a:srgbClr val="E0E9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11560" y="169862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플랫폼 경쟁의 시사점 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b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시장지배력남용 사건을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중심으로 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sz="1800" b="1" dirty="0" smtClean="0"/>
              <a:t>서강대 </a:t>
            </a:r>
            <a:r>
              <a:rPr lang="en-US" altLang="ko-KR" sz="1800" b="1" dirty="0" smtClean="0"/>
              <a:t>ICT</a:t>
            </a:r>
            <a:r>
              <a:rPr lang="ko-KR" altLang="en-US" sz="1800" b="1" dirty="0" err="1" smtClean="0"/>
              <a:t>법경제연구소</a:t>
            </a:r>
            <a:r>
              <a:rPr lang="ko-KR" altLang="en-US" sz="1800" b="1" dirty="0" smtClean="0"/>
              <a:t> 세미나 </a:t>
            </a:r>
            <a:r>
              <a:rPr lang="en-US" altLang="ko-KR" sz="1800" b="1" dirty="0" smtClean="0">
                <a:latin typeface="+mn-ea"/>
                <a:ea typeface="+mn-ea"/>
              </a:rPr>
              <a:t>2017. 8. 31.</a:t>
            </a:r>
            <a:r>
              <a:rPr lang="en-US" altLang="ko-KR" sz="2400" b="1" dirty="0" smtClean="0">
                <a:latin typeface="+mn-ea"/>
                <a:ea typeface="+mn-ea"/>
              </a:rPr>
              <a:t/>
            </a:r>
            <a:br>
              <a:rPr lang="en-US" altLang="ko-KR" sz="2400" b="1" dirty="0" smtClean="0">
                <a:latin typeface="+mn-ea"/>
                <a:ea typeface="+mn-ea"/>
              </a:rPr>
            </a:br>
            <a:r>
              <a:rPr lang="en-US" altLang="ko-KR" sz="2400" b="1" dirty="0">
                <a:latin typeface="+mn-ea"/>
                <a:ea typeface="+mn-ea"/>
              </a:rPr>
              <a:t/>
            </a:r>
            <a:br>
              <a:rPr lang="en-US" altLang="ko-KR" sz="2400" b="1" dirty="0">
                <a:latin typeface="+mn-ea"/>
                <a:ea typeface="+mn-ea"/>
              </a:rPr>
            </a:b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297360" y="4509120"/>
            <a:ext cx="6400800" cy="1752600"/>
          </a:xfrm>
        </p:spPr>
        <p:txBody>
          <a:bodyPr>
            <a:normAutofit fontScale="25000" lnSpcReduction="20000"/>
          </a:bodyPr>
          <a:lstStyle/>
          <a:p>
            <a:pPr algn="r"/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80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8000" dirty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600" b="1" dirty="0" smtClean="0">
                <a:solidFill>
                  <a:schemeClr val="tx1"/>
                </a:solidFill>
                <a:latin typeface="+mn-ea"/>
              </a:rPr>
              <a:t>주 진열</a:t>
            </a:r>
            <a:endParaRPr lang="en-US" altLang="ko-KR" sz="9600" b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600" b="1" dirty="0" smtClean="0">
                <a:solidFill>
                  <a:schemeClr val="tx1"/>
                </a:solidFill>
                <a:latin typeface="+mn-ea"/>
              </a:rPr>
              <a:t>부산대 법학전문대학원</a:t>
            </a:r>
            <a:endParaRPr lang="en-US" altLang="ko-KR" sz="9600" b="1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20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1047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 smtClean="0">
                <a:latin typeface="+mj-ea"/>
              </a:rPr>
              <a:t/>
            </a:r>
            <a:br>
              <a:rPr lang="en-US" altLang="ko-KR" sz="3600" b="1" dirty="0" smtClean="0">
                <a:latin typeface="+mj-ea"/>
              </a:rPr>
            </a:br>
            <a:r>
              <a:rPr lang="en-US" altLang="ko-KR" sz="3600" b="1" dirty="0" smtClean="0">
                <a:latin typeface="+mj-ea"/>
              </a:rPr>
              <a:t>3. </a:t>
            </a:r>
            <a:r>
              <a:rPr lang="ko-KR" altLang="en-US" sz="3600" b="1" dirty="0" smtClean="0">
                <a:latin typeface="+mj-ea"/>
              </a:rPr>
              <a:t>교차네트워크효과와 </a:t>
            </a:r>
            <a:r>
              <a:rPr lang="en-US" altLang="ko-KR" sz="3600" b="1" dirty="0" smtClean="0">
                <a:latin typeface="+mj-ea"/>
              </a:rPr>
              <a:t>SSNIP </a:t>
            </a:r>
            <a:r>
              <a:rPr lang="ko-KR" altLang="en-US" sz="3600" b="1" dirty="0" smtClean="0">
                <a:latin typeface="+mj-ea"/>
              </a:rPr>
              <a:t>테스트 문제 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관련시장 </a:t>
            </a:r>
            <a:r>
              <a:rPr lang="ko-KR" altLang="en-US" sz="2000" dirty="0" err="1" smtClean="0"/>
              <a:t>획정법으로</a:t>
            </a:r>
            <a:r>
              <a:rPr lang="ko-KR" altLang="en-US" sz="2000" dirty="0" smtClean="0"/>
              <a:t> 널리 쓰이는 </a:t>
            </a:r>
            <a:r>
              <a:rPr lang="en-US" altLang="ko-KR" sz="2000" dirty="0" smtClean="0"/>
              <a:t>SSNIP </a:t>
            </a:r>
            <a:r>
              <a:rPr lang="ko-KR" altLang="en-US" sz="2000" dirty="0" smtClean="0"/>
              <a:t>테스트는 </a:t>
            </a:r>
            <a:r>
              <a:rPr lang="ko-KR" altLang="en-US" sz="2000" dirty="0"/>
              <a:t>교차네트워크효과</a:t>
            </a:r>
            <a:r>
              <a:rPr lang="en-US" altLang="ko-KR" sz="2000" dirty="0"/>
              <a:t>(cross network effect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없는 단면시장을 전제로 개발된 </a:t>
            </a:r>
            <a:r>
              <a:rPr lang="ko-KR" altLang="en-US" sz="2000" dirty="0" smtClean="0"/>
              <a:t>것임</a:t>
            </a:r>
            <a:r>
              <a:rPr lang="en-US" altLang="ko-KR" sz="2000" dirty="0" smtClean="0"/>
              <a:t> 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그런데 </a:t>
            </a:r>
            <a:r>
              <a:rPr lang="en-US" altLang="ko-KR" sz="2000" b="1" dirty="0">
                <a:solidFill>
                  <a:srgbClr val="C00000"/>
                </a:solidFill>
              </a:rPr>
              <a:t>EBGM</a:t>
            </a: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I,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II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사건의 경우</a:t>
            </a:r>
            <a:r>
              <a:rPr lang="ko-KR" altLang="en-US" sz="2000" dirty="0" smtClean="0"/>
              <a:t> 위와 같은 효과가 있는 온라인거래중개시장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판매자의 증감과 구매자의 증감이 상호 영향</a:t>
            </a:r>
            <a:r>
              <a:rPr lang="en-US" altLang="ko-KR" sz="2000" dirty="0" smtClean="0"/>
              <a:t>)</a:t>
            </a:r>
            <a:r>
              <a:rPr lang="ko-KR" altLang="en-US" sz="2000" dirty="0"/>
              <a:t>임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540000" fontAlgn="base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대법원은  </a:t>
            </a:r>
            <a:r>
              <a:rPr lang="ko-KR" altLang="en-US" sz="2000" dirty="0" err="1" smtClean="0"/>
              <a:t>공정위의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구술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SSNIP </a:t>
            </a:r>
            <a:r>
              <a:rPr lang="ko-KR" altLang="en-US" sz="2000" dirty="0" smtClean="0"/>
              <a:t>테스트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판매자 수수료 인상해도 대체 판로를 찾기 어려울 것으로 보인다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의한 관련시장 획정이 타당하다고 하였는데 납득하기 어려움</a:t>
            </a: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/>
              <a:t>교차네트워크효과가 존재하는 </a:t>
            </a:r>
            <a:r>
              <a:rPr lang="ko-KR" altLang="en-US" sz="2000" dirty="0" smtClean="0"/>
              <a:t>플랫폼의 </a:t>
            </a:r>
            <a:r>
              <a:rPr lang="ko-KR" altLang="en-US" sz="2000" dirty="0"/>
              <a:t>경우 </a:t>
            </a:r>
            <a:r>
              <a:rPr lang="en-US" altLang="ko-KR" sz="2000" dirty="0"/>
              <a:t>SSNIP </a:t>
            </a:r>
            <a:r>
              <a:rPr lang="ko-KR" altLang="en-US" sz="2000" dirty="0"/>
              <a:t>테스트를 적용하면 수요대체성을 과소하게 </a:t>
            </a:r>
            <a:r>
              <a:rPr lang="ko-KR" altLang="en-US" sz="2000" dirty="0" smtClean="0"/>
              <a:t>평가하여 </a:t>
            </a:r>
            <a:r>
              <a:rPr lang="ko-KR" altLang="en-US" sz="2000" dirty="0"/>
              <a:t>관련시장이 너무 좁게 획정될 수 있다는 문제가 </a:t>
            </a:r>
            <a:r>
              <a:rPr lang="ko-KR" altLang="en-US" sz="2000" dirty="0" smtClean="0"/>
              <a:t>있음</a:t>
            </a: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§"/>
            </a:pP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1574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 smtClean="0">
                <a:latin typeface="+mj-ea"/>
              </a:rPr>
              <a:t/>
            </a:r>
            <a:br>
              <a:rPr lang="en-US" altLang="ko-KR" sz="3600" b="1" dirty="0" smtClean="0">
                <a:latin typeface="+mj-ea"/>
              </a:rPr>
            </a:br>
            <a:r>
              <a:rPr lang="en-US" altLang="ko-KR" sz="3600" b="1" dirty="0" smtClean="0">
                <a:latin typeface="+mj-ea"/>
              </a:rPr>
              <a:t>4. </a:t>
            </a:r>
            <a:r>
              <a:rPr lang="ko-KR" altLang="en-US" sz="3600" b="1" dirty="0" smtClean="0">
                <a:latin typeface="+mj-ea"/>
              </a:rPr>
              <a:t>문제점 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>
              <a:buFont typeface="Wingdings" panose="05000000000000000000" pitchFamily="2" charset="2"/>
              <a:buChar char="§"/>
            </a:pPr>
            <a:r>
              <a:rPr lang="ko-KR" altLang="en-US" sz="2000" dirty="0"/>
              <a:t>관련시장 획정 문제는 그 </a:t>
            </a:r>
            <a:r>
              <a:rPr lang="ko-KR" altLang="en-US" sz="2000" dirty="0" smtClean="0"/>
              <a:t>자체로서 복잡하게 얽힌 실타래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실제 사건에서 </a:t>
            </a:r>
            <a:r>
              <a:rPr lang="en-US" altLang="ko-KR" sz="2000" dirty="0" smtClean="0"/>
              <a:t>SSNIP </a:t>
            </a:r>
            <a:r>
              <a:rPr lang="ko-KR" altLang="en-US" sz="2000" dirty="0" smtClean="0"/>
              <a:t>테스트를 적용하기 어려운 경우가 많음</a:t>
            </a:r>
            <a:r>
              <a:rPr lang="en-US" altLang="ko-KR" sz="2000" dirty="0" smtClean="0"/>
              <a:t>)</a:t>
            </a:r>
          </a:p>
          <a:p>
            <a:pPr marL="540000" lvl="0" fontAlgn="base"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Cf. </a:t>
            </a:r>
            <a:r>
              <a:rPr lang="ko-KR" altLang="en-US" sz="2000" dirty="0" smtClean="0"/>
              <a:t>관련시장 획정 불가론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무용론 </a:t>
            </a:r>
            <a:r>
              <a:rPr lang="en-US" altLang="ko-KR" sz="2000" dirty="0" smtClean="0"/>
              <a:t>(Louis </a:t>
            </a:r>
            <a:r>
              <a:rPr lang="en-US" altLang="ko-KR" sz="2000" dirty="0" err="1" smtClean="0"/>
              <a:t>Kaplow</a:t>
            </a:r>
            <a:r>
              <a:rPr lang="en-US" altLang="ko-KR" sz="2000" dirty="0" smtClean="0"/>
              <a:t>)</a:t>
            </a:r>
          </a:p>
          <a:p>
            <a:pPr lvl="0" fontAlgn="base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lvl="0"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여기에 플랫폼 이론이 가담하면서 복잡한 </a:t>
            </a:r>
            <a:r>
              <a:rPr lang="ko-KR" altLang="en-US" sz="2000" dirty="0"/>
              <a:t>문제가 더 복잡해짐 </a:t>
            </a:r>
            <a:endParaRPr lang="en-US" altLang="ko-KR" sz="2000" dirty="0" smtClean="0"/>
          </a:p>
          <a:p>
            <a:pPr marL="540000" lvl="0" fontAlgn="base">
              <a:buFont typeface="Wingdings" panose="05000000000000000000" pitchFamily="2" charset="2"/>
              <a:buChar char="ü"/>
            </a:pPr>
            <a:r>
              <a:rPr lang="en-US" altLang="ko-KR" sz="20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Naver</a:t>
            </a:r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/EBGM </a:t>
            </a:r>
            <a:r>
              <a:rPr lang="ko-KR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사건에서 </a:t>
            </a:r>
            <a:r>
              <a:rPr lang="ko-KR" altLang="en-US" sz="20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공정위는</a:t>
            </a:r>
            <a:r>
              <a:rPr lang="ko-KR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양면시장이론만 언급하였을 뿐 관련시장을 제대로 획정하지 못했음</a:t>
            </a:r>
            <a:endParaRPr lang="en-US" altLang="ko-KR" sz="20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40000" lvl="0" fontAlgn="base">
              <a:buFont typeface="Wingdings" panose="05000000000000000000" pitchFamily="2" charset="2"/>
              <a:buChar char="ü"/>
            </a:pPr>
            <a:r>
              <a:rPr lang="en-US" altLang="ko-KR" sz="20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Naver</a:t>
            </a:r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사건에서 관련시장 문제 때문에 대법원은 </a:t>
            </a:r>
            <a:r>
              <a:rPr lang="en-US" altLang="ko-KR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5</a:t>
            </a:r>
            <a:r>
              <a:rPr lang="ko-KR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년이나 심리하였으나 결국 판단회피</a:t>
            </a:r>
            <a:endParaRPr lang="en-US" altLang="ko-KR" sz="20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40000" lvl="0" fontAlgn="base">
              <a:buFont typeface="Wingdings" panose="05000000000000000000" pitchFamily="2" charset="2"/>
              <a:buChar char="ü"/>
            </a:pPr>
            <a:endParaRPr lang="en-US" altLang="ko-KR" sz="20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24000" lvl="0"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실제 사건에서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교차네트워크효과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어떻게 고려하여 관련시장을 획정해야 하는지도 대단히 어려운 문제 </a:t>
            </a:r>
            <a:endParaRPr lang="en-US" altLang="ko-KR" sz="20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40000" lvl="0" fontAlgn="base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C00000"/>
              </a:solidFill>
            </a:endParaRPr>
          </a:p>
          <a:p>
            <a:pPr lvl="0" fontAlgn="base">
              <a:buFont typeface="Wingdings" panose="05000000000000000000" pitchFamily="2" charset="2"/>
              <a:buChar char="§"/>
            </a:pP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6804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906">
              <a:srgbClr val="D9E5EF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fontAlgn="base" latinLnBrk="0">
              <a:buNone/>
            </a:pPr>
            <a:endParaRPr lang="en-US" altLang="ko-KR" sz="4800" b="1" dirty="0" smtClean="0"/>
          </a:p>
          <a:p>
            <a:pPr marL="0" indent="0" fontAlgn="base" latinLnBrk="0">
              <a:buNone/>
            </a:pPr>
            <a:r>
              <a:rPr lang="en-US" altLang="ko-KR" sz="4800" b="1" dirty="0" smtClean="0"/>
              <a:t>IV. </a:t>
            </a:r>
            <a:r>
              <a:rPr lang="ko-KR" altLang="en-US" sz="4800" b="1" dirty="0" smtClean="0"/>
              <a:t>시장지배력</a:t>
            </a:r>
            <a:r>
              <a:rPr lang="en-US" altLang="ko-KR" sz="4800" b="1" dirty="0" smtClean="0"/>
              <a:t>/</a:t>
            </a:r>
            <a:r>
              <a:rPr lang="ko-KR" altLang="en-US" sz="4800" b="1" dirty="0" smtClean="0"/>
              <a:t>경쟁제한성</a:t>
            </a:r>
            <a:endParaRPr lang="en-US" altLang="ko-KR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202291231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 smtClean="0">
                <a:latin typeface="+mj-ea"/>
              </a:rPr>
              <a:t/>
            </a:r>
            <a:br>
              <a:rPr lang="en-US" altLang="ko-KR" sz="3600" b="1" dirty="0" smtClean="0">
                <a:latin typeface="+mj-ea"/>
              </a:rPr>
            </a:br>
            <a:r>
              <a:rPr lang="en-US" altLang="ko-KR" sz="3600" b="1" dirty="0" smtClean="0">
                <a:latin typeface="+mj-ea"/>
              </a:rPr>
              <a:t>1. </a:t>
            </a:r>
            <a:r>
              <a:rPr lang="ko-KR" altLang="en-US" sz="3600" b="1" dirty="0" smtClean="0">
                <a:latin typeface="+mj-ea"/>
              </a:rPr>
              <a:t>시장지배력 추정 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한국 독점규제법에 따르면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매출액 기준 </a:t>
            </a:r>
            <a:r>
              <a:rPr lang="en-US" altLang="ko-KR" sz="2000" dirty="0" smtClean="0"/>
              <a:t>(1) </a:t>
            </a:r>
            <a:r>
              <a:rPr lang="ko-KR" altLang="en-US" sz="2000" dirty="0" smtClean="0"/>
              <a:t>시장점유율이 </a:t>
            </a:r>
            <a:r>
              <a:rPr lang="en-US" altLang="ko-KR" sz="2000" dirty="0" smtClean="0"/>
              <a:t>50% </a:t>
            </a:r>
            <a:r>
              <a:rPr lang="ko-KR" altLang="en-US" sz="2000" dirty="0" smtClean="0"/>
              <a:t>이상인 사업자 또는 </a:t>
            </a:r>
            <a:r>
              <a:rPr lang="en-US" altLang="ko-KR" sz="2000" dirty="0" smtClean="0"/>
              <a:t>(2</a:t>
            </a:r>
            <a:r>
              <a:rPr lang="en-US" altLang="ko-KR" sz="2000" b="1" dirty="0" smtClean="0"/>
              <a:t>)  3</a:t>
            </a:r>
            <a:r>
              <a:rPr lang="ko-KR" altLang="en-US" sz="2000" b="1" dirty="0" smtClean="0"/>
              <a:t>이하 사업자의 시장점유율 합계가 </a:t>
            </a:r>
            <a:r>
              <a:rPr lang="en-US" altLang="ko-KR" sz="2000" b="1" dirty="0" smtClean="0"/>
              <a:t>75% </a:t>
            </a:r>
            <a:r>
              <a:rPr lang="ko-KR" altLang="en-US" sz="2000" b="1" dirty="0" smtClean="0"/>
              <a:t>이상</a:t>
            </a:r>
            <a:r>
              <a:rPr lang="ko-KR" altLang="en-US" sz="2000" dirty="0" smtClean="0"/>
              <a:t>이면 각 사업자를 </a:t>
            </a:r>
            <a:r>
              <a:rPr lang="ko-KR" altLang="en-US" sz="2000" dirty="0" err="1" smtClean="0"/>
              <a:t>시장지배적사업자로</a:t>
            </a:r>
            <a:r>
              <a:rPr lang="ko-KR" altLang="en-US" sz="2000" dirty="0" smtClean="0"/>
              <a:t> 추정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단 점유율 </a:t>
            </a:r>
            <a:r>
              <a:rPr lang="en-US" altLang="ko-KR" sz="2000" dirty="0" smtClean="0"/>
              <a:t>10% </a:t>
            </a:r>
            <a:r>
              <a:rPr lang="ko-KR" altLang="en-US" sz="2000" dirty="0" smtClean="0"/>
              <a:t>미만 사업자는 제외</a:t>
            </a:r>
            <a:r>
              <a:rPr lang="en-US" altLang="ko-KR" sz="2000" dirty="0" smtClean="0"/>
              <a:t>)</a:t>
            </a:r>
          </a:p>
          <a:p>
            <a:pPr marL="540000" fontAlgn="base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기업집단 계열사의 경우 점유율을 합산</a:t>
            </a:r>
            <a:endParaRPr lang="en-US" altLang="ko-KR" sz="2000" dirty="0" smtClean="0"/>
          </a:p>
          <a:p>
            <a:pPr marL="540000" fontAlgn="base"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어떤 관련시장에서 사업자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의 점유율</a:t>
            </a:r>
            <a:r>
              <a:rPr lang="en-US" altLang="ko-KR" sz="2000" dirty="0" smtClean="0"/>
              <a:t> 30%, B 30%, C 9%, D 6% (C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D </a:t>
            </a:r>
            <a:r>
              <a:rPr lang="ko-KR" altLang="en-US" sz="2000" dirty="0" smtClean="0"/>
              <a:t>계열사 관계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경우 </a:t>
            </a:r>
            <a:r>
              <a:rPr lang="en-US" altLang="ko-KR" sz="2000" dirty="0" smtClean="0">
                <a:sym typeface="Wingdings" panose="05000000000000000000" pitchFamily="2" charset="2"/>
              </a:rPr>
              <a:t> A, B, C(= 15%)</a:t>
            </a:r>
            <a:r>
              <a:rPr lang="ko-KR" altLang="en-US" sz="2000" dirty="0" smtClean="0"/>
              <a:t> 각자 </a:t>
            </a:r>
            <a:r>
              <a:rPr lang="ko-KR" altLang="en-US" sz="2000" dirty="0" err="1" smtClean="0"/>
              <a:t>시장지배적사업자로</a:t>
            </a:r>
            <a:r>
              <a:rPr lang="ko-KR" altLang="en-US" sz="2000" dirty="0" smtClean="0"/>
              <a:t> 추정</a:t>
            </a:r>
            <a:endParaRPr lang="en-US" altLang="ko-KR" sz="2000" dirty="0" smtClean="0"/>
          </a:p>
          <a:p>
            <a:pPr marL="540000" lvl="0" fontAlgn="base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0"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낮은 시장점유율에도 불구하고 시장지배력이 쉽게 인정될 수 있음</a:t>
            </a:r>
            <a:endParaRPr lang="en-US" altLang="ko-KR" sz="2000" dirty="0"/>
          </a:p>
          <a:p>
            <a:pPr marL="540000" lvl="0" fontAlgn="base"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EBGM I </a:t>
            </a:r>
            <a:r>
              <a:rPr lang="ko-KR" altLang="en-US" sz="2000" dirty="0" smtClean="0"/>
              <a:t>사건에서 수수료 수입 기준 점유율 </a:t>
            </a:r>
            <a:r>
              <a:rPr lang="en-US" altLang="ko-KR" sz="2000" dirty="0" smtClean="0"/>
              <a:t>34%</a:t>
            </a:r>
            <a:r>
              <a:rPr lang="ko-KR" altLang="en-US" sz="2000" dirty="0" smtClean="0"/>
              <a:t>로 시장지배력 인정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추정 </a:t>
            </a:r>
            <a:r>
              <a:rPr lang="ko-KR" altLang="en-US" sz="2000" dirty="0" err="1" smtClean="0"/>
              <a:t>복멸</a:t>
            </a:r>
            <a:r>
              <a:rPr lang="ko-KR" altLang="en-US" sz="2000" dirty="0" smtClean="0"/>
              <a:t> 불인정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3625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 smtClean="0">
                <a:latin typeface="+mj-ea"/>
              </a:rPr>
              <a:t/>
            </a:r>
            <a:br>
              <a:rPr lang="en-US" altLang="ko-KR" sz="3600" b="1" dirty="0" smtClean="0">
                <a:latin typeface="+mj-ea"/>
              </a:rPr>
            </a:br>
            <a:r>
              <a:rPr lang="en-US" altLang="ko-KR" sz="3600" b="1" dirty="0" smtClean="0">
                <a:latin typeface="+mj-ea"/>
              </a:rPr>
              <a:t>2. </a:t>
            </a:r>
            <a:r>
              <a:rPr lang="ko-KR" altLang="en-US" sz="3600" b="1" dirty="0" smtClean="0">
                <a:latin typeface="+mj-ea"/>
              </a:rPr>
              <a:t>경쟁제한성  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대법원은 여러 사건에서  사업활동방해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배타조건부거래의 부당성으로서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경쟁제한효과</a:t>
            </a:r>
            <a:r>
              <a:rPr lang="en-US" altLang="ko-KR" sz="2000" dirty="0" smtClean="0"/>
              <a:t>’ (</a:t>
            </a:r>
            <a:r>
              <a:rPr lang="ko-KR" altLang="en-US" sz="2000" dirty="0" smtClean="0"/>
              <a:t>가격인상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생산량감소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혁신저해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다양성 감소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증명을 요구</a:t>
            </a: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앞서 언급한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 사건에서 경쟁제한효과 증명이 부족하다는 이유로 </a:t>
            </a:r>
            <a:r>
              <a:rPr lang="ko-KR" altLang="en-US" sz="2000" dirty="0" err="1" smtClean="0"/>
              <a:t>공정위</a:t>
            </a:r>
            <a:r>
              <a:rPr lang="ko-KR" altLang="en-US" sz="2000" dirty="0" smtClean="0"/>
              <a:t> 패소</a:t>
            </a:r>
            <a:endParaRPr lang="en-US" altLang="ko-KR" sz="2000" dirty="0" smtClean="0"/>
          </a:p>
          <a:p>
            <a:pPr marL="540000" lvl="0" fontAlgn="base"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0" lvl="0" indent="0" fontAlgn="base"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2788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 smtClean="0">
                <a:latin typeface="+mj-ea"/>
              </a:rPr>
              <a:t/>
            </a:r>
            <a:br>
              <a:rPr lang="en-US" altLang="ko-KR" sz="3600" b="1" dirty="0" smtClean="0">
                <a:latin typeface="+mj-ea"/>
              </a:rPr>
            </a:br>
            <a:r>
              <a:rPr lang="en-US" altLang="ko-KR" sz="3600" b="1" dirty="0">
                <a:latin typeface="+mj-ea"/>
              </a:rPr>
              <a:t>3</a:t>
            </a:r>
            <a:r>
              <a:rPr lang="en-US" altLang="ko-KR" sz="3600" b="1" dirty="0" smtClean="0">
                <a:latin typeface="+mj-ea"/>
              </a:rPr>
              <a:t>. ‘</a:t>
            </a:r>
            <a:r>
              <a:rPr lang="ko-KR" altLang="en-US" sz="3600" b="1" dirty="0" smtClean="0">
                <a:latin typeface="+mj-ea"/>
              </a:rPr>
              <a:t>플랫폼 경쟁</a:t>
            </a:r>
            <a:r>
              <a:rPr lang="en-US" altLang="ko-KR" sz="3600" b="1" dirty="0" smtClean="0">
                <a:latin typeface="+mj-ea"/>
              </a:rPr>
              <a:t>’</a:t>
            </a:r>
            <a:r>
              <a:rPr lang="ko-KR" altLang="en-US" sz="3600" b="1" dirty="0" smtClean="0">
                <a:latin typeface="+mj-ea"/>
              </a:rPr>
              <a:t>의 시사점 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2014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11</a:t>
            </a:r>
            <a:r>
              <a:rPr lang="ko-KR" altLang="en-US" sz="2000" dirty="0" smtClean="0"/>
              <a:t>월 선고된 </a:t>
            </a:r>
            <a:r>
              <a:rPr lang="en-US" altLang="ko-KR" sz="2000" dirty="0" err="1" smtClean="0"/>
              <a:t>Naver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판결에서 대법원은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년간 심리에도 불구하고 원심을 </a:t>
            </a:r>
            <a:r>
              <a:rPr lang="ko-KR" altLang="en-US" sz="2000" dirty="0"/>
              <a:t>단순 </a:t>
            </a:r>
            <a:r>
              <a:rPr lang="ko-KR" altLang="en-US" sz="2000" dirty="0" smtClean="0"/>
              <a:t>수긍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복잡한 </a:t>
            </a:r>
            <a:r>
              <a:rPr lang="ko-KR" altLang="en-US" sz="2000" dirty="0" smtClean="0"/>
              <a:t>관련시장 문제를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회피하고</a:t>
            </a:r>
            <a:r>
              <a:rPr lang="ko-KR" altLang="en-US" sz="2000" dirty="0" smtClean="0">
                <a:sym typeface="Wingdings" panose="05000000000000000000" pitchFamily="2" charset="2"/>
              </a:rPr>
              <a:t> 경쟁제한성 부정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endParaRPr lang="en-US" altLang="ko-KR" sz="2000" dirty="0" smtClean="0"/>
          </a:p>
          <a:p>
            <a:pPr marL="540000" fontAlgn="base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Cf.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한달 전인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2014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년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10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월 중국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대법원</a:t>
            </a:r>
            <a:r>
              <a:rPr lang="ko-KR" altLang="en-US" sz="2000" b="1" dirty="0">
                <a:solidFill>
                  <a:srgbClr val="002060"/>
                </a:solidFill>
              </a:rPr>
              <a:t>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i="1" dirty="0" err="1">
                <a:solidFill>
                  <a:srgbClr val="002060"/>
                </a:solidFill>
              </a:rPr>
              <a:t>Qihoo</a:t>
            </a:r>
            <a:r>
              <a:rPr lang="en-US" altLang="ko-KR" sz="2000" b="1" i="1" dirty="0">
                <a:solidFill>
                  <a:srgbClr val="002060"/>
                </a:solidFill>
              </a:rPr>
              <a:t> 360 </a:t>
            </a:r>
            <a:r>
              <a:rPr lang="en-US" altLang="ko-KR" sz="2000" b="1" i="1" dirty="0" smtClean="0">
                <a:solidFill>
                  <a:srgbClr val="002060"/>
                </a:solidFill>
              </a:rPr>
              <a:t>v. </a:t>
            </a:r>
            <a:r>
              <a:rPr lang="en-US" altLang="ko-KR" sz="2000" b="1" i="1" dirty="0" err="1" smtClean="0">
                <a:solidFill>
                  <a:srgbClr val="002060"/>
                </a:solidFill>
              </a:rPr>
              <a:t>Tencent</a:t>
            </a:r>
            <a:r>
              <a:rPr lang="en-US" altLang="ko-KR" sz="2000" b="1" i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사건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인터넷메신저와 보안프로그램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번들링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에서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‘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인터넷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메시징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’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시장에서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Tencent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점유율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80%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에도 불구하고 플랫폼 경쟁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/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동태적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(dynamic)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경쟁을 이유로 시장지배력 부인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540000" fontAlgn="base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324000" fontAlgn="base"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Naver</a:t>
            </a:r>
            <a:r>
              <a:rPr lang="en-US" altLang="ko-KR" sz="2000" dirty="0" smtClean="0"/>
              <a:t>/EBGK </a:t>
            </a:r>
            <a:r>
              <a:rPr lang="ko-KR" altLang="en-US" sz="2000" dirty="0" smtClean="0"/>
              <a:t>사건의 경우 </a:t>
            </a:r>
            <a:r>
              <a:rPr lang="ko-KR" altLang="en-US" sz="2000" dirty="0" err="1" smtClean="0"/>
              <a:t>공정위</a:t>
            </a:r>
            <a:r>
              <a:rPr lang="ko-KR" altLang="en-US" sz="2000" dirty="0" smtClean="0"/>
              <a:t> 관련시장 획정이 옳다고 가정해도 점유율 </a:t>
            </a:r>
            <a:r>
              <a:rPr lang="en-US" altLang="ko-KR" sz="2000" dirty="0" smtClean="0"/>
              <a:t>40% </a:t>
            </a:r>
            <a:r>
              <a:rPr lang="ko-KR" altLang="en-US" sz="2000" dirty="0" smtClean="0"/>
              <a:t>대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/>
              <a:t>플랫폼 </a:t>
            </a:r>
            <a:r>
              <a:rPr lang="ko-KR" altLang="en-US" sz="2000" dirty="0"/>
              <a:t>경쟁이 </a:t>
            </a:r>
            <a:r>
              <a:rPr lang="ko-KR" altLang="en-US" sz="2000" dirty="0" smtClean="0"/>
              <a:t>치열하므로 시장지배력 </a:t>
            </a:r>
            <a:r>
              <a:rPr lang="ko-KR" altLang="en-US" sz="2000" dirty="0"/>
              <a:t>인정하기 </a:t>
            </a:r>
            <a:r>
              <a:rPr lang="ko-KR" altLang="en-US" sz="2000" dirty="0" smtClean="0"/>
              <a:t>어려움</a:t>
            </a:r>
            <a:endParaRPr lang="en-US" altLang="ko-KR" sz="2000" dirty="0"/>
          </a:p>
          <a:p>
            <a:pPr marL="540000" fontAlgn="base">
              <a:buFont typeface="Wingdings" panose="05000000000000000000" pitchFamily="2" charset="2"/>
              <a:buChar char="ü"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4082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47888" cy="114300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4. 4</a:t>
            </a:r>
            <a:r>
              <a:rPr lang="ko-KR" altLang="en-US" sz="3200" b="1" dirty="0" smtClean="0"/>
              <a:t>개 사건에서 플랫폼경쟁 상황</a:t>
            </a:r>
            <a:endParaRPr lang="ko-KR" altLang="en-US" sz="3200" b="1" dirty="0"/>
          </a:p>
        </p:txBody>
      </p:sp>
      <p:sp>
        <p:nvSpPr>
          <p:cNvPr id="4" name="세로 텍스트 개체 틀 3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31155"/>
              </p:ext>
            </p:extLst>
          </p:nvPr>
        </p:nvGraphicFramePr>
        <p:xfrm>
          <a:off x="251520" y="1600200"/>
          <a:ext cx="8136904" cy="422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사건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문제된 행위가 발생한 시장</a:t>
                      </a:r>
                      <a:endParaRPr lang="en-US" altLang="ko-K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플랫폼 경쟁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Tbroad</a:t>
                      </a:r>
                      <a:endParaRPr lang="en-US" altLang="ko-KR" sz="1800" b="1" i="0" u="none" strike="noStrike" kern="1200" baseline="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홈쇼핑업체의 판매 시장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유력 경쟁자 존재</a:t>
                      </a:r>
                      <a:endParaRPr lang="en-US" altLang="ko-KR" b="0" dirty="0" smtClean="0"/>
                    </a:p>
                    <a:p>
                      <a:pPr latinLnBrk="1"/>
                      <a:endParaRPr lang="en-US" altLang="ko-KR" b="0" dirty="0" smtClean="0"/>
                    </a:p>
                    <a:p>
                      <a:pPr latinLnBrk="1"/>
                      <a:r>
                        <a:rPr lang="en-US" altLang="ko-KR" b="0" dirty="0" smtClean="0"/>
                        <a:t>(</a:t>
                      </a:r>
                      <a:r>
                        <a:rPr lang="ko-KR" altLang="en-US" b="0" dirty="0" smtClean="0"/>
                        <a:t>인터넷</a:t>
                      </a:r>
                      <a:r>
                        <a:rPr lang="en-US" altLang="ko-KR" b="0" dirty="0" smtClean="0"/>
                        <a:t>TV, </a:t>
                      </a:r>
                      <a:r>
                        <a:rPr lang="ko-KR" altLang="en-US" b="0" dirty="0" smtClean="0"/>
                        <a:t>인터넷포털</a:t>
                      </a:r>
                      <a:r>
                        <a:rPr lang="en-US" altLang="ko-KR" b="1" dirty="0" smtClean="0"/>
                        <a:t>,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dirty="0" smtClean="0"/>
                        <a:t>위성</a:t>
                      </a:r>
                      <a:r>
                        <a:rPr lang="en-US" altLang="ko-KR" dirty="0" smtClean="0"/>
                        <a:t>TV </a:t>
                      </a:r>
                      <a:r>
                        <a:rPr lang="ko-KR" altLang="en-US" dirty="0" smtClean="0"/>
                        <a:t>사업자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EBGM</a:t>
                      </a:r>
                      <a:r>
                        <a:rPr lang="ko-KR" altLang="en-US" sz="18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판매자의 온라인 판매시장 </a:t>
                      </a:r>
                      <a:endParaRPr lang="en-US" altLang="ko-KR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유력 경쟁자 존재 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(11</a:t>
                      </a:r>
                      <a:r>
                        <a:rPr lang="ko-KR" altLang="en-US" dirty="0" smtClean="0"/>
                        <a:t>번가</a:t>
                      </a:r>
                      <a:r>
                        <a:rPr lang="en-US" altLang="ko-KR" dirty="0" smtClean="0"/>
                        <a:t>, CJ mall, GS</a:t>
                      </a:r>
                      <a:r>
                        <a:rPr lang="en-US" altLang="ko-KR" baseline="0" dirty="0" smtClean="0"/>
                        <a:t> shop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EBGM</a:t>
                      </a:r>
                      <a:r>
                        <a:rPr lang="ko-KR" altLang="en-US" sz="18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II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>
                          <a:solidFill>
                            <a:srgbClr val="C00000"/>
                          </a:solidFill>
                        </a:rPr>
                        <a:t>Naver</a:t>
                      </a:r>
                      <a:endParaRPr lang="en-US" altLang="ko-KR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CP</a:t>
                      </a:r>
                      <a:r>
                        <a:rPr lang="ko-KR" altLang="en-US" dirty="0" smtClean="0"/>
                        <a:t>의 온라인 광고서비스 판매 시장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dirty="0" smtClean="0"/>
                        <a:t>유력 경쟁자 존재 </a:t>
                      </a:r>
                      <a:endParaRPr lang="en-US" altLang="ko-KR" dirty="0" smtClean="0"/>
                    </a:p>
                    <a:p>
                      <a:pPr marL="0" indent="0" latinLnBrk="1">
                        <a:buNone/>
                      </a:pPr>
                      <a:endParaRPr lang="en-US" altLang="ko-KR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Daum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Facebook, Google)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4124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906">
              <a:srgbClr val="D9E5EF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marL="0" indent="0" fontAlgn="base" latinLnBrk="0">
              <a:buNone/>
            </a:pPr>
            <a:r>
              <a:rPr lang="en-US" altLang="ko-KR" sz="6600" b="1" dirty="0" smtClean="0"/>
              <a:t> </a:t>
            </a:r>
          </a:p>
          <a:p>
            <a:pPr marL="0" indent="0" fontAlgn="base" latinLnBrk="0">
              <a:buNone/>
            </a:pPr>
            <a:r>
              <a:rPr lang="en-US" altLang="ko-KR" sz="6600" b="1" dirty="0" smtClean="0"/>
              <a:t>V</a:t>
            </a:r>
            <a:r>
              <a:rPr lang="en-US" altLang="ko-KR" sz="6600" b="1" dirty="0"/>
              <a:t>. </a:t>
            </a:r>
            <a:r>
              <a:rPr lang="ko-KR" altLang="en-US" sz="6600" b="1" dirty="0"/>
              <a:t>결론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88259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ym typeface="Wingdings" panose="05000000000000000000" pitchFamily="2" charset="2"/>
              </a:rPr>
              <a:t>플랫폼이론이 실제 사건에서 독점규제법 위반 여부 판단에 </a:t>
            </a:r>
            <a:r>
              <a:rPr lang="ko-KR" altLang="en-US" sz="2000" dirty="0">
                <a:sym typeface="Wingdings" panose="05000000000000000000" pitchFamily="2" charset="2"/>
              </a:rPr>
              <a:t>주는 시사점은 </a:t>
            </a:r>
            <a:r>
              <a:rPr lang="ko-KR" altLang="en-US" sz="2000" dirty="0" smtClean="0">
                <a:sym typeface="Wingdings" panose="05000000000000000000" pitchFamily="2" charset="2"/>
              </a:rPr>
              <a:t>제한적</a:t>
            </a:r>
            <a:r>
              <a:rPr lang="en-US" altLang="ko-KR" sz="2000" dirty="0" smtClean="0">
                <a:sym typeface="Wingdings" panose="05000000000000000000" pitchFamily="2" charset="2"/>
              </a:rPr>
              <a:t> ( </a:t>
            </a:r>
            <a:r>
              <a:rPr lang="ko-KR" altLang="en-US" sz="2000" dirty="0" smtClean="0">
                <a:sym typeface="Wingdings" panose="05000000000000000000" pitchFamily="2" charset="2"/>
              </a:rPr>
              <a:t>관련시장 </a:t>
            </a:r>
            <a:r>
              <a:rPr lang="ko-KR" altLang="en-US" sz="2000" dirty="0" err="1">
                <a:sym typeface="Wingdings" panose="05000000000000000000" pitchFamily="2" charset="2"/>
              </a:rPr>
              <a:t>획정시</a:t>
            </a:r>
            <a:r>
              <a:rPr lang="ko-KR" altLang="en-US" sz="2000" dirty="0">
                <a:sym typeface="Wingdings" panose="05000000000000000000" pitchFamily="2" charset="2"/>
              </a:rPr>
              <a:t> 교차네트워크효과 </a:t>
            </a:r>
            <a:r>
              <a:rPr lang="ko-KR" altLang="en-US" sz="2000" dirty="0" smtClean="0">
                <a:sym typeface="Wingdings" panose="05000000000000000000" pitchFamily="2" charset="2"/>
              </a:rPr>
              <a:t>고려 필요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어떤 시장에서 원가 미만의 낮은 가격이 약탈적 가격설정이 아니라는 정도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0"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ym typeface="Wingdings" panose="05000000000000000000" pitchFamily="2" charset="2"/>
              </a:rPr>
              <a:t>인터넷기반 플랫폼 사업자의 </a:t>
            </a:r>
            <a:r>
              <a:rPr lang="en-US" altLang="ko-KR" sz="2000" dirty="0" smtClean="0">
                <a:sym typeface="Wingdings" panose="05000000000000000000" pitchFamily="2" charset="2"/>
              </a:rPr>
              <a:t>‘</a:t>
            </a:r>
            <a:r>
              <a:rPr lang="ko-KR" altLang="en-US" sz="2000" dirty="0" smtClean="0">
                <a:sym typeface="Wingdings" panose="05000000000000000000" pitchFamily="2" charset="2"/>
              </a:rPr>
              <a:t>관련시장</a:t>
            </a:r>
            <a:r>
              <a:rPr lang="en-US" altLang="ko-KR" sz="2000" dirty="0" smtClean="0">
                <a:sym typeface="Wingdings" panose="05000000000000000000" pitchFamily="2" charset="2"/>
              </a:rPr>
              <a:t>’ </a:t>
            </a:r>
            <a:r>
              <a:rPr lang="ko-KR" altLang="en-US" sz="2000" dirty="0" smtClean="0">
                <a:sym typeface="Wingdings" panose="05000000000000000000" pitchFamily="2" charset="2"/>
              </a:rPr>
              <a:t>문제를 전통적 방법</a:t>
            </a:r>
            <a:r>
              <a:rPr lang="en-US" altLang="ko-KR" sz="2000" dirty="0" smtClean="0">
                <a:sym typeface="Wingdings" panose="05000000000000000000" pitchFamily="2" charset="2"/>
              </a:rPr>
              <a:t>(SSNIP </a:t>
            </a:r>
            <a:r>
              <a:rPr lang="ko-KR" altLang="en-US" sz="2000" dirty="0" smtClean="0">
                <a:sym typeface="Wingdings" panose="05000000000000000000" pitchFamily="2" charset="2"/>
              </a:rPr>
              <a:t>테스트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r>
              <a:rPr lang="ko-KR" altLang="en-US" sz="2000" dirty="0" smtClean="0">
                <a:sym typeface="Wingdings" panose="05000000000000000000" pitchFamily="2" charset="2"/>
              </a:rPr>
              <a:t>으로 접근하든 양면시장이론</a:t>
            </a:r>
            <a:r>
              <a:rPr lang="en-US" altLang="ko-KR" sz="2000" dirty="0" smtClean="0">
                <a:sym typeface="Wingdings" panose="05000000000000000000" pitchFamily="2" charset="2"/>
              </a:rPr>
              <a:t>(</a:t>
            </a:r>
            <a:r>
              <a:rPr lang="ko-KR" altLang="en-US" sz="2000" dirty="0" smtClean="0">
                <a:sym typeface="Wingdings" panose="05000000000000000000" pitchFamily="2" charset="2"/>
              </a:rPr>
              <a:t>교차네트워크효과 등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r>
              <a:rPr lang="ko-KR" altLang="en-US" sz="2000" dirty="0" smtClean="0">
                <a:sym typeface="Wingdings" panose="05000000000000000000" pitchFamily="2" charset="2"/>
              </a:rPr>
              <a:t>을 고려하여 접근하든 자칫 미궁에 빠질 우려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540000" lvl="0" fontAlgn="base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Cf.</a:t>
            </a:r>
            <a:r>
              <a:rPr lang="ko-KR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Naver</a:t>
            </a:r>
            <a:r>
              <a:rPr lang="ko-KR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사건</a:t>
            </a:r>
            <a:endParaRPr lang="en-US" altLang="ko-KR" sz="20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0" fontAlgn="base">
              <a:buFont typeface="Wingdings" panose="05000000000000000000" pitchFamily="2" charset="2"/>
              <a:buChar char="§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0"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ym typeface="Wingdings" panose="05000000000000000000" pitchFamily="2" charset="2"/>
              </a:rPr>
              <a:t>인터넷기반 플랫폼 사업의 경우 </a:t>
            </a:r>
            <a:r>
              <a:rPr lang="en-US" altLang="ko-KR" sz="2000" dirty="0" smtClean="0">
                <a:sym typeface="Wingdings" panose="05000000000000000000" pitchFamily="2" charset="2"/>
              </a:rPr>
              <a:t>‘</a:t>
            </a:r>
            <a:r>
              <a:rPr lang="ko-KR" altLang="en-US" sz="2000" dirty="0" smtClean="0">
                <a:sym typeface="Wingdings" panose="05000000000000000000" pitchFamily="2" charset="2"/>
              </a:rPr>
              <a:t>플랫폼</a:t>
            </a:r>
            <a:r>
              <a:rPr lang="en-US" altLang="ko-KR" sz="2000" dirty="0" smtClean="0">
                <a:sym typeface="Wingdings" panose="05000000000000000000" pitchFamily="2" charset="2"/>
              </a:rPr>
              <a:t>/</a:t>
            </a:r>
            <a:r>
              <a:rPr lang="ko-KR" altLang="en-US" sz="2000" dirty="0" smtClean="0">
                <a:sym typeface="Wingdings" panose="05000000000000000000" pitchFamily="2" charset="2"/>
              </a:rPr>
              <a:t>동태적 경쟁</a:t>
            </a:r>
            <a:r>
              <a:rPr lang="en-US" altLang="ko-KR" sz="2000" dirty="0" smtClean="0">
                <a:sym typeface="Wingdings" panose="05000000000000000000" pitchFamily="2" charset="2"/>
              </a:rPr>
              <a:t>’</a:t>
            </a:r>
            <a:r>
              <a:rPr lang="ko-KR" altLang="en-US" sz="2000" dirty="0">
                <a:sym typeface="Wingdings" panose="05000000000000000000" pitchFamily="2" charset="2"/>
              </a:rPr>
              <a:t>을</a:t>
            </a:r>
            <a:r>
              <a:rPr lang="ko-KR" altLang="en-US" sz="2000" dirty="0" smtClean="0">
                <a:sym typeface="Wingdings" panose="05000000000000000000" pitchFamily="2" charset="2"/>
              </a:rPr>
              <a:t> 고려하여 시장지배력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존부를</a:t>
            </a:r>
            <a:r>
              <a:rPr lang="ko-KR" altLang="en-US" sz="2000" dirty="0" smtClean="0">
                <a:sym typeface="Wingdings" panose="05000000000000000000" pitchFamily="2" charset="2"/>
              </a:rPr>
              <a:t> 판단하는 것이 타당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540000" lvl="0" fontAlgn="base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Cf. </a:t>
            </a:r>
            <a:r>
              <a:rPr lang="ko-KR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 i="1" dirty="0" err="1">
                <a:solidFill>
                  <a:srgbClr val="002060"/>
                </a:solidFill>
              </a:rPr>
              <a:t>Qihoo</a:t>
            </a:r>
            <a:r>
              <a:rPr lang="en-US" altLang="ko-KR" sz="2000" b="1" i="1" dirty="0">
                <a:solidFill>
                  <a:srgbClr val="002060"/>
                </a:solidFill>
              </a:rPr>
              <a:t> 360 v. </a:t>
            </a:r>
            <a:r>
              <a:rPr lang="en-US" altLang="ko-KR" sz="2000" b="1" i="1" dirty="0" err="1">
                <a:solidFill>
                  <a:srgbClr val="002060"/>
                </a:solidFill>
              </a:rPr>
              <a:t>Tencent</a:t>
            </a:r>
            <a:r>
              <a:rPr lang="en-US" altLang="ko-KR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</a:p>
          <a:p>
            <a:pPr marL="540000" lvl="0" fontAlgn="base">
              <a:buFont typeface="Wingdings" panose="05000000000000000000" pitchFamily="2" charset="2"/>
              <a:buChar char="ü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24000" lvl="0"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ym typeface="Wingdings" panose="05000000000000000000" pitchFamily="2" charset="2"/>
              </a:rPr>
              <a:t>여하튼 위법성 인정은 추상적 이론</a:t>
            </a:r>
            <a:r>
              <a:rPr lang="en-US" altLang="ko-KR" sz="2000" dirty="0" smtClean="0">
                <a:sym typeface="Wingdings" panose="05000000000000000000" pitchFamily="2" charset="2"/>
              </a:rPr>
              <a:t>/</a:t>
            </a:r>
            <a:r>
              <a:rPr lang="ko-KR" altLang="en-US" sz="2000" dirty="0" smtClean="0">
                <a:sym typeface="Wingdings" panose="05000000000000000000" pitchFamily="2" charset="2"/>
              </a:rPr>
              <a:t>가설</a:t>
            </a:r>
            <a:r>
              <a:rPr lang="en-US" altLang="ko-KR" sz="2000" dirty="0" smtClean="0">
                <a:sym typeface="Wingdings" panose="05000000000000000000" pitchFamily="2" charset="2"/>
              </a:rPr>
              <a:t>/</a:t>
            </a:r>
            <a:r>
              <a:rPr lang="ko-KR" altLang="en-US" sz="2000" dirty="0" smtClean="0">
                <a:sym typeface="Wingdings" panose="05000000000000000000" pitchFamily="2" charset="2"/>
              </a:rPr>
              <a:t>시나리오가 아니라 구체적 증거로</a:t>
            </a:r>
            <a:r>
              <a:rPr lang="en-US" altLang="ko-KR" sz="2000" dirty="0" smtClean="0">
                <a:sym typeface="Wingdings" panose="05000000000000000000" pitchFamily="2" charset="2"/>
              </a:rPr>
              <a:t>!</a:t>
            </a:r>
          </a:p>
          <a:p>
            <a:pPr lvl="0" fontAlgn="base">
              <a:buFont typeface="Wingdings" panose="05000000000000000000" pitchFamily="2" charset="2"/>
              <a:buChar char="§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lvl="0" fontAlgn="base">
              <a:buFont typeface="Wingdings" panose="05000000000000000000" pitchFamily="2" charset="2"/>
              <a:buChar char="§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lvl="0" fontAlgn="base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lvl="0" fontAlgn="base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lvl="0" fontAlgn="base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lvl="0" fontAlgn="base">
              <a:buFont typeface="Wingdings" panose="05000000000000000000" pitchFamily="2" charset="2"/>
              <a:buChar char="§"/>
            </a:pPr>
            <a:endParaRPr lang="ko-KR" altLang="en-US" sz="2400" dirty="0"/>
          </a:p>
          <a:p>
            <a:pPr lvl="0" fontAlgn="base">
              <a:buFont typeface="Wingdings" panose="05000000000000000000" pitchFamily="2" charset="2"/>
              <a:buChar char="§"/>
            </a:pP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3374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b="1" dirty="0" smtClean="0"/>
              <a:t>감사합니다</a:t>
            </a:r>
            <a:endParaRPr lang="ko-KR" altLang="en-US" sz="9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3588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b="1" dirty="0" smtClean="0">
                <a:latin typeface="+mn-lt"/>
                <a:ea typeface="HY견고딕" panose="02030600000101010101" pitchFamily="18" charset="-127"/>
              </a:rPr>
              <a:t/>
            </a:r>
            <a:br>
              <a:rPr lang="en-US" altLang="ko-KR" sz="2400" b="1" dirty="0" smtClean="0">
                <a:latin typeface="+mn-lt"/>
                <a:ea typeface="HY견고딕" panose="02030600000101010101" pitchFamily="18" charset="-127"/>
              </a:rPr>
            </a:br>
            <a:r>
              <a:rPr lang="en-US" altLang="ko-KR" sz="2400" b="1" dirty="0" smtClean="0">
                <a:latin typeface="+mn-lt"/>
                <a:ea typeface="HY견고딕" panose="02030600000101010101" pitchFamily="18" charset="-127"/>
              </a:rPr>
              <a:t/>
            </a:r>
            <a:br>
              <a:rPr lang="en-US" altLang="ko-KR" sz="2400" b="1" dirty="0" smtClean="0">
                <a:latin typeface="+mn-lt"/>
                <a:ea typeface="HY견고딕" panose="02030600000101010101" pitchFamily="18" charset="-127"/>
              </a:rPr>
            </a:b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417638"/>
            <a:ext cx="8229600" cy="45259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I. </a:t>
            </a:r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서론</a:t>
            </a:r>
            <a:endParaRPr lang="en-US" altLang="ko-KR" sz="6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2400" dirty="0"/>
          </a:p>
          <a:p>
            <a:pPr marL="0" indent="0">
              <a:buNone/>
            </a:pPr>
            <a:endParaRPr lang="en-US" altLang="ko-KR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1800" dirty="0" smtClean="0">
              <a:latin typeface="+mn-ea"/>
            </a:endParaRPr>
          </a:p>
          <a:p>
            <a:pPr>
              <a:buFontTx/>
              <a:buChar char="-"/>
            </a:pPr>
            <a:endParaRPr lang="en-US" altLang="ko-KR" sz="2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2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072410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2000</a:t>
            </a:r>
            <a:r>
              <a:rPr lang="ko-KR" altLang="en-US" sz="2000" dirty="0" smtClean="0"/>
              <a:t>년대 초반부터 </a:t>
            </a:r>
            <a:r>
              <a:rPr lang="en-US" altLang="ko-KR" sz="2000" dirty="0" smtClean="0"/>
              <a:t>Rochet/</a:t>
            </a:r>
            <a:r>
              <a:rPr lang="en-US" altLang="ko-KR" sz="2000" dirty="0" err="1" smtClean="0"/>
              <a:t>Tirole</a:t>
            </a:r>
            <a:r>
              <a:rPr lang="en-US" altLang="ko-KR" sz="2000" dirty="0" smtClean="0"/>
              <a:t>/Evans/</a:t>
            </a:r>
            <a:r>
              <a:rPr lang="en-US" altLang="ko-KR" sz="2000" dirty="0" err="1" smtClean="0"/>
              <a:t>Schmalensee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  경제학자들이 다면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양면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시장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플랫폼 </a:t>
            </a:r>
            <a:r>
              <a:rPr lang="ko-KR" altLang="en-US" sz="2000" dirty="0"/>
              <a:t>경제이론을 제안하였으나 </a:t>
            </a:r>
            <a:r>
              <a:rPr lang="ko-KR" altLang="en-US" sz="2000" dirty="0" smtClean="0"/>
              <a:t>실제 </a:t>
            </a:r>
            <a:r>
              <a:rPr lang="ko-KR" altLang="en-US" sz="2000" dirty="0" err="1" smtClean="0"/>
              <a:t>경쟁법</a:t>
            </a:r>
            <a:r>
              <a:rPr lang="ko-KR" altLang="en-US" sz="2000" dirty="0" smtClean="0"/>
              <a:t> 사건에서 시사점은 모호한 </a:t>
            </a:r>
            <a:r>
              <a:rPr lang="ko-KR" altLang="en-US" sz="2000" dirty="0"/>
              <a:t>실정</a:t>
            </a:r>
            <a:endParaRPr lang="en-US" altLang="ko-KR" sz="2000" dirty="0"/>
          </a:p>
          <a:p>
            <a:pPr lvl="0" fontAlgn="base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공정거래위원회</a:t>
            </a:r>
            <a:r>
              <a:rPr lang="en-US" altLang="ko-KR" sz="2000" dirty="0" smtClean="0"/>
              <a:t>(= </a:t>
            </a:r>
            <a:r>
              <a:rPr lang="ko-KR" altLang="en-US" sz="2000" dirty="0" err="1" smtClean="0"/>
              <a:t>공정위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플랫폼 사업자의 단독행위와 관련한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①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Tbroad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강서방송</a:t>
            </a:r>
            <a:r>
              <a:rPr lang="en-US" altLang="ko-KR" sz="2000" dirty="0" smtClean="0"/>
              <a:t>(= </a:t>
            </a:r>
            <a:r>
              <a:rPr lang="ko-KR" altLang="en-US" sz="2000" dirty="0" smtClean="0"/>
              <a:t>케이블방송사업자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사건</a:t>
            </a:r>
            <a:r>
              <a:rPr lang="en-US" altLang="ko-KR" sz="2000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②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eBayGmarket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(EBGM</a:t>
            </a:r>
            <a:r>
              <a:rPr lang="en-US" altLang="ko-KR" sz="2000" dirty="0" smtClean="0"/>
              <a:t> = </a:t>
            </a:r>
            <a:r>
              <a:rPr lang="ko-KR" altLang="en-US" sz="2000" dirty="0" smtClean="0"/>
              <a:t>온라인거래중개업자</a:t>
            </a:r>
            <a:r>
              <a:rPr lang="en-US" altLang="ko-KR" sz="2000" dirty="0" smtClean="0"/>
              <a:t>)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 </a:t>
            </a:r>
            <a:r>
              <a:rPr lang="ko-KR" altLang="en-US" sz="2000" dirty="0" smtClean="0"/>
              <a:t>사건 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③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EBGM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II </a:t>
            </a:r>
            <a:r>
              <a:rPr lang="ko-KR" altLang="en-US" sz="2000" dirty="0" smtClean="0"/>
              <a:t>사건</a:t>
            </a:r>
            <a:r>
              <a:rPr lang="en-US" altLang="ko-KR" sz="2000" dirty="0" smtClean="0"/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④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NHN 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Naver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인터넷포털 사업자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사건 등 </a:t>
            </a:r>
            <a:r>
              <a:rPr lang="en-US" altLang="ko-KR" sz="2000" dirty="0"/>
              <a:t>4</a:t>
            </a:r>
            <a:r>
              <a:rPr lang="ko-KR" altLang="en-US" sz="2000" dirty="0" smtClean="0"/>
              <a:t>개 사건에서 </a:t>
            </a:r>
            <a:r>
              <a:rPr lang="ko-KR" altLang="en-US" sz="2000" dirty="0"/>
              <a:t>각</a:t>
            </a:r>
            <a:r>
              <a:rPr lang="ko-KR" altLang="en-US" sz="2000" dirty="0" smtClean="0"/>
              <a:t> 플랫폼 사업자의 문제된  단독행위를  시장지배력 남용이라고 하였음  </a:t>
            </a: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위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 사건 모두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관련시장</a:t>
            </a:r>
            <a:r>
              <a:rPr lang="en-US" altLang="ko-KR" sz="2000" dirty="0"/>
              <a:t>(relevant market</a:t>
            </a:r>
            <a:r>
              <a:rPr lang="en-US" altLang="ko-KR" sz="2000" dirty="0" smtClean="0"/>
              <a:t>)’</a:t>
            </a:r>
            <a:r>
              <a:rPr lang="ko-KR" altLang="en-US" sz="2000" dirty="0" smtClean="0"/>
              <a:t>과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관련한 복잡한 </a:t>
            </a:r>
            <a:r>
              <a:rPr lang="ko-KR" altLang="en-US" sz="2000" dirty="0" smtClean="0"/>
              <a:t>쟁점이 있는데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여하튼 대법원은 </a:t>
            </a:r>
            <a:r>
              <a:rPr lang="ko-KR" altLang="en-US" sz="2000" dirty="0"/>
              <a:t>위 </a:t>
            </a:r>
            <a:r>
              <a:rPr lang="en-US" altLang="ko-KR" sz="2000" dirty="0"/>
              <a:t>4</a:t>
            </a:r>
            <a:r>
              <a:rPr lang="ko-KR" altLang="en-US" sz="2000" dirty="0"/>
              <a:t>개 </a:t>
            </a:r>
            <a:r>
              <a:rPr lang="ko-KR" altLang="en-US" sz="2000" dirty="0" smtClean="0"/>
              <a:t>사건 모두에서 시장지배력 남용을 인정하지 않았음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공정위</a:t>
            </a:r>
            <a:r>
              <a:rPr lang="ko-KR" altLang="en-US" sz="2000" dirty="0" smtClean="0"/>
              <a:t> 패소</a:t>
            </a:r>
            <a:r>
              <a:rPr lang="en-US" altLang="ko-KR" sz="2000" dirty="0" smtClean="0"/>
              <a:t>) 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본고는 위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 사건을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플랫폼 경쟁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차원에서 조망함 </a:t>
            </a:r>
            <a:endParaRPr lang="en-US" altLang="ko-KR" sz="2000" dirty="0"/>
          </a:p>
          <a:p>
            <a:pPr lvl="0" fontAlgn="base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0" fontAlgn="base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4504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b="1" dirty="0" smtClean="0">
                <a:latin typeface="+mn-lt"/>
                <a:ea typeface="HY견고딕" panose="02030600000101010101" pitchFamily="18" charset="-127"/>
              </a:rPr>
              <a:t/>
            </a:r>
            <a:br>
              <a:rPr lang="en-US" altLang="ko-KR" sz="2400" b="1" dirty="0" smtClean="0">
                <a:latin typeface="+mn-lt"/>
                <a:ea typeface="HY견고딕" panose="02030600000101010101" pitchFamily="18" charset="-127"/>
              </a:rPr>
            </a:br>
            <a:r>
              <a:rPr lang="en-US" altLang="ko-KR" sz="2400" b="1" dirty="0" smtClean="0">
                <a:latin typeface="+mn-lt"/>
                <a:ea typeface="HY견고딕" panose="02030600000101010101" pitchFamily="18" charset="-127"/>
              </a:rPr>
              <a:t/>
            </a:r>
            <a:br>
              <a:rPr lang="en-US" altLang="ko-KR" sz="2400" b="1" dirty="0" smtClean="0">
                <a:latin typeface="+mn-lt"/>
                <a:ea typeface="HY견고딕" panose="02030600000101010101" pitchFamily="18" charset="-127"/>
              </a:rPr>
            </a:b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417638"/>
            <a:ext cx="8229600" cy="45259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II. </a:t>
            </a:r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문제된 행위 및 </a:t>
            </a:r>
            <a:endParaRPr lang="en-US" altLang="ko-KR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관련법령</a:t>
            </a: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독점규제법</a:t>
            </a: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2400" dirty="0"/>
          </a:p>
          <a:p>
            <a:pPr marL="0" indent="0">
              <a:buNone/>
            </a:pPr>
            <a:endParaRPr lang="en-US" altLang="ko-KR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1800" dirty="0" smtClean="0">
              <a:latin typeface="+mn-ea"/>
            </a:endParaRPr>
          </a:p>
          <a:p>
            <a:pPr>
              <a:buFontTx/>
              <a:buChar char="-"/>
            </a:pPr>
            <a:endParaRPr lang="en-US" altLang="ko-KR" sz="2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2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9777957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805343"/>
              </p:ext>
            </p:extLst>
          </p:nvPr>
        </p:nvGraphicFramePr>
        <p:xfrm>
          <a:off x="463296" y="1415574"/>
          <a:ext cx="8213160" cy="402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사건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문제된 행위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공정위의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법적용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u="none" strike="noStrike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Tbroad</a:t>
                      </a:r>
                      <a:r>
                        <a:rPr lang="ko-KR" altLang="en-US" sz="1800" b="1" i="0" u="none" strike="noStrike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b="1" i="0" u="none" strike="noStrike" kern="1200" baseline="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대법원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2008. 12. 11.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선고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2007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25183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판결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홈쇼핑 인기채널인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채널 사용료와 관련하여 우리홈쇼핑은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천만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원제시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현대홈쇼핑은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천만원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제시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현대홈쇼핑에게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배정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우리홈쇼핑에게는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18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배정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부당한 사업활동방해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불이익강제</a:t>
                      </a:r>
                      <a:endParaRPr lang="en-US" altLang="ko-KR" dirty="0" smtClean="0"/>
                    </a:p>
                    <a:p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제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조의</a:t>
                      </a:r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제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항 제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1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EBGM</a:t>
                      </a:r>
                      <a:r>
                        <a:rPr lang="ko-KR" altLang="en-US" sz="18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대법원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2011. 6. 10.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선고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16322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자신의 경쟁자인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엠플온라인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거래하던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소규모 판매업체에게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eBayGmarket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웹사이트에서 판매가격을 인하하거나 경쟁자 웹사이트에서 판매가격을 인상할 것을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요구한 행위 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부당한 배타조건부거래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경쟁자배제</a:t>
                      </a:r>
                      <a:endParaRPr lang="en-US" altLang="ko-KR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제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조의</a:t>
                      </a:r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제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항 제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호 전단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9433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232578"/>
              </p:ext>
            </p:extLst>
          </p:nvPr>
        </p:nvGraphicFramePr>
        <p:xfrm>
          <a:off x="457200" y="1417638"/>
          <a:ext cx="8219256" cy="5025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사건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문제된 행위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공정위의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법적용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EBGM </a:t>
                      </a:r>
                      <a:r>
                        <a:rPr lang="ko-KR" altLang="en-US" sz="18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II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/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대법원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2012. 2. 23.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선고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28677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심리불속행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기각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EBGM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I</a:t>
                      </a:r>
                      <a:r>
                        <a:rPr lang="ko-KR" altLang="en-US" sz="1800" baseline="0" dirty="0" smtClean="0"/>
                        <a:t>과 유사함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부당한 배타조건부거래</a:t>
                      </a:r>
                      <a:r>
                        <a:rPr lang="en-US" altLang="ko-KR" sz="1800" dirty="0" smtClean="0"/>
                        <a:t>/</a:t>
                      </a:r>
                      <a:r>
                        <a:rPr lang="ko-KR" altLang="en-US" sz="1800" dirty="0" smtClean="0"/>
                        <a:t>경쟁자배제</a:t>
                      </a:r>
                      <a:endParaRPr lang="en-US" altLang="ko-KR" sz="1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제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조의</a:t>
                      </a:r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제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항 제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호 전단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solidFill>
                            <a:srgbClr val="C00000"/>
                          </a:solidFill>
                        </a:rPr>
                        <a:t>Naver</a:t>
                      </a:r>
                      <a:endParaRPr lang="en-US" altLang="ko-KR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대법원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2014. 11. 13.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선고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2009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20366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판결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판도라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TV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온라인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동영상콘텐츠공급업체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원고의 검색엔진을 통해 이들 업체가 제공하는 동영상이 쉽게 검색될 수 있도록 하기 위한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동영상콘텐츠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색인 데이터베이스 서비스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무료 제공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계약을 체결하면서 ‘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네이버로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검색된 동영상에 원고와 협의 없이 광고를 게재할 수 없다’는 조항을 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부당한 사업활동방해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불이익강제</a:t>
                      </a:r>
                      <a:endParaRPr lang="en-US" altLang="ko-KR" dirty="0" smtClean="0"/>
                    </a:p>
                    <a:p>
                      <a:endParaRPr lang="en-US" altLang="ko-KR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제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조의</a:t>
                      </a:r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제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항 제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13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906">
              <a:srgbClr val="D9E5EF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ko-KR" sz="6600" b="1" dirty="0" smtClean="0"/>
          </a:p>
          <a:p>
            <a:pPr marL="0" indent="0">
              <a:buNone/>
            </a:pPr>
            <a:r>
              <a:rPr lang="en-US" altLang="ko-KR" sz="6600" b="1" dirty="0" smtClean="0"/>
              <a:t>III. </a:t>
            </a:r>
            <a:r>
              <a:rPr lang="ko-KR" altLang="en-US" sz="6600" b="1" dirty="0" smtClean="0"/>
              <a:t>관련시장</a:t>
            </a:r>
            <a:endParaRPr lang="ko-KR" altLang="en-US" sz="66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9636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352" y="493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>
                <a:latin typeface="+mj-ea"/>
              </a:rPr>
              <a:t>1. </a:t>
            </a:r>
            <a:r>
              <a:rPr lang="ko-KR" altLang="en-US" sz="3600" b="1" dirty="0" smtClean="0">
                <a:latin typeface="+mj-ea"/>
              </a:rPr>
              <a:t>사례 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680" y="1196752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400" dirty="0" smtClean="0"/>
              <a:t> </a:t>
            </a:r>
            <a:endParaRPr lang="ko-KR" altLang="en-US" sz="2400" dirty="0"/>
          </a:p>
          <a:p>
            <a:pPr lvl="0" fontAlgn="base">
              <a:buFont typeface="Wingdings" panose="05000000000000000000" pitchFamily="2" charset="2"/>
              <a:buChar char="§"/>
            </a:pP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53907"/>
              </p:ext>
            </p:extLst>
          </p:nvPr>
        </p:nvGraphicFramePr>
        <p:xfrm>
          <a:off x="487680" y="1065225"/>
          <a:ext cx="8231448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사건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양면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다면시장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공정위가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정한 관련시장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Tbroad</a:t>
                      </a:r>
                      <a:r>
                        <a:rPr lang="ko-KR" altLang="en-US" sz="1800" b="1" i="0" u="none" strike="noStrike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b="1" i="0" u="none" strike="noStrike" kern="1200" baseline="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lphaUcParenBoth"/>
                      </a:pPr>
                      <a:r>
                        <a:rPr lang="ko-KR" altLang="en-US" dirty="0" smtClean="0"/>
                        <a:t>시청자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lphaUcParenBoth"/>
                      </a:pPr>
                      <a:r>
                        <a:rPr lang="ko-KR" altLang="en-US" dirty="0" smtClean="0"/>
                        <a:t>채널 수요 사업자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lphaUcParenBoth"/>
                      </a:pPr>
                      <a:r>
                        <a:rPr lang="ko-KR" altLang="en-US" dirty="0" smtClean="0"/>
                        <a:t> 서울 강서지역 케이블 방송프로그램 서비스 시장</a:t>
                      </a:r>
                      <a:r>
                        <a:rPr lang="en-US" altLang="ko-KR" b="1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점유율 </a:t>
                      </a:r>
                      <a:r>
                        <a:rPr lang="en-US" altLang="ko-KR" b="1" dirty="0" smtClean="0">
                          <a:solidFill>
                            <a:srgbClr val="C00000"/>
                          </a:solidFill>
                        </a:rPr>
                        <a:t>100%)</a:t>
                      </a:r>
                    </a:p>
                    <a:p>
                      <a:pPr marL="342900" indent="-342900" latinLnBrk="1">
                        <a:buAutoNum type="alphaUcParenBoth"/>
                      </a:pPr>
                      <a:r>
                        <a:rPr lang="ko-KR" altLang="en-US" dirty="0" smtClean="0"/>
                        <a:t> 방송프로그램 송출 서비스 시장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EBGM</a:t>
                      </a:r>
                      <a:r>
                        <a:rPr lang="ko-KR" altLang="en-US" sz="1800" b="1" dirty="0" smtClean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 smtClean="0"/>
                        <a:t>(A)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판매 사업자</a:t>
                      </a:r>
                      <a:endParaRPr lang="en-US" altLang="ko-KR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 smtClean="0"/>
                        <a:t>(B)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구매 소비자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이른바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err="1" smtClean="0"/>
                        <a:t>오픈마켓</a:t>
                      </a:r>
                      <a:r>
                        <a:rPr lang="ko-KR" altLang="en-US" dirty="0" smtClean="0"/>
                        <a:t> 판매시장</a:t>
                      </a:r>
                      <a:r>
                        <a:rPr lang="en-US" altLang="ko-KR" dirty="0" smtClean="0"/>
                        <a:t>’ </a:t>
                      </a:r>
                      <a:r>
                        <a:rPr lang="en-US" altLang="ko-KR" baseline="0" dirty="0" smtClean="0"/>
                        <a:t> 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EBGM</a:t>
                      </a:r>
                      <a:r>
                        <a:rPr lang="ko-KR" altLang="en-US" sz="1800" b="1" dirty="0" smtClean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II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AutoNum type="alphaUcParenBoth"/>
                      </a:pP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>
                          <a:solidFill>
                            <a:srgbClr val="C00000"/>
                          </a:solidFill>
                        </a:rPr>
                        <a:t>Naver</a:t>
                      </a:r>
                      <a:endParaRPr lang="en-US" altLang="ko-KR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lphaUcParenBoth"/>
                      </a:pPr>
                      <a:r>
                        <a:rPr lang="ko-KR" altLang="en-US" dirty="0" smtClean="0"/>
                        <a:t>인터넷 무료 이용자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(B) </a:t>
                      </a:r>
                      <a:r>
                        <a:rPr lang="ko-KR" altLang="en-US" baseline="0" dirty="0" smtClean="0"/>
                        <a:t>각종 유료서비스 시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       </a:t>
                      </a:r>
                      <a:r>
                        <a:rPr lang="ko-KR" altLang="en-US" baseline="0" dirty="0" smtClean="0"/>
                        <a:t>장</a:t>
                      </a:r>
                      <a:endParaRPr lang="ko-KR" altLang="en-US" dirty="0" smtClean="0"/>
                    </a:p>
                    <a:p>
                      <a:pPr marL="0" indent="0" latinLnBrk="1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lphaUcParenBoth"/>
                      </a:pPr>
                      <a:r>
                        <a:rPr lang="ko-KR" altLang="en-US" baseline="0" dirty="0" smtClean="0"/>
                        <a:t> 인터넷포털</a:t>
                      </a:r>
                      <a:r>
                        <a:rPr lang="en-US" altLang="ko-KR" baseline="0" dirty="0" smtClean="0"/>
                        <a:t>(1C-4S)</a:t>
                      </a:r>
                      <a:r>
                        <a:rPr lang="ko-KR" altLang="en-US" baseline="0" dirty="0" smtClean="0"/>
                        <a:t> 서비스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="1" baseline="0" dirty="0" smtClean="0">
                          <a:solidFill>
                            <a:srgbClr val="C00000"/>
                          </a:solidFill>
                        </a:rPr>
                        <a:t>Google</a:t>
                      </a:r>
                      <a:r>
                        <a:rPr lang="ko-KR" altLang="en-US" b="1" baseline="0" dirty="0" smtClean="0">
                          <a:solidFill>
                            <a:srgbClr val="C00000"/>
                          </a:solidFill>
                        </a:rPr>
                        <a:t> 제외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 시장 </a:t>
                      </a:r>
                      <a:r>
                        <a:rPr lang="en-US" altLang="ko-KR" b="1" baseline="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b="1" baseline="0" dirty="0" smtClean="0">
                          <a:solidFill>
                            <a:srgbClr val="C00000"/>
                          </a:solidFill>
                        </a:rPr>
                        <a:t>총 유료서비스 매출액기준 점유율 </a:t>
                      </a:r>
                      <a:r>
                        <a:rPr lang="en-US" altLang="ko-KR" b="1" baseline="0" dirty="0" smtClean="0">
                          <a:solidFill>
                            <a:srgbClr val="C00000"/>
                          </a:solidFill>
                        </a:rPr>
                        <a:t>48%)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UcParenBoth"/>
                        <a:tabLst/>
                        <a:defRPr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광고시장 및 동영상   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시장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68848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 smtClean="0">
                <a:latin typeface="+mj-ea"/>
              </a:rPr>
              <a:t/>
            </a:r>
            <a:br>
              <a:rPr lang="en-US" altLang="ko-KR" sz="3600" b="1" dirty="0" smtClean="0">
                <a:latin typeface="+mj-ea"/>
              </a:rPr>
            </a:br>
            <a:r>
              <a:rPr lang="en-US" altLang="ko-KR" sz="3600" b="1" dirty="0" smtClean="0">
                <a:latin typeface="+mj-ea"/>
              </a:rPr>
              <a:t>2. </a:t>
            </a:r>
            <a:r>
              <a:rPr lang="ko-KR" altLang="en-US" sz="3600" b="1" dirty="0" smtClean="0">
                <a:latin typeface="+mj-ea"/>
              </a:rPr>
              <a:t>관련시장 </a:t>
            </a:r>
            <a:r>
              <a:rPr lang="en-US" altLang="ko-KR" sz="3600" b="1" dirty="0" smtClean="0">
                <a:latin typeface="+mj-ea"/>
              </a:rPr>
              <a:t>v. </a:t>
            </a:r>
            <a:r>
              <a:rPr lang="ko-KR" altLang="en-US" sz="3600" b="1" dirty="0" smtClean="0">
                <a:latin typeface="+mj-ea"/>
              </a:rPr>
              <a:t>양면시장 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경쟁법상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관련시장</a:t>
            </a:r>
            <a:r>
              <a:rPr lang="en-US" altLang="ko-KR" sz="2000" dirty="0" smtClean="0"/>
              <a:t>’(relevant market)</a:t>
            </a:r>
            <a:r>
              <a:rPr lang="ko-KR" altLang="en-US" sz="2000" dirty="0" smtClean="0"/>
              <a:t>은 시장지배력 또는 경쟁제한효과 </a:t>
            </a:r>
            <a:r>
              <a:rPr lang="ko-KR" altLang="en-US" sz="2000" dirty="0" err="1" smtClean="0"/>
              <a:t>존부를</a:t>
            </a:r>
            <a:r>
              <a:rPr lang="ko-KR" altLang="en-US" sz="2000" dirty="0" smtClean="0"/>
              <a:t> 파악하기 위한 도구적 개념 </a:t>
            </a:r>
            <a:r>
              <a:rPr lang="en-US" altLang="ko-KR" sz="2000" dirty="0" smtClean="0"/>
              <a:t>(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/>
              <a:t>양면시장과 구별</a:t>
            </a:r>
            <a:r>
              <a:rPr lang="en-US" altLang="ko-KR" sz="2000" dirty="0" smtClean="0"/>
              <a:t>)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그런데 </a:t>
            </a:r>
            <a:r>
              <a:rPr lang="ko-KR" altLang="en-US" sz="2000" dirty="0" err="1" smtClean="0"/>
              <a:t>공정위는</a:t>
            </a:r>
            <a:r>
              <a:rPr lang="ko-KR" altLang="en-US" sz="2000" dirty="0" smtClean="0"/>
              <a:t> </a:t>
            </a:r>
            <a:r>
              <a:rPr lang="en-US" altLang="ko-KR" sz="2000" b="1" dirty="0" err="1">
                <a:solidFill>
                  <a:srgbClr val="C00000"/>
                </a:solidFill>
              </a:rPr>
              <a:t>Tbroad</a:t>
            </a: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사건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/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Naver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사건</a:t>
            </a:r>
            <a:r>
              <a:rPr lang="ko-KR" altLang="en-US" sz="2000" dirty="0" smtClean="0"/>
              <a:t>에서 양면시장 중에서 문제된 사업자의 시장점유율이 높은 어느 하나의 시장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관련시장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으로 정하여 시장지배력을 인정한 뒤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그 시장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의 지배력이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문제된 행위가 발생한 다른 시장</a:t>
            </a:r>
            <a:r>
              <a:rPr lang="en-US" altLang="ko-KR" sz="2000" dirty="0" smtClean="0"/>
              <a:t>(B)’</a:t>
            </a:r>
            <a:r>
              <a:rPr lang="ko-KR" altLang="en-US" sz="2000" dirty="0" smtClean="0"/>
              <a:t>으로 전이되어 남용되었다고 함</a:t>
            </a:r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대법원은 </a:t>
            </a:r>
            <a:r>
              <a:rPr lang="en-US" altLang="ko-KR" sz="2000" b="1" dirty="0" err="1">
                <a:solidFill>
                  <a:srgbClr val="C00000"/>
                </a:solidFill>
              </a:rPr>
              <a:t>Tbroad</a:t>
            </a: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사건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공정위의</a:t>
            </a:r>
            <a:r>
              <a:rPr lang="ko-KR" altLang="en-US" sz="2000" dirty="0" smtClean="0"/>
              <a:t>  관련시장 </a:t>
            </a:r>
            <a:r>
              <a:rPr lang="ko-KR" altLang="en-US" sz="2000" dirty="0" err="1" smtClean="0"/>
              <a:t>획정법이</a:t>
            </a:r>
            <a:r>
              <a:rPr lang="ko-KR" altLang="en-US" sz="2000" dirty="0" smtClean="0"/>
              <a:t> 잘못되었다고 처음으로 지적 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en-US" altLang="ko-KR" sz="2400" dirty="0" smtClean="0"/>
              <a:t> </a:t>
            </a:r>
            <a:endParaRPr lang="ko-KR" altLang="en-US" sz="2400" dirty="0"/>
          </a:p>
          <a:p>
            <a:pPr lvl="0" fontAlgn="base">
              <a:buFont typeface="Wingdings" panose="05000000000000000000" pitchFamily="2" charset="2"/>
              <a:buChar char="§"/>
            </a:pP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2001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18344</TotalTime>
  <Words>1131</Words>
  <Application>Microsoft Office PowerPoint</Application>
  <PresentationFormat>화면 슬라이드 쇼(4:3)</PresentationFormat>
  <Paragraphs>222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HY강B</vt:lpstr>
      <vt:lpstr>HY견고딕</vt:lpstr>
      <vt:lpstr>맑은 고딕</vt:lpstr>
      <vt:lpstr>Arial</vt:lpstr>
      <vt:lpstr>Georgia</vt:lpstr>
      <vt:lpstr>Trebuchet MS</vt:lpstr>
      <vt:lpstr>Wingdings</vt:lpstr>
      <vt:lpstr>Office 테마</vt:lpstr>
      <vt:lpstr>   플랫폼 경쟁의 시사점  - 시장지배력남용 사건을 중심으로 -  서강대 ICT법경제연구소 세미나 2017. 8. 31.  </vt:lpstr>
      <vt:lpstr>  </vt:lpstr>
      <vt:lpstr>PowerPoint 프레젠테이션</vt:lpstr>
      <vt:lpstr>  </vt:lpstr>
      <vt:lpstr>PowerPoint 프레젠테이션</vt:lpstr>
      <vt:lpstr>PowerPoint 프레젠테이션</vt:lpstr>
      <vt:lpstr>PowerPoint 프레젠테이션</vt:lpstr>
      <vt:lpstr>1. 사례  </vt:lpstr>
      <vt:lpstr> 2. 관련시장 v. 양면시장  </vt:lpstr>
      <vt:lpstr> 3. 교차네트워크효과와 SSNIP 테스트 문제  </vt:lpstr>
      <vt:lpstr> 4. 문제점  </vt:lpstr>
      <vt:lpstr>PowerPoint 프레젠테이션</vt:lpstr>
      <vt:lpstr> 1. 시장지배력 추정  </vt:lpstr>
      <vt:lpstr> 2. 경쟁제한성   </vt:lpstr>
      <vt:lpstr> 3. ‘플랫폼 경쟁’의 시사점  </vt:lpstr>
      <vt:lpstr>4. 4개 사건에서 플랫폼경쟁 상황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sogang</cp:lastModifiedBy>
  <cp:revision>1891</cp:revision>
  <cp:lastPrinted>2017-02-22T17:54:44Z</cp:lastPrinted>
  <dcterms:created xsi:type="dcterms:W3CDTF">2006-10-05T04:04:58Z</dcterms:created>
  <dcterms:modified xsi:type="dcterms:W3CDTF">2017-09-06T05:20:08Z</dcterms:modified>
</cp:coreProperties>
</file>