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5" r:id="rId2"/>
    <p:sldId id="258" r:id="rId3"/>
    <p:sldId id="269" r:id="rId4"/>
    <p:sldId id="268" r:id="rId5"/>
    <p:sldId id="270" r:id="rId6"/>
    <p:sldId id="267" r:id="rId7"/>
    <p:sldId id="266" r:id="rId8"/>
    <p:sldId id="271" r:id="rId9"/>
    <p:sldId id="272" r:id="rId10"/>
    <p:sldId id="273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pos="2880">
          <p15:clr>
            <a:srgbClr val="A4A3A4"/>
          </p15:clr>
        </p15:guide>
        <p15:guide id="4" pos="204">
          <p15:clr>
            <a:srgbClr val="A4A3A4"/>
          </p15:clr>
        </p15:guide>
        <p15:guide id="5" pos="5556">
          <p15:clr>
            <a:srgbClr val="A4A3A4"/>
          </p15:clr>
        </p15:guide>
        <p15:guide id="6" pos="2948">
          <p15:clr>
            <a:srgbClr val="A4A3A4"/>
          </p15:clr>
        </p15:guide>
        <p15:guide id="7" pos="28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71" autoAdjust="0"/>
    <p:restoredTop sz="94643" autoAdjust="0"/>
  </p:normalViewPr>
  <p:slideViewPr>
    <p:cSldViewPr>
      <p:cViewPr varScale="1">
        <p:scale>
          <a:sx n="131" d="100"/>
          <a:sy n="131" d="100"/>
        </p:scale>
        <p:origin x="1416" y="184"/>
      </p:cViewPr>
      <p:guideLst>
        <p:guide orient="horz" pos="709"/>
        <p:guide orient="horz" pos="3974"/>
        <p:guide pos="2880"/>
        <p:guide pos="204"/>
        <p:guide pos="5556"/>
        <p:guide pos="2948"/>
        <p:guide pos="281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79B34-9042-4407-89CF-4562D720B408}" type="datetimeFigureOut">
              <a:rPr lang="ko-KR" altLang="en-US" smtClean="0"/>
              <a:t>2017. 8. 23.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BEE66-63D2-412E-B6D2-A96DD3CB6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973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57E3B-471E-4015-B1C5-6E8E36836A6A}" type="datetimeFigureOut">
              <a:rPr lang="ko-KR" altLang="en-US" smtClean="0"/>
              <a:t>2017. 8. 23.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A22F8-50EA-4B8D-BC3E-F42EE1D70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865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36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8667" y="1467556"/>
            <a:ext cx="8466666" cy="960488"/>
          </a:xfrm>
          <a:noFill/>
        </p:spPr>
        <p:txBody>
          <a:bodyPr wrap="squar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lvl1pPr algn="ctr">
              <a:defRPr lang="ko-KR" altLang="en-US" sz="4200" spc="-100" dirty="0">
                <a:gradFill>
                  <a:gsLst>
                    <a:gs pos="0">
                      <a:schemeClr val="tx1"/>
                    </a:gs>
                    <a:gs pos="93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</a:defRPr>
            </a:lvl1pPr>
          </a:lstStyle>
          <a:p>
            <a:pPr marL="0" lvl="0" algn="ctr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04546" y="2816360"/>
            <a:ext cx="6534910" cy="360040"/>
          </a:xfrm>
          <a:noFill/>
        </p:spPr>
        <p:txBody>
          <a:bodyPr wrap="squar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lvl1pPr marL="0" indent="0" algn="ctr">
              <a:buFont typeface="+mj-lt"/>
              <a:buNone/>
              <a:defRPr lang="ko-KR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  <a:cs typeface="한국외대체 B" pitchFamily="18" charset="-127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8192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850" y="1125537"/>
            <a:ext cx="8496300" cy="518318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0" y="0"/>
            <a:ext cx="7704000" cy="828000"/>
          </a:xfrm>
          <a:prstGeom prst="rect">
            <a:avLst/>
          </a:prstGeom>
          <a:noFill/>
        </p:spPr>
        <p:txBody>
          <a:bodyPr wrap="square" lIns="324000" tIns="198000" rIns="36000" rtlCol="0" anchor="t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lvl1pPr>
              <a:defRPr lang="ko-KR" altLang="en-US" dirty="0"/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4557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</p:spPr>
        <p:txBody>
          <a:bodyPr wrap="square" lIns="324000" tIns="198000" rIns="36000" rtlCol="0" anchor="t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lvl1pPr>
              <a:defRPr lang="ko-KR" altLang="en-US" dirty="0"/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22492" y="1125539"/>
            <a:ext cx="4141558" cy="518318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79950" y="1125538"/>
            <a:ext cx="4140200" cy="51831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07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</p:spPr>
        <p:txBody>
          <a:bodyPr wrap="square" lIns="324000" tIns="198000" rIns="36000" rtlCol="0" anchor="t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lvl1pPr>
              <a:defRPr lang="ko-KR" altLang="en-US"/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850" y="1125538"/>
            <a:ext cx="4140200" cy="755290"/>
          </a:xfrm>
        </p:spPr>
        <p:txBody>
          <a:bodyPr anchor="t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23850" y="1971796"/>
            <a:ext cx="4140200" cy="431988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2000" dirty="0" smtClean="0"/>
            </a:lvl1pPr>
            <a:lvl2pPr>
              <a:defRPr lang="ko-KR" altLang="en-US" sz="1800" dirty="0" smtClean="0"/>
            </a:lvl2pPr>
            <a:lvl3pPr>
              <a:defRPr lang="ko-KR" altLang="en-US" sz="1600" dirty="0" smtClean="0"/>
            </a:lvl3pPr>
            <a:lvl4pPr>
              <a:defRPr lang="ko-KR" altLang="en-US" sz="1400" dirty="0" smtClean="0"/>
            </a:lvl4pPr>
            <a:lvl5pPr>
              <a:defRPr lang="ko-KR" altLang="en-US" sz="1400" dirty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87792" y="1125538"/>
            <a:ext cx="4132358" cy="755290"/>
          </a:xfrm>
        </p:spPr>
        <p:txBody>
          <a:bodyPr anchor="t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79950" y="1971795"/>
            <a:ext cx="4140200" cy="433692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2000" smtClean="0"/>
            </a:lvl1pPr>
            <a:lvl2pPr>
              <a:defRPr lang="ko-KR" altLang="en-US" sz="1800" smtClean="0"/>
            </a:lvl2pPr>
            <a:lvl3pPr>
              <a:defRPr lang="ko-KR" altLang="en-US" sz="1600" smtClean="0"/>
            </a:lvl3pPr>
            <a:lvl4pPr>
              <a:defRPr lang="ko-KR" altLang="en-US" sz="1400" smtClean="0"/>
            </a:lvl4pPr>
            <a:lvl5pPr>
              <a:defRPr lang="ko-KR" altLang="en-US"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33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</p:spPr>
        <p:txBody>
          <a:bodyPr wrap="square" lIns="324000" tIns="198000" rIns="36000" rtlCol="0" anchor="t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lvl1pPr>
              <a:defRPr lang="ko-KR" altLang="en-US"/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71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0" y="0"/>
            <a:ext cx="7704000" cy="828000"/>
          </a:xfrm>
          <a:prstGeom prst="rect">
            <a:avLst/>
          </a:prstGeom>
          <a:noFill/>
        </p:spPr>
        <p:txBody>
          <a:bodyPr wrap="square" lIns="324000" tIns="198000" rIns="36000" rtlCol="0" anchor="t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lvl1pPr>
              <a:defRPr lang="ko-KR" altLang="en-US" dirty="0"/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9180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704000" cy="828000"/>
          </a:xfrm>
          <a:noFill/>
        </p:spPr>
        <p:txBody>
          <a:bodyPr wrap="square" lIns="324000" tIns="198000" rIns="36000" rtlCol="0" anchor="t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lvl1pPr>
              <a:defRPr lang="ko-KR" altLang="en-US" dirty="0"/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03617" y="1125538"/>
            <a:ext cx="5111750" cy="51831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dirty="0" smtClean="0"/>
            </a:lvl1pPr>
            <a:lvl2pPr>
              <a:defRPr lang="ko-KR" altLang="en-US" dirty="0" smtClean="0"/>
            </a:lvl2pPr>
            <a:lvl3pPr>
              <a:defRPr lang="ko-KR" altLang="en-US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23850" y="1125538"/>
            <a:ext cx="3111559" cy="51831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47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704000" cy="828000"/>
          </a:xfrm>
          <a:noFill/>
        </p:spPr>
        <p:txBody>
          <a:bodyPr wrap="square" lIns="324000" tIns="198000" rIns="36000" rtlCol="0" anchor="t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lvl1pPr>
              <a:defRPr lang="ko-KR" altLang="en-US" dirty="0"/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23850" y="1125538"/>
            <a:ext cx="8496300" cy="4283681"/>
          </a:xfrm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23850" y="5579914"/>
            <a:ext cx="8496300" cy="7288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44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0"/>
            <a:ext cx="7704348" cy="828000"/>
          </a:xfrm>
          <a:prstGeom prst="rect">
            <a:avLst/>
          </a:prstGeom>
          <a:noFill/>
        </p:spPr>
        <p:txBody>
          <a:bodyPr wrap="square" lIns="324000" tIns="198000" rIns="36000" rtlCol="0" anchor="t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/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850" y="1125538"/>
            <a:ext cx="8496300" cy="5183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466036"/>
            <a:ext cx="21336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66036"/>
            <a:ext cx="28956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86550" y="6466036"/>
            <a:ext cx="21336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58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200" b="0" kern="1200" dirty="0">
          <a:solidFill>
            <a:schemeClr val="tx1">
              <a:lumMod val="85000"/>
              <a:lumOff val="15000"/>
            </a:schemeClr>
          </a:solidFill>
          <a:effectLst/>
          <a:latin typeface="+mj-ea"/>
          <a:ea typeface="+mj-ea"/>
          <a:cs typeface="한국외대체 M" pitchFamily="18" charset="-127"/>
        </a:defRPr>
      </a:lvl1pPr>
    </p:titleStyle>
    <p:bodyStyle>
      <a:lvl1pPr marL="252000" indent="-252000" algn="l" defTabSz="914400" rtl="0" eaLnBrk="1" latinLnBrk="1" hangingPunct="1">
        <a:spcBef>
          <a:spcPts val="400"/>
        </a:spcBef>
        <a:buFont typeface="Arial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ea"/>
          <a:ea typeface="+mn-ea"/>
          <a:cs typeface="+mn-cs"/>
        </a:defRPr>
      </a:lvl1pPr>
      <a:lvl2pPr marL="538163" indent="-2730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ea"/>
          <a:ea typeface="+mn-ea"/>
          <a:cs typeface="+mn-cs"/>
        </a:defRPr>
      </a:lvl2pPr>
      <a:lvl3pPr marL="717550" indent="-179388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ea"/>
          <a:ea typeface="+mn-ea"/>
          <a:cs typeface="+mn-cs"/>
        </a:defRPr>
      </a:lvl3pPr>
      <a:lvl4pPr marL="896938" indent="-179388" algn="l" defTabSz="914400" rtl="0" eaLnBrk="1" latinLnBrk="1" hangingPunct="1">
        <a:spcBef>
          <a:spcPct val="20000"/>
        </a:spcBef>
        <a:buFont typeface="Arial" pitchFamily="34" charset="0"/>
        <a:buChar char="–"/>
        <a:tabLst/>
        <a:defRPr sz="1600" kern="1200">
          <a:solidFill>
            <a:schemeClr val="tx1">
              <a:lumMod val="85000"/>
              <a:lumOff val="15000"/>
            </a:schemeClr>
          </a:solidFill>
          <a:latin typeface="+mn-ea"/>
          <a:ea typeface="+mn-ea"/>
          <a:cs typeface="+mn-cs"/>
        </a:defRPr>
      </a:lvl4pPr>
      <a:lvl5pPr marL="1076325" indent="-179388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85000"/>
              <a:lumOff val="15000"/>
            </a:schemeClr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2800" dirty="0" smtClean="0"/>
              <a:t>유럽 디지털 단일시장과 빅데이터 관련 경쟁법</a:t>
            </a:r>
            <a:endParaRPr lang="ko-KR" altLang="en-US" sz="28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최 요 섭</a:t>
            </a:r>
            <a:endParaRPr lang="en-US" altLang="ko-KR" dirty="0" smtClean="0"/>
          </a:p>
          <a:p>
            <a:r>
              <a:rPr lang="ko-KR" altLang="en-US" dirty="0" smtClean="0"/>
              <a:t>한국외국어대학교 부교수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4518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/>
              <a:t>E-mail: </a:t>
            </a:r>
            <a:r>
              <a:rPr kumimoji="1" lang="en-US" altLang="ko-KR" dirty="0" err="1" smtClean="0"/>
              <a:t>yosopchoi@hufs.ac.kr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감사합니다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865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유럽에서의 시장통합과 디지털 단일시장</a:t>
            </a:r>
            <a:r>
              <a:rPr lang="en-US" altLang="ko-KR" dirty="0"/>
              <a:t>(</a:t>
            </a:r>
            <a:r>
              <a:rPr lang="en-GB" altLang="ko-KR" dirty="0" smtClean="0"/>
              <a:t>digital </a:t>
            </a:r>
            <a:r>
              <a:rPr lang="en-GB" altLang="ko-KR" dirty="0"/>
              <a:t>single </a:t>
            </a:r>
            <a:r>
              <a:rPr lang="en-GB" altLang="ko-KR" dirty="0" smtClean="0"/>
              <a:t>market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GB" altLang="ko-KR" dirty="0" smtClean="0"/>
              <a:t>DSM</a:t>
            </a:r>
            <a:endParaRPr lang="en-GB" altLang="ko-KR" dirty="0"/>
          </a:p>
          <a:p>
            <a:pPr>
              <a:lnSpc>
                <a:spcPct val="150000"/>
              </a:lnSpc>
            </a:pPr>
            <a:endParaRPr lang="en-GB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유럽에서의 질서자유주의와 </a:t>
            </a:r>
            <a:r>
              <a:rPr lang="ko-KR" altLang="en-US" dirty="0" smtClean="0"/>
              <a:t>특별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의무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GB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유럽에서의 신경제</a:t>
            </a:r>
            <a:r>
              <a:rPr lang="en-US" altLang="ko-KR" dirty="0" smtClean="0"/>
              <a:t>(</a:t>
            </a:r>
            <a:r>
              <a:rPr lang="en-GB" altLang="ko-KR" dirty="0" smtClean="0"/>
              <a:t>New economy</a:t>
            </a:r>
            <a:r>
              <a:rPr lang="en-US" altLang="ko-KR" dirty="0" smtClean="0"/>
              <a:t>)</a:t>
            </a:r>
            <a:r>
              <a:rPr lang="ko-KR" altLang="en-US" dirty="0" smtClean="0"/>
              <a:t> 관련 사례</a:t>
            </a:r>
            <a:endParaRPr lang="en-GB" altLang="ko-KR" dirty="0"/>
          </a:p>
          <a:p>
            <a:pPr>
              <a:lnSpc>
                <a:spcPct val="150000"/>
              </a:lnSpc>
            </a:pPr>
            <a:endParaRPr lang="en-GB" altLang="ko-KR" dirty="0"/>
          </a:p>
          <a:p>
            <a:pPr>
              <a:lnSpc>
                <a:spcPct val="150000"/>
              </a:lnSpc>
            </a:pPr>
            <a:r>
              <a:rPr lang="en-GB" altLang="ko-KR" dirty="0" smtClean="0"/>
              <a:t>ICT</a:t>
            </a:r>
            <a:r>
              <a:rPr lang="ko-KR" altLang="en-US" dirty="0" smtClean="0"/>
              <a:t>와 빅데이터</a:t>
            </a:r>
            <a:endParaRPr lang="en-GB" altLang="ko-KR" dirty="0"/>
          </a:p>
          <a:p>
            <a:pPr>
              <a:lnSpc>
                <a:spcPct val="150000"/>
              </a:lnSpc>
            </a:pPr>
            <a:endParaRPr lang="en-GB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81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유럽연합의 단일시장과 시장통합의 문제</a:t>
            </a:r>
            <a:endParaRPr lang="en-GB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단일시장 무역에서의 공적인 제한</a:t>
            </a:r>
            <a:r>
              <a:rPr lang="en-US" altLang="ko-KR" dirty="0" smtClean="0"/>
              <a:t>(</a:t>
            </a:r>
            <a:r>
              <a:rPr lang="en-GB" altLang="ko-KR" dirty="0" smtClean="0"/>
              <a:t>public restraints to trade</a:t>
            </a:r>
            <a:r>
              <a:rPr lang="en-US" altLang="ko-KR" dirty="0" smtClean="0"/>
              <a:t>)</a:t>
            </a:r>
            <a:r>
              <a:rPr lang="ko-KR" altLang="en-US" dirty="0" smtClean="0"/>
              <a:t> 금지</a:t>
            </a:r>
            <a:endParaRPr lang="en-GB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단일시장 무역에서의 사적인 제한</a:t>
            </a:r>
            <a:r>
              <a:rPr lang="en-US" altLang="ko-KR" dirty="0" smtClean="0"/>
              <a:t>(</a:t>
            </a:r>
            <a:r>
              <a:rPr lang="en-GB" altLang="ko-KR" dirty="0" smtClean="0"/>
              <a:t>private </a:t>
            </a:r>
            <a:r>
              <a:rPr lang="en-GB" altLang="ko-KR" dirty="0"/>
              <a:t>restraints to </a:t>
            </a:r>
            <a:r>
              <a:rPr lang="en-GB" altLang="ko-KR" dirty="0" smtClean="0"/>
              <a:t>trade</a:t>
            </a:r>
            <a:r>
              <a:rPr lang="en-US" altLang="ko-KR" dirty="0" smtClean="0"/>
              <a:t>)</a:t>
            </a:r>
            <a:r>
              <a:rPr lang="ko-KR" altLang="en-US" dirty="0" smtClean="0"/>
              <a:t> 금지</a:t>
            </a:r>
            <a:endParaRPr lang="en-GB" altLang="ko-KR" dirty="0"/>
          </a:p>
          <a:p>
            <a:pPr>
              <a:buFontTx/>
              <a:buChar char="-"/>
            </a:pPr>
            <a:endParaRPr lang="en-GB" altLang="ko-KR" dirty="0"/>
          </a:p>
          <a:p>
            <a:r>
              <a:rPr lang="ko-KR" altLang="en-US" dirty="0" smtClean="0"/>
              <a:t>유럽법과 유럽경쟁법의 발전</a:t>
            </a:r>
            <a:endParaRPr lang="en-GB" altLang="ko-KR" dirty="0"/>
          </a:p>
          <a:p>
            <a:pPr>
              <a:buFontTx/>
              <a:buChar char="-"/>
            </a:pPr>
            <a:r>
              <a:rPr lang="en-GB" altLang="ko-KR" i="1" dirty="0"/>
              <a:t>Van </a:t>
            </a:r>
            <a:r>
              <a:rPr lang="en-GB" altLang="ko-KR" i="1" dirty="0" err="1"/>
              <a:t>Gend</a:t>
            </a:r>
            <a:r>
              <a:rPr lang="en-GB" altLang="ko-KR" i="1" dirty="0"/>
              <a:t> </a:t>
            </a:r>
            <a:r>
              <a:rPr lang="en-GB" altLang="ko-KR" i="1" dirty="0" err="1"/>
              <a:t>en</a:t>
            </a:r>
            <a:r>
              <a:rPr lang="en-GB" altLang="ko-KR" i="1" dirty="0"/>
              <a:t> </a:t>
            </a:r>
            <a:r>
              <a:rPr lang="en-GB" altLang="ko-KR" i="1" dirty="0" smtClean="0"/>
              <a:t>Loos</a:t>
            </a:r>
            <a:r>
              <a:rPr lang="ko-KR" altLang="en-US" i="1" dirty="0" smtClean="0"/>
              <a:t> </a:t>
            </a:r>
            <a:r>
              <a:rPr lang="en-GB" altLang="ko-KR" dirty="0" smtClean="0"/>
              <a:t>: </a:t>
            </a:r>
            <a:r>
              <a:rPr lang="en-US" altLang="ko-KR" dirty="0" smtClean="0"/>
              <a:t>EU</a:t>
            </a:r>
            <a:r>
              <a:rPr lang="ko-KR" altLang="en-US" dirty="0" smtClean="0"/>
              <a:t>법 우위의 원칙과 직접효력 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GB" altLang="ko-KR" i="1" dirty="0" err="1" smtClean="0"/>
              <a:t>Consten</a:t>
            </a:r>
            <a:r>
              <a:rPr lang="en-GB" altLang="ko-KR" i="1" dirty="0" smtClean="0"/>
              <a:t> </a:t>
            </a:r>
            <a:r>
              <a:rPr lang="en-GB" altLang="ko-KR" i="1" dirty="0"/>
              <a:t>&amp; </a:t>
            </a:r>
            <a:r>
              <a:rPr lang="en-GB" altLang="ko-KR" i="1" dirty="0" err="1" smtClean="0"/>
              <a:t>Grundig</a:t>
            </a:r>
            <a:r>
              <a:rPr lang="ko-KR" altLang="en-US" i="1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합의 목적에서의 </a:t>
            </a:r>
            <a:r>
              <a:rPr lang="ko-KR" altLang="en-US" dirty="0" smtClean="0"/>
              <a:t>반경쟁</a:t>
            </a:r>
            <a:r>
              <a:rPr lang="en-US" altLang="ko-KR" dirty="0" smtClean="0"/>
              <a:t>(</a:t>
            </a:r>
            <a:r>
              <a:rPr lang="en-US" altLang="ko-KR" dirty="0" smtClean="0"/>
              <a:t>by object)</a:t>
            </a:r>
            <a:endParaRPr lang="en-GB" altLang="ko-KR" dirty="0"/>
          </a:p>
          <a:p>
            <a:endParaRPr lang="en-GB" altLang="ko-KR" dirty="0" smtClean="0"/>
          </a:p>
          <a:p>
            <a:r>
              <a:rPr lang="en-GB" altLang="ko-KR" dirty="0" smtClean="0"/>
              <a:t>EU</a:t>
            </a:r>
            <a:r>
              <a:rPr lang="ko-KR" altLang="en-US" dirty="0" smtClean="0"/>
              <a:t>경쟁법의 일반적인 목적</a:t>
            </a:r>
            <a:endParaRPr lang="en-GB" altLang="ko-KR" dirty="0"/>
          </a:p>
          <a:p>
            <a:pPr>
              <a:buFontTx/>
              <a:buChar char="-"/>
            </a:pPr>
            <a:r>
              <a:rPr lang="ko-KR" altLang="en-US" dirty="0" smtClean="0"/>
              <a:t>경쟁의 과정을 보호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소비자후생 증진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경쟁자의 보호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효율성 증진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시장통합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기타 논의 </a:t>
            </a:r>
            <a:r>
              <a:rPr lang="en-US" altLang="ko-KR" dirty="0" smtClean="0"/>
              <a:t>:</a:t>
            </a:r>
            <a:r>
              <a:rPr lang="ko-KR" altLang="en-US" dirty="0" smtClean="0"/>
              <a:t> 프라이버시 등 </a:t>
            </a:r>
            <a:r>
              <a:rPr lang="mr-IN" altLang="ko-KR" dirty="0" smtClean="0"/>
              <a:t>–</a:t>
            </a:r>
            <a:r>
              <a:rPr lang="ko-KR" altLang="en-US" dirty="0" smtClean="0"/>
              <a:t> 사회정치적 이슈</a:t>
            </a:r>
            <a:endParaRPr lang="en-US" altLang="ko-KR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유럽 시장통합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81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유럽위원회</a:t>
            </a:r>
            <a:r>
              <a:rPr lang="en-GB" altLang="ko-KR" dirty="0" smtClean="0"/>
              <a:t>(</a:t>
            </a:r>
            <a:r>
              <a:rPr lang="en-GB" altLang="ko-KR" dirty="0"/>
              <a:t>DG Comp): </a:t>
            </a:r>
            <a:r>
              <a:rPr lang="en-GB" altLang="ko-KR" dirty="0" smtClean="0"/>
              <a:t>DSM</a:t>
            </a:r>
            <a:r>
              <a:rPr lang="ko-KR" altLang="en-US" dirty="0" smtClean="0"/>
              <a:t>은 유럽정책 관련 가장 중요한 내용으로 이해</a:t>
            </a:r>
            <a:r>
              <a:rPr lang="en-GB" altLang="ko-KR" dirty="0" smtClean="0"/>
              <a:t>(</a:t>
            </a:r>
            <a:r>
              <a:rPr lang="en-GB" altLang="ko-KR" dirty="0"/>
              <a:t>https://ec.europa.eu/commission/priorities/digital-single-market_en; https://ec.europa.eu/commission/sites/beta-political/files/2-years-on-dsm_en_0.pdf)</a:t>
            </a:r>
          </a:p>
          <a:p>
            <a:pPr>
              <a:buFontTx/>
              <a:buChar char="-"/>
            </a:pPr>
            <a:r>
              <a:rPr lang="ko-KR" altLang="en-US" dirty="0" smtClean="0"/>
              <a:t>유럽시민들의 </a:t>
            </a:r>
            <a:r>
              <a:rPr lang="en-GB" altLang="ko-KR" dirty="0" smtClean="0"/>
              <a:t>LTE </a:t>
            </a:r>
            <a:r>
              <a:rPr lang="ko-KR" altLang="en-US" dirty="0" smtClean="0"/>
              <a:t>사용율</a:t>
            </a:r>
            <a:r>
              <a:rPr lang="en-GB" altLang="ko-KR" dirty="0" smtClean="0"/>
              <a:t>(</a:t>
            </a:r>
            <a:r>
              <a:rPr lang="en-GB" altLang="ko-KR" dirty="0"/>
              <a:t>now 59%)</a:t>
            </a:r>
          </a:p>
          <a:p>
            <a:pPr>
              <a:buFontTx/>
              <a:buChar char="-"/>
            </a:pPr>
            <a:r>
              <a:rPr lang="ko-KR" altLang="en-US" dirty="0" smtClean="0"/>
              <a:t>향후 노동시장</a:t>
            </a:r>
            <a:r>
              <a:rPr lang="en-GB" altLang="ko-KR" dirty="0" smtClean="0"/>
              <a:t>(</a:t>
            </a:r>
            <a:r>
              <a:rPr lang="en-GB" altLang="ko-KR" dirty="0"/>
              <a:t>90% </a:t>
            </a:r>
            <a:r>
              <a:rPr lang="ko-KR" altLang="en-US" dirty="0" smtClean="0"/>
              <a:t>정도가 디지털 기술을 필요로 할 것으로 예상</a:t>
            </a:r>
            <a:r>
              <a:rPr lang="en-GB" altLang="ko-KR" dirty="0" smtClean="0"/>
              <a:t>)</a:t>
            </a:r>
            <a:endParaRPr lang="en-GB" altLang="ko-KR" dirty="0"/>
          </a:p>
          <a:p>
            <a:pPr>
              <a:buFontTx/>
              <a:buChar char="-"/>
            </a:pPr>
            <a:r>
              <a:rPr lang="ko-KR" altLang="en-US" dirty="0" smtClean="0"/>
              <a:t>온라인 쇼핑</a:t>
            </a:r>
            <a:r>
              <a:rPr lang="en-GB" altLang="ko-KR" dirty="0" smtClean="0"/>
              <a:t>(11</a:t>
            </a:r>
            <a:r>
              <a:rPr lang="en-US" altLang="ko-KR" dirty="0" smtClean="0"/>
              <a:t>0</a:t>
            </a:r>
            <a:r>
              <a:rPr lang="ko-KR" altLang="en-US" dirty="0" smtClean="0"/>
              <a:t>억 유로 규모</a:t>
            </a:r>
            <a:r>
              <a:rPr lang="en-GB" altLang="ko-KR" dirty="0" smtClean="0"/>
              <a:t>) </a:t>
            </a:r>
            <a:endParaRPr lang="en-GB" altLang="ko-KR" dirty="0"/>
          </a:p>
          <a:p>
            <a:pPr>
              <a:buFontTx/>
              <a:buChar char="-"/>
            </a:pPr>
            <a:r>
              <a:rPr lang="ko-KR" altLang="en-US" dirty="0" smtClean="0"/>
              <a:t>각 회원국의 관련 규제 통일의 필요성 증가</a:t>
            </a:r>
            <a:endParaRPr lang="en-GB" altLang="ko-KR" dirty="0"/>
          </a:p>
          <a:p>
            <a:endParaRPr lang="en-GB" altLang="ko-KR" dirty="0"/>
          </a:p>
          <a:p>
            <a:r>
              <a:rPr lang="ko-KR" altLang="en-US" dirty="0" smtClean="0"/>
              <a:t>최근 단일시장 관련하여 양면시장과 데이터 이코노미에 대한 관심 증가</a:t>
            </a:r>
            <a:r>
              <a:rPr lang="en-US" altLang="ko-KR" dirty="0" smtClean="0"/>
              <a:t>(</a:t>
            </a:r>
            <a:r>
              <a:rPr lang="en-GB" altLang="ko-KR" dirty="0" smtClean="0"/>
              <a:t>complex </a:t>
            </a:r>
            <a:r>
              <a:rPr lang="en-GB" altLang="ko-KR" dirty="0"/>
              <a:t>issues, network effect, multihoming and single </a:t>
            </a:r>
            <a:r>
              <a:rPr lang="en-GB" altLang="ko-KR" dirty="0" smtClean="0"/>
              <a:t>homing</a:t>
            </a:r>
            <a:r>
              <a:rPr lang="ko-KR" altLang="en-US" dirty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endParaRPr lang="en-GB" altLang="ko-KR" dirty="0"/>
          </a:p>
          <a:p>
            <a:endParaRPr lang="en-GB" altLang="ko-KR" dirty="0"/>
          </a:p>
          <a:p>
            <a:r>
              <a:rPr lang="ko-KR" altLang="en-US" dirty="0" smtClean="0"/>
              <a:t>각 회원국 간 무역증진과 관련하여 디지털 단일시장의 개념이 등장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디지털 단일시장</a:t>
            </a:r>
            <a:r>
              <a:rPr lang="en-US" altLang="ko-KR" dirty="0" smtClean="0"/>
              <a:t>(</a:t>
            </a:r>
            <a:r>
              <a:rPr lang="en-GB" altLang="ko-KR" dirty="0" smtClean="0"/>
              <a:t>DSM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51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 이코노미 관련 최근 이슈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r>
              <a:rPr lang="en-GB" altLang="ko-KR" dirty="0" smtClean="0"/>
              <a:t>localisation </a:t>
            </a:r>
            <a:r>
              <a:rPr lang="en-GB" altLang="ko-KR" dirty="0"/>
              <a:t>of data, liability, </a:t>
            </a:r>
            <a:r>
              <a:rPr lang="en-GB" altLang="ko-KR" dirty="0" smtClean="0"/>
              <a:t>standardisation</a:t>
            </a:r>
          </a:p>
          <a:p>
            <a:pPr>
              <a:buFontTx/>
              <a:buChar char="-"/>
            </a:pPr>
            <a:r>
              <a:rPr lang="en-US" altLang="ko-KR" dirty="0" smtClean="0"/>
              <a:t>R&amp;D, </a:t>
            </a:r>
            <a:r>
              <a:rPr lang="ko-KR" altLang="en-US" dirty="0" smtClean="0"/>
              <a:t>혁신 및 사업 관련 중요 데이터 획득의 문제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클라우드 및 인터넷</a:t>
            </a:r>
            <a:endParaRPr lang="en-US" altLang="ko-KR" dirty="0" smtClean="0"/>
          </a:p>
          <a:p>
            <a:pPr>
              <a:buFontTx/>
              <a:buChar char="-"/>
            </a:pPr>
            <a:endParaRPr lang="en-GB" altLang="ko-KR" dirty="0"/>
          </a:p>
          <a:p>
            <a:r>
              <a:rPr lang="en-GB" altLang="ko-KR" dirty="0" smtClean="0"/>
              <a:t>e-Privacy</a:t>
            </a:r>
            <a:r>
              <a:rPr lang="ko-KR" altLang="en-US" dirty="0" smtClean="0"/>
              <a:t> 관련 규제의 문제 </a:t>
            </a:r>
            <a:r>
              <a:rPr lang="en-GB" altLang="ko-KR" dirty="0" smtClean="0"/>
              <a:t>: </a:t>
            </a:r>
            <a:r>
              <a:rPr lang="ko-KR" altLang="en-US" dirty="0" smtClean="0"/>
              <a:t>최근 </a:t>
            </a:r>
            <a:r>
              <a:rPr lang="en-US" altLang="ko-KR" dirty="0" smtClean="0"/>
              <a:t>GDPR </a:t>
            </a:r>
            <a:r>
              <a:rPr lang="ko-KR" altLang="en-US" dirty="0" smtClean="0"/>
              <a:t>및 </a:t>
            </a:r>
            <a:r>
              <a:rPr lang="en-GB" altLang="ko-KR" dirty="0" smtClean="0"/>
              <a:t>e-Privacy </a:t>
            </a:r>
            <a:r>
              <a:rPr lang="ko-KR" altLang="en-US" dirty="0" smtClean="0"/>
              <a:t>규칙법안 </a:t>
            </a:r>
            <a:r>
              <a:rPr lang="mr-IN" altLang="ko-KR" dirty="0" smtClean="0"/>
              <a:t>–</a:t>
            </a:r>
            <a:r>
              <a:rPr lang="ko-KR" altLang="en-US" dirty="0" smtClean="0"/>
              <a:t> 유럽에서의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 법원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개인 데이터 보호를 위한 법적 규제 형성</a:t>
            </a:r>
            <a:endParaRPr lang="en-GB" altLang="ko-KR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유럽의 전략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3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프랑스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 독일 </a:t>
            </a:r>
            <a:r>
              <a:rPr lang="en-GB" altLang="ko-KR" dirty="0" smtClean="0"/>
              <a:t>: </a:t>
            </a:r>
          </a:p>
          <a:p>
            <a:pPr>
              <a:buFontTx/>
              <a:buChar char="-"/>
            </a:pPr>
            <a:r>
              <a:rPr lang="en-GB" altLang="ko-KR" dirty="0" err="1" smtClean="0"/>
              <a:t>Autorite</a:t>
            </a:r>
            <a:r>
              <a:rPr lang="en-GB" altLang="ko-KR" dirty="0" smtClean="0"/>
              <a:t> de la concurrence &amp; </a:t>
            </a:r>
            <a:r>
              <a:rPr lang="en-GB" altLang="ko-KR" dirty="0" err="1" smtClean="0"/>
              <a:t>Bundeskartellambt</a:t>
            </a:r>
            <a:r>
              <a:rPr lang="en-GB" altLang="ko-KR" dirty="0" smtClean="0"/>
              <a:t>, “Competition Law and Big Data”</a:t>
            </a:r>
          </a:p>
          <a:p>
            <a:pPr>
              <a:buFontTx/>
              <a:buChar char="-"/>
            </a:pPr>
            <a:r>
              <a:rPr lang="ko-KR" altLang="en-US" dirty="0" smtClean="0"/>
              <a:t>데이터는 시장지배력의 자원이 될 수 있음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시장지배적 지위 남용 관련 차별적 취급의 문제</a:t>
            </a:r>
            <a:endParaRPr lang="en-GB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프라이버시의 문제도 경쟁법적 측면으로 이해 가능</a:t>
            </a:r>
            <a:endParaRPr lang="en-GB" altLang="ko-KR" dirty="0"/>
          </a:p>
          <a:p>
            <a:endParaRPr lang="en-GB" altLang="ko-KR" dirty="0"/>
          </a:p>
          <a:p>
            <a:r>
              <a:rPr lang="ko-KR" altLang="en-US" dirty="0" smtClean="0"/>
              <a:t>영국</a:t>
            </a:r>
            <a:r>
              <a:rPr lang="en-GB" altLang="ko-KR" dirty="0" smtClean="0"/>
              <a:t>(</a:t>
            </a:r>
            <a:r>
              <a:rPr lang="ko-KR" altLang="en-US" dirty="0" smtClean="0"/>
              <a:t>브렉시트</a:t>
            </a:r>
            <a:r>
              <a:rPr lang="en-GB" altLang="ko-KR" dirty="0" smtClean="0"/>
              <a:t>)</a:t>
            </a:r>
          </a:p>
          <a:p>
            <a:pPr>
              <a:buFontTx/>
              <a:buChar char="-"/>
            </a:pPr>
            <a:r>
              <a:rPr lang="ko-KR" altLang="en-US" dirty="0" smtClean="0"/>
              <a:t>데이터는 경제적인 자산으로 이해할 수 있다는 의견</a:t>
            </a:r>
            <a:r>
              <a:rPr lang="en-US" altLang="ko-KR" dirty="0" smtClean="0"/>
              <a:t>/</a:t>
            </a:r>
            <a:r>
              <a:rPr lang="ko-KR" altLang="en-US" dirty="0" smtClean="0"/>
              <a:t>프라이버시 기준을 저하시킬 우려가 있다는 의견</a:t>
            </a:r>
            <a:r>
              <a:rPr lang="en-GB" altLang="ko-KR" dirty="0" smtClean="0"/>
              <a:t>(</a:t>
            </a:r>
            <a:r>
              <a:rPr lang="en-GB" altLang="ko-KR" dirty="0" err="1" smtClean="0"/>
              <a:t>Ezrachi</a:t>
            </a:r>
            <a:r>
              <a:rPr lang="en-GB" altLang="ko-KR" dirty="0" smtClean="0"/>
              <a:t> &amp; </a:t>
            </a:r>
            <a:r>
              <a:rPr lang="en-GB" altLang="ko-KR" dirty="0" err="1" smtClean="0"/>
              <a:t>Stucke</a:t>
            </a:r>
            <a:r>
              <a:rPr lang="en-GB" altLang="ko-KR" dirty="0" smtClean="0"/>
              <a:t>)</a:t>
            </a:r>
            <a:endParaRPr lang="en-GB" altLang="ko-KR" dirty="0"/>
          </a:p>
          <a:p>
            <a:endParaRPr lang="en-GB" altLang="ko-KR" dirty="0"/>
          </a:p>
          <a:p>
            <a:r>
              <a:rPr lang="ko-KR" altLang="en-US" dirty="0" smtClean="0"/>
              <a:t>경쟁법의 효과적인 집행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사전규제보다는 사후규제의 접근 방식</a:t>
            </a:r>
            <a:endParaRPr lang="en-GB" altLang="ko-KR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유럽연합 회원국 경쟁당국의 분석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프라이부르크 학파와 질서자유주의</a:t>
            </a:r>
            <a:endParaRPr lang="en-GB" altLang="ko-KR" dirty="0"/>
          </a:p>
          <a:p>
            <a:pPr>
              <a:buFontTx/>
              <a:buChar char="-"/>
            </a:pPr>
            <a:r>
              <a:rPr lang="ko-KR" altLang="en-US" dirty="0" smtClean="0"/>
              <a:t>사회적 시장경제 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개인의 경제적 자유를 보장 </a:t>
            </a:r>
            <a:r>
              <a:rPr lang="en-US" altLang="ko-KR" dirty="0" smtClean="0"/>
              <a:t>:</a:t>
            </a:r>
            <a:r>
              <a:rPr lang="ko-KR" altLang="en-US" dirty="0" smtClean="0"/>
              <a:t> 그러나 이러한 논의는 불필요한 정부의 시장개입에 대해서 부정적인 접근을 포함</a:t>
            </a:r>
            <a:endParaRPr lang="en-GB" altLang="ko-KR" dirty="0"/>
          </a:p>
          <a:p>
            <a:pPr>
              <a:buFontTx/>
              <a:buChar char="-"/>
            </a:pPr>
            <a:endParaRPr lang="en-GB" altLang="ko-KR" dirty="0"/>
          </a:p>
          <a:p>
            <a:r>
              <a:rPr lang="ko-KR" altLang="en-US" dirty="0" smtClean="0"/>
              <a:t>판례에서의 특별한 의무에 대한 논의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최근 이에 대한 반론도 </a:t>
            </a:r>
            <a:r>
              <a:rPr lang="ko-KR" altLang="en-US" dirty="0" smtClean="0"/>
              <a:t>존재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GB" altLang="ko-KR" dirty="0" smtClean="0"/>
              <a:t>Jones </a:t>
            </a:r>
            <a:r>
              <a:rPr lang="en-GB" altLang="ko-KR" dirty="0"/>
              <a:t>&amp; </a:t>
            </a:r>
            <a:r>
              <a:rPr lang="en-GB" altLang="ko-KR" dirty="0" err="1"/>
              <a:t>Townley</a:t>
            </a:r>
            <a:r>
              <a:rPr lang="en-GB" altLang="ko-KR" dirty="0"/>
              <a:t>)</a:t>
            </a:r>
          </a:p>
          <a:p>
            <a:pPr>
              <a:buFontTx/>
              <a:buChar char="-"/>
            </a:pPr>
            <a:r>
              <a:rPr lang="en-GB" altLang="ko-KR" i="1" dirty="0"/>
              <a:t>HLR</a:t>
            </a:r>
          </a:p>
          <a:p>
            <a:pPr>
              <a:buFontTx/>
              <a:buChar char="-"/>
            </a:pPr>
            <a:r>
              <a:rPr lang="en-GB" altLang="ko-KR" i="1" dirty="0"/>
              <a:t>MS</a:t>
            </a:r>
          </a:p>
          <a:p>
            <a:pPr>
              <a:buFontTx/>
              <a:buChar char="-"/>
            </a:pPr>
            <a:r>
              <a:rPr lang="en-GB" altLang="ko-KR" i="1" dirty="0"/>
              <a:t>Intel</a:t>
            </a:r>
            <a:r>
              <a:rPr lang="en-GB" altLang="ko-KR" dirty="0"/>
              <a:t> </a:t>
            </a:r>
            <a:r>
              <a:rPr lang="en-GB" altLang="ko-KR" dirty="0" smtClean="0"/>
              <a:t>(</a:t>
            </a:r>
            <a:r>
              <a:rPr lang="ko-KR" altLang="en-US" dirty="0" smtClean="0"/>
              <a:t>배제리베이트</a:t>
            </a:r>
            <a:r>
              <a:rPr lang="en-GB" altLang="ko-KR" dirty="0" smtClean="0"/>
              <a:t>)</a:t>
            </a:r>
            <a:endParaRPr lang="en-GB" altLang="ko-KR" dirty="0"/>
          </a:p>
          <a:p>
            <a:pPr>
              <a:buFontTx/>
              <a:buChar char="-"/>
            </a:pPr>
            <a:r>
              <a:rPr lang="en-GB" altLang="ko-KR" i="1" dirty="0" err="1"/>
              <a:t>Lundbeck</a:t>
            </a:r>
            <a:r>
              <a:rPr lang="en-GB" altLang="ko-KR" dirty="0"/>
              <a:t> </a:t>
            </a:r>
            <a:r>
              <a:rPr lang="en-GB" altLang="ko-KR" dirty="0" smtClean="0"/>
              <a:t>(</a:t>
            </a:r>
            <a:r>
              <a:rPr lang="ko-KR" altLang="en-US" dirty="0" smtClean="0"/>
              <a:t>역지불 합의</a:t>
            </a:r>
            <a:r>
              <a:rPr lang="en-GB" altLang="ko-KR" dirty="0" smtClean="0"/>
              <a:t>)</a:t>
            </a:r>
            <a:endParaRPr lang="en-GB" altLang="ko-KR" dirty="0"/>
          </a:p>
          <a:p>
            <a:pPr>
              <a:buFontTx/>
              <a:buChar char="-"/>
            </a:pPr>
            <a:r>
              <a:rPr lang="en-GB" altLang="ko-KR" i="1" dirty="0"/>
              <a:t>Google</a:t>
            </a:r>
            <a:r>
              <a:rPr lang="en-GB" altLang="ko-KR" dirty="0"/>
              <a:t> (anti-fragmentation)</a:t>
            </a:r>
          </a:p>
          <a:p>
            <a:pPr>
              <a:buFontTx/>
              <a:buChar char="-"/>
            </a:pPr>
            <a:r>
              <a:rPr lang="en-GB" altLang="ko-KR" i="1" dirty="0" smtClean="0"/>
              <a:t>Huawei</a:t>
            </a:r>
            <a:r>
              <a:rPr lang="en-GB" altLang="ko-KR" dirty="0" smtClean="0"/>
              <a:t> (FRAND)</a:t>
            </a:r>
          </a:p>
          <a:p>
            <a:pPr>
              <a:buFontTx/>
              <a:buChar char="-"/>
            </a:pPr>
            <a:endParaRPr lang="en-GB" altLang="ko-KR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경쟁법의 목적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21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규제 관련 최근 논의</a:t>
            </a:r>
            <a:endParaRPr lang="en-GB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Privacy interests and quality competition (</a:t>
            </a:r>
            <a:r>
              <a:rPr lang="en-US" altLang="ko-KR" dirty="0" err="1" smtClean="0"/>
              <a:t>Stucke</a:t>
            </a:r>
            <a:r>
              <a:rPr lang="en-US" altLang="ko-KR" dirty="0" smtClean="0"/>
              <a:t> &amp; </a:t>
            </a:r>
            <a:r>
              <a:rPr lang="en-US" altLang="ko-KR" dirty="0" err="1" smtClean="0"/>
              <a:t>Grunes</a:t>
            </a:r>
            <a:r>
              <a:rPr lang="en-US" altLang="ko-KR" dirty="0" smtClean="0"/>
              <a:t>)</a:t>
            </a:r>
          </a:p>
          <a:p>
            <a:pPr>
              <a:buFontTx/>
              <a:buChar char="-"/>
            </a:pPr>
            <a:r>
              <a:rPr lang="en-US" altLang="ko-KR" dirty="0" smtClean="0"/>
              <a:t>Presumptions on anti-competitiveness, e.g., hub-and-spoke collusion, price discrimination, etc. (</a:t>
            </a:r>
            <a:r>
              <a:rPr lang="en-US" altLang="ko-KR" dirty="0" err="1" smtClean="0"/>
              <a:t>Ezrachi</a:t>
            </a:r>
            <a:r>
              <a:rPr lang="en-US" altLang="ko-KR" dirty="0" smtClean="0"/>
              <a:t> &amp; </a:t>
            </a:r>
            <a:r>
              <a:rPr lang="en-US" altLang="ko-KR" dirty="0" err="1" smtClean="0"/>
              <a:t>Stucke</a:t>
            </a:r>
            <a:r>
              <a:rPr lang="en-US" altLang="ko-KR" dirty="0" smtClean="0"/>
              <a:t>)</a:t>
            </a:r>
          </a:p>
          <a:p>
            <a:pPr>
              <a:buFontTx/>
              <a:buChar char="-"/>
            </a:pPr>
            <a:r>
              <a:rPr lang="en-US" altLang="ko-KR" dirty="0" smtClean="0"/>
              <a:t>Secret complex algorithms (Pasquale)</a:t>
            </a:r>
          </a:p>
          <a:p>
            <a:pPr>
              <a:buFontTx/>
              <a:buChar char="-"/>
            </a:pPr>
            <a:r>
              <a:rPr lang="en-US" altLang="ko-KR" dirty="0" smtClean="0"/>
              <a:t>Information and market power (Patterson)</a:t>
            </a:r>
            <a:endParaRPr lang="en-GB" altLang="ko-KR" dirty="0"/>
          </a:p>
          <a:p>
            <a:endParaRPr lang="en-GB" altLang="ko-KR" dirty="0"/>
          </a:p>
          <a:p>
            <a:r>
              <a:rPr lang="ko-KR" altLang="en-US" dirty="0" smtClean="0"/>
              <a:t>경쟁법의 목적이 프라이버시를 포함할 수 있는가에 대한 문제</a:t>
            </a:r>
            <a:endParaRPr lang="en-GB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소비자의 보호와 소비자 데이터의 보호의 문제</a:t>
            </a:r>
            <a:endParaRPr lang="en-US" altLang="ko-KR" dirty="0" smtClean="0"/>
          </a:p>
          <a:p>
            <a:pPr>
              <a:buFontTx/>
              <a:buChar char="-"/>
            </a:pPr>
            <a:endParaRPr lang="en-GB" altLang="ko-KR" dirty="0" smtClean="0"/>
          </a:p>
          <a:p>
            <a:r>
              <a:rPr lang="en-GB" altLang="ko-KR" dirty="0" smtClean="0"/>
              <a:t>Free(</a:t>
            </a:r>
            <a:r>
              <a:rPr lang="en-GB" altLang="ko-KR" dirty="0" err="1" smtClean="0"/>
              <a:t>dom</a:t>
            </a:r>
            <a:r>
              <a:rPr lang="en-GB" altLang="ko-KR" dirty="0"/>
              <a:t>) is not free? </a:t>
            </a:r>
            <a:r>
              <a:rPr lang="ko-KR" altLang="en-US" dirty="0" smtClean="0"/>
              <a:t>소비자후생</a:t>
            </a:r>
            <a:r>
              <a:rPr lang="en-US" altLang="ko-KR" dirty="0" smtClean="0"/>
              <a:t>,</a:t>
            </a:r>
            <a:r>
              <a:rPr lang="ko-KR" altLang="en-US" dirty="0" smtClean="0"/>
              <a:t> 혁신 그리고 시장에서의 진입장벽의 문제</a:t>
            </a:r>
            <a:endParaRPr lang="en-GB" altLang="ko-KR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빅데이터와 </a:t>
            </a:r>
            <a:r>
              <a:rPr lang="en-GB" altLang="ko-KR" dirty="0" smtClean="0"/>
              <a:t>e-Privacy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96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유럽의 접근방식은 미국과는 다른 모습을 보임</a:t>
            </a:r>
            <a:endParaRPr lang="en-US" altLang="ko-KR" dirty="0" smtClean="0"/>
          </a:p>
          <a:p>
            <a:endParaRPr lang="en-GB" altLang="ko-KR" dirty="0"/>
          </a:p>
          <a:p>
            <a:r>
              <a:rPr lang="ko-KR" altLang="en-US" dirty="0" smtClean="0"/>
              <a:t>기본권 보장과 관련하여 유럽에서는 보다 엄격하게 법을 집행하려는 노력이 있음</a:t>
            </a:r>
            <a:r>
              <a:rPr lang="en-US" altLang="ko-KR" dirty="0" smtClean="0"/>
              <a:t>(</a:t>
            </a:r>
            <a:r>
              <a:rPr lang="en-GB" altLang="ko-KR" i="1" dirty="0" err="1" smtClean="0"/>
              <a:t>Kadi</a:t>
            </a:r>
            <a:r>
              <a:rPr lang="en-GB" altLang="ko-KR" dirty="0" smtClean="0"/>
              <a:t> </a:t>
            </a:r>
            <a:r>
              <a:rPr lang="ko-KR" altLang="en-US" dirty="0" smtClean="0"/>
              <a:t>및 </a:t>
            </a:r>
            <a:r>
              <a:rPr lang="en-US" altLang="ko-KR" i="1" dirty="0" smtClean="0"/>
              <a:t>Safe </a:t>
            </a:r>
            <a:r>
              <a:rPr lang="en-US" altLang="ko-KR" i="1" dirty="0" err="1" smtClean="0"/>
              <a:t>Harbour</a:t>
            </a:r>
            <a:r>
              <a:rPr lang="en-US" altLang="ko-KR" i="1" dirty="0" smtClean="0"/>
              <a:t> </a:t>
            </a:r>
            <a:r>
              <a:rPr lang="ko-KR" altLang="en-US" dirty="0" smtClean="0"/>
              <a:t>판례</a:t>
            </a:r>
            <a:r>
              <a:rPr lang="en-GB" altLang="ko-KR" dirty="0" smtClean="0"/>
              <a:t>)</a:t>
            </a:r>
            <a:endParaRPr lang="en-GB" altLang="ko-KR" dirty="0"/>
          </a:p>
          <a:p>
            <a:endParaRPr lang="en-GB" altLang="ko-KR" dirty="0"/>
          </a:p>
          <a:p>
            <a:r>
              <a:rPr lang="en-US" altLang="ko-KR" dirty="0" smtClean="0"/>
              <a:t>GDPR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e-Privacy</a:t>
            </a:r>
            <a:r>
              <a:rPr lang="ko-KR" altLang="en-US" dirty="0" smtClean="0"/>
              <a:t>의 입법 논의</a:t>
            </a:r>
            <a:endParaRPr lang="en-US" altLang="ko-KR" dirty="0" smtClean="0"/>
          </a:p>
          <a:p>
            <a:endParaRPr lang="en-GB" altLang="ko-KR" dirty="0"/>
          </a:p>
          <a:p>
            <a:r>
              <a:rPr lang="ko-KR" altLang="en-US" dirty="0" smtClean="0"/>
              <a:t>데이터 보호와 관련하여 사전적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 사후적 접근 </a:t>
            </a:r>
            <a:r>
              <a:rPr lang="en-US" altLang="ko-KR" dirty="0" smtClean="0"/>
              <a:t>:</a:t>
            </a:r>
            <a:r>
              <a:rPr lang="ko-KR" altLang="en-US" dirty="0" smtClean="0"/>
              <a:t> 규칙 및 지침 그리고 경쟁법을 통한 각 회원국 간 통합의 문제</a:t>
            </a:r>
            <a:endParaRPr lang="en-GB" altLang="ko-KR" dirty="0"/>
          </a:p>
          <a:p>
            <a:endParaRPr lang="en-GB" altLang="ko-KR" dirty="0"/>
          </a:p>
          <a:p>
            <a:r>
              <a:rPr lang="ko-KR" altLang="en-US" dirty="0" smtClean="0"/>
              <a:t>경쟁자의 보호와 사회후생의 문제</a:t>
            </a:r>
            <a:r>
              <a:rPr lang="en-GB" altLang="ko-KR" dirty="0" smtClean="0"/>
              <a:t>(</a:t>
            </a:r>
            <a:r>
              <a:rPr lang="en-GB" altLang="ko-KR" dirty="0" smtClean="0"/>
              <a:t>public </a:t>
            </a:r>
            <a:r>
              <a:rPr lang="en-GB" altLang="ko-KR" dirty="0"/>
              <a:t>interest and exceptional circumstances</a:t>
            </a:r>
            <a:r>
              <a:rPr lang="en-GB" altLang="ko-KR" dirty="0" smtClean="0"/>
              <a:t>)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678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한국외대체">
      <a:majorFont>
        <a:latin typeface="한국외대체 B"/>
        <a:ea typeface="한국외대체 B"/>
        <a:cs typeface=""/>
      </a:majorFont>
      <a:minorFont>
        <a:latin typeface="한국외대체 M"/>
        <a:ea typeface="한국외대체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535</Words>
  <Application>Microsoft Macintosh PowerPoint</Application>
  <PresentationFormat>화면 슬라이드 쇼(4:3)</PresentationFormat>
  <Paragraphs>101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한국외대체 B</vt:lpstr>
      <vt:lpstr>한국외대체 M</vt:lpstr>
      <vt:lpstr>Arial</vt:lpstr>
      <vt:lpstr>Office 테마</vt:lpstr>
      <vt:lpstr>유럽 디지털 단일시장과 빅데이터 관련 경쟁법</vt:lpstr>
      <vt:lpstr>목차</vt:lpstr>
      <vt:lpstr>유럽 시장통합</vt:lpstr>
      <vt:lpstr>디지털 단일시장(DSM)</vt:lpstr>
      <vt:lpstr>유럽의 전략</vt:lpstr>
      <vt:lpstr>유럽연합 회원국 경쟁당국의 분석</vt:lpstr>
      <vt:lpstr>경쟁법의 목적</vt:lpstr>
      <vt:lpstr>빅데이터와 e-Privacy</vt:lpstr>
      <vt:lpstr>결론</vt:lpstr>
      <vt:lpstr>감사합니다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ptlineH</dc:creator>
  <cp:lastModifiedBy>Yo Sop Choi</cp:lastModifiedBy>
  <cp:revision>36</cp:revision>
  <dcterms:created xsi:type="dcterms:W3CDTF">2016-03-04T01:50:51Z</dcterms:created>
  <dcterms:modified xsi:type="dcterms:W3CDTF">2017-08-23T05:00:54Z</dcterms:modified>
</cp:coreProperties>
</file>