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58" r:id="rId3"/>
    <p:sldId id="269" r:id="rId4"/>
    <p:sldId id="268" r:id="rId5"/>
    <p:sldId id="270" r:id="rId6"/>
    <p:sldId id="267" r:id="rId7"/>
    <p:sldId id="266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7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784" y="184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79B34-9042-4407-89CF-4562D720B408}" type="datetimeFigureOut">
              <a:rPr lang="ko-KR" altLang="en-US" smtClean="0"/>
              <a:t>2017. 8. 11.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t>2017. 8. 11.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8667" y="1467556"/>
            <a:ext cx="8466666" cy="960488"/>
          </a:xfr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200" spc="-100" dirty="0">
                <a:gradFill>
                  <a:gsLst>
                    <a:gs pos="0">
                      <a:schemeClr val="tx1"/>
                    </a:gs>
                    <a:gs pos="93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4546" y="2816360"/>
            <a:ext cx="6534910" cy="360040"/>
          </a:xfr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marL="0" indent="0" algn="ctr">
              <a:buFont typeface="+mj-lt"/>
              <a:buNone/>
              <a:def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/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/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/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0" kern="120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European Digital Single Market &amp;</a:t>
            </a:r>
            <a:br>
              <a:rPr lang="en-US" altLang="ko-KR" sz="2800" dirty="0"/>
            </a:br>
            <a:r>
              <a:rPr lang="en-US" altLang="ko-KR" sz="2800" dirty="0"/>
              <a:t>Competition Policy on Big </a:t>
            </a:r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Yo Sop Cho</a:t>
            </a:r>
            <a:r>
              <a:rPr lang="en-US" altLang="ko-KR" dirty="0" smtClean="0"/>
              <a:t>i</a:t>
            </a:r>
          </a:p>
          <a:p>
            <a:r>
              <a:rPr lang="en-US" altLang="ko-KR" dirty="0" smtClean="0"/>
              <a:t>BA, MA, LLM, LLM, PhD</a:t>
            </a:r>
          </a:p>
        </p:txBody>
      </p:sp>
    </p:spTree>
    <p:extLst>
      <p:ext uri="{BB962C8B-B14F-4D97-AF65-F5344CB8AC3E}">
        <p14:creationId xmlns:p14="http://schemas.microsoft.com/office/powerpoint/2010/main" val="7451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E-mail: </a:t>
            </a:r>
            <a:r>
              <a:rPr kumimoji="1" lang="en-US" altLang="ko-KR" dirty="0" err="1" smtClean="0"/>
              <a:t>yosopchoi@hufs.ac.kr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Thank you!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6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altLang="ko-KR" dirty="0"/>
              <a:t>The meaning of </a:t>
            </a:r>
            <a:r>
              <a:rPr lang="en-GB" altLang="ko-KR" dirty="0" smtClean="0"/>
              <a:t>‘market integration’ </a:t>
            </a:r>
            <a:r>
              <a:rPr lang="en-GB" altLang="ko-KR" dirty="0"/>
              <a:t>in the EU and </a:t>
            </a:r>
            <a:r>
              <a:rPr lang="en-GB" altLang="ko-KR" dirty="0" smtClean="0"/>
              <a:t>‘digital </a:t>
            </a:r>
            <a:r>
              <a:rPr lang="en-GB" altLang="ko-KR" dirty="0"/>
              <a:t>single </a:t>
            </a:r>
            <a:r>
              <a:rPr lang="en-GB" altLang="ko-KR" dirty="0" smtClean="0"/>
              <a:t>market (DSM)’</a:t>
            </a:r>
            <a:endParaRPr lang="en-GB" altLang="ko-KR" dirty="0"/>
          </a:p>
          <a:p>
            <a:pPr>
              <a:lnSpc>
                <a:spcPct val="150000"/>
              </a:lnSpc>
            </a:pPr>
            <a:endParaRPr lang="en-GB" altLang="ko-KR" dirty="0"/>
          </a:p>
          <a:p>
            <a:pPr>
              <a:lnSpc>
                <a:spcPct val="150000"/>
              </a:lnSpc>
            </a:pPr>
            <a:r>
              <a:rPr lang="en-GB" altLang="ko-KR" dirty="0"/>
              <a:t>The concept of </a:t>
            </a:r>
            <a:r>
              <a:rPr lang="en-GB" altLang="ko-KR" i="1" dirty="0" err="1"/>
              <a:t>Ordoliberalism</a:t>
            </a:r>
            <a:r>
              <a:rPr lang="en-GB" altLang="ko-KR" dirty="0"/>
              <a:t> and ‘Special Responsibility’</a:t>
            </a:r>
          </a:p>
          <a:p>
            <a:pPr>
              <a:lnSpc>
                <a:spcPct val="150000"/>
              </a:lnSpc>
            </a:pPr>
            <a:endParaRPr lang="en-GB" altLang="ko-KR" dirty="0"/>
          </a:p>
          <a:p>
            <a:pPr>
              <a:lnSpc>
                <a:spcPct val="150000"/>
              </a:lnSpc>
            </a:pPr>
            <a:r>
              <a:rPr lang="en-GB" altLang="ko-KR" dirty="0" smtClean="0"/>
              <a:t>‘New economy’ </a:t>
            </a:r>
            <a:r>
              <a:rPr lang="en-GB" altLang="ko-KR" dirty="0"/>
              <a:t>cases in Europe</a:t>
            </a:r>
          </a:p>
          <a:p>
            <a:pPr>
              <a:lnSpc>
                <a:spcPct val="150000"/>
              </a:lnSpc>
            </a:pPr>
            <a:endParaRPr lang="en-GB" altLang="ko-KR" dirty="0"/>
          </a:p>
          <a:p>
            <a:pPr>
              <a:lnSpc>
                <a:spcPct val="150000"/>
              </a:lnSpc>
            </a:pPr>
            <a:r>
              <a:rPr lang="en-GB" altLang="ko-KR" dirty="0"/>
              <a:t>ICT and Big Data: Privacy matters?</a:t>
            </a:r>
          </a:p>
          <a:p>
            <a:pPr>
              <a:lnSpc>
                <a:spcPct val="150000"/>
              </a:lnSpc>
            </a:pPr>
            <a:endParaRPr lang="en-GB" altLang="ko-KR" dirty="0"/>
          </a:p>
          <a:p>
            <a:pPr>
              <a:lnSpc>
                <a:spcPct val="150000"/>
              </a:lnSpc>
            </a:pPr>
            <a:r>
              <a:rPr lang="en-GB" altLang="ko-KR" dirty="0"/>
              <a:t>Concluding remarks: What next?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Outline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ko-KR" dirty="0"/>
              <a:t>The celebration of 60 years of Rome Treaty: The creation of market integration in 1957</a:t>
            </a:r>
          </a:p>
          <a:p>
            <a:pPr>
              <a:buFontTx/>
              <a:buChar char="-"/>
            </a:pPr>
            <a:r>
              <a:rPr lang="en-GB" altLang="ko-KR" dirty="0"/>
              <a:t>Elimination of public restraints to trade</a:t>
            </a:r>
          </a:p>
          <a:p>
            <a:pPr>
              <a:buFontTx/>
              <a:buChar char="-"/>
            </a:pPr>
            <a:r>
              <a:rPr lang="en-GB" altLang="ko-KR" dirty="0"/>
              <a:t>Prevention of private restraints to trade</a:t>
            </a:r>
          </a:p>
          <a:p>
            <a:pPr>
              <a:buFontTx/>
              <a:buChar char="-"/>
            </a:pPr>
            <a:endParaRPr lang="en-GB" altLang="ko-KR" dirty="0"/>
          </a:p>
          <a:p>
            <a:r>
              <a:rPr lang="en-GB" altLang="ko-KR" dirty="0"/>
              <a:t>Political economy and the historical development of European competition law</a:t>
            </a:r>
          </a:p>
          <a:p>
            <a:pPr>
              <a:buFontTx/>
              <a:buChar char="-"/>
            </a:pPr>
            <a:r>
              <a:rPr lang="en-GB" altLang="ko-KR" i="1" dirty="0"/>
              <a:t>Van </a:t>
            </a:r>
            <a:r>
              <a:rPr lang="en-GB" altLang="ko-KR" i="1" dirty="0" err="1"/>
              <a:t>Gend</a:t>
            </a:r>
            <a:r>
              <a:rPr lang="en-GB" altLang="ko-KR" i="1" dirty="0"/>
              <a:t> </a:t>
            </a:r>
            <a:r>
              <a:rPr lang="en-GB" altLang="ko-KR" i="1" dirty="0" err="1"/>
              <a:t>en</a:t>
            </a:r>
            <a:r>
              <a:rPr lang="en-GB" altLang="ko-KR" i="1" dirty="0"/>
              <a:t> Loos</a:t>
            </a:r>
            <a:r>
              <a:rPr lang="en-GB" altLang="ko-KR" dirty="0"/>
              <a:t>: supremacy of EU law and direct effect</a:t>
            </a:r>
          </a:p>
          <a:p>
            <a:pPr>
              <a:buFontTx/>
              <a:buChar char="-"/>
            </a:pPr>
            <a:r>
              <a:rPr lang="en-GB" altLang="ko-KR" dirty="0"/>
              <a:t>‘By object’ agreement (market integration): </a:t>
            </a:r>
            <a:r>
              <a:rPr lang="en-GB" altLang="ko-KR" i="1" dirty="0" err="1"/>
              <a:t>Consten</a:t>
            </a:r>
            <a:r>
              <a:rPr lang="en-GB" altLang="ko-KR" i="1" dirty="0"/>
              <a:t> &amp; </a:t>
            </a:r>
            <a:r>
              <a:rPr lang="en-GB" altLang="ko-KR" i="1" dirty="0" err="1"/>
              <a:t>Grundig</a:t>
            </a:r>
            <a:endParaRPr lang="en-GB" altLang="ko-KR" i="1" dirty="0"/>
          </a:p>
          <a:p>
            <a:endParaRPr lang="en-GB" altLang="ko-KR" dirty="0"/>
          </a:p>
          <a:p>
            <a:r>
              <a:rPr lang="en-GB" altLang="ko-KR" dirty="0"/>
              <a:t>Overall objectives of EU competition law (from case law)</a:t>
            </a:r>
          </a:p>
          <a:p>
            <a:pPr>
              <a:buFontTx/>
              <a:buChar char="-"/>
            </a:pPr>
            <a:r>
              <a:rPr lang="en-GB" altLang="ko-KR" dirty="0"/>
              <a:t>Protection of competitive process</a:t>
            </a:r>
          </a:p>
          <a:p>
            <a:pPr>
              <a:buFontTx/>
              <a:buChar char="-"/>
            </a:pPr>
            <a:r>
              <a:rPr lang="en-GB" altLang="ko-KR" dirty="0"/>
              <a:t>Protection of SMEs (even competitors)</a:t>
            </a:r>
          </a:p>
          <a:p>
            <a:pPr>
              <a:buFontTx/>
              <a:buChar char="-"/>
            </a:pPr>
            <a:r>
              <a:rPr lang="en-GB" altLang="ko-KR" dirty="0"/>
              <a:t>Improvement of efficiencies</a:t>
            </a:r>
          </a:p>
          <a:p>
            <a:pPr>
              <a:buFontTx/>
              <a:buChar char="-"/>
            </a:pPr>
            <a:r>
              <a:rPr lang="en-GB" altLang="ko-KR" dirty="0">
                <a:solidFill>
                  <a:srgbClr val="FF0000"/>
                </a:solidFill>
              </a:rPr>
              <a:t>Guarantee of market integration</a:t>
            </a:r>
          </a:p>
          <a:p>
            <a:pPr>
              <a:buFontTx/>
              <a:buChar char="-"/>
            </a:pPr>
            <a:r>
              <a:rPr lang="en-GB" altLang="ko-KR" dirty="0">
                <a:solidFill>
                  <a:srgbClr val="FF0000"/>
                </a:solidFill>
              </a:rPr>
              <a:t>Other objectives? Privacy and happiness? Socio-political issues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Market integration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1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ko-KR" dirty="0"/>
              <a:t>European Commission (DG Comp): DSM, one of the priorities and targets of European policy; now two years on! (https://ec.europa.eu/commission/priorities/digital-single-market_en; https://ec.europa.eu/commission/sites/beta-political/files/2-years-on-dsm_en_0.pdf)</a:t>
            </a:r>
          </a:p>
          <a:p>
            <a:pPr>
              <a:buFontTx/>
              <a:buChar char="-"/>
            </a:pPr>
            <a:r>
              <a:rPr lang="en-GB" altLang="ko-KR" dirty="0"/>
              <a:t>European citizens’ LTE access (now 59%)</a:t>
            </a:r>
          </a:p>
          <a:p>
            <a:pPr>
              <a:buFontTx/>
              <a:buChar char="-"/>
            </a:pPr>
            <a:r>
              <a:rPr lang="en-GB" altLang="ko-KR" dirty="0"/>
              <a:t>Job market (90% for digital skills)</a:t>
            </a:r>
          </a:p>
          <a:p>
            <a:pPr>
              <a:buFontTx/>
              <a:buChar char="-"/>
            </a:pPr>
            <a:r>
              <a:rPr lang="en-GB" altLang="ko-KR" dirty="0"/>
              <a:t>Online shopping (11 billion euros) </a:t>
            </a:r>
          </a:p>
          <a:p>
            <a:pPr>
              <a:buFontTx/>
              <a:buChar char="-"/>
            </a:pPr>
            <a:r>
              <a:rPr lang="en-GB" altLang="ko-KR" dirty="0"/>
              <a:t>Harmonisation of national laws and cost savings for SMEs</a:t>
            </a:r>
          </a:p>
          <a:p>
            <a:pPr>
              <a:buFontTx/>
              <a:buChar char="-"/>
            </a:pPr>
            <a:r>
              <a:rPr lang="en-GB" altLang="ko-KR" dirty="0"/>
              <a:t>Block of cross-over purchases (52%)</a:t>
            </a:r>
          </a:p>
          <a:p>
            <a:endParaRPr lang="en-GB" altLang="ko-KR" dirty="0"/>
          </a:p>
          <a:p>
            <a:r>
              <a:rPr lang="en-GB" altLang="ko-KR" dirty="0"/>
              <a:t>The </a:t>
            </a:r>
            <a:r>
              <a:rPr lang="en-GB" altLang="ko-KR" dirty="0" smtClean="0"/>
              <a:t>problem </a:t>
            </a:r>
            <a:r>
              <a:rPr lang="en-GB" altLang="ko-KR" dirty="0"/>
              <a:t>of two-sided market (</a:t>
            </a:r>
            <a:r>
              <a:rPr lang="en-GB" altLang="ko-KR" dirty="0" err="1"/>
              <a:t>freeconomics</a:t>
            </a:r>
            <a:r>
              <a:rPr lang="en-GB" altLang="ko-KR" dirty="0"/>
              <a:t>) and data economy: complex issues, network effect, multihoming and single homing, etc.</a:t>
            </a:r>
          </a:p>
          <a:p>
            <a:endParaRPr lang="en-GB" altLang="ko-KR" dirty="0"/>
          </a:p>
          <a:p>
            <a:r>
              <a:rPr lang="en-GB" altLang="ko-KR" dirty="0"/>
              <a:t>Creation of the concept of DSM for cross-border trade between member states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The Creation of DSM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Data economy: some raised issues in the Union, e.g., localisation of data, liability, standardisation, (for identifying whether </a:t>
            </a:r>
            <a:r>
              <a:rPr lang="en-GB" altLang="ko-KR" i="1" dirty="0"/>
              <a:t>ex ante </a:t>
            </a:r>
            <a:r>
              <a:rPr lang="en-GB" altLang="ko-KR" dirty="0"/>
              <a:t>regulation is necessary)</a:t>
            </a:r>
          </a:p>
          <a:p>
            <a:pPr>
              <a:buFontTx/>
              <a:buChar char="-"/>
            </a:pPr>
            <a:r>
              <a:rPr lang="en-GB" altLang="ko-KR" dirty="0"/>
              <a:t>Crucial data for R&amp;D, innovation and business opportunities</a:t>
            </a:r>
          </a:p>
          <a:p>
            <a:pPr>
              <a:buFontTx/>
              <a:buChar char="-"/>
            </a:pPr>
            <a:r>
              <a:rPr lang="en-GB" altLang="ko-KR" dirty="0"/>
              <a:t>The issue of supporting promising technologies, e.g., cloud computing and the Internet of Things</a:t>
            </a:r>
          </a:p>
          <a:p>
            <a:endParaRPr lang="en-GB" altLang="ko-KR" dirty="0"/>
          </a:p>
          <a:p>
            <a:r>
              <a:rPr lang="en-GB" altLang="ko-KR" dirty="0"/>
              <a:t>e</a:t>
            </a:r>
            <a:r>
              <a:rPr lang="en-GB" altLang="ko-KR" dirty="0" smtClean="0"/>
              <a:t>-Privacy</a:t>
            </a:r>
            <a:r>
              <a:rPr lang="en-GB" altLang="ko-KR" dirty="0"/>
              <a:t>: the adoption of e-Privacy Directive </a:t>
            </a:r>
            <a:r>
              <a:rPr lang="en-GB" altLang="ko-KR" dirty="0" smtClean="0"/>
              <a:t>+ GDPR (European </a:t>
            </a:r>
            <a:r>
              <a:rPr lang="en-GB" altLang="ko-KR" dirty="0"/>
              <a:t>secondary legislation under Article 288 TFEU; legally binding)</a:t>
            </a:r>
          </a:p>
          <a:p>
            <a:pPr>
              <a:buFontTx/>
              <a:buChar char="-"/>
            </a:pPr>
            <a:r>
              <a:rPr lang="en-GB" altLang="ko-KR" dirty="0"/>
              <a:t>A creation of new legal framework on the protection of personal data</a:t>
            </a:r>
          </a:p>
          <a:p>
            <a:pPr>
              <a:buFontTx/>
              <a:buChar char="-"/>
            </a:pPr>
            <a:endParaRPr lang="en-GB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The European Strategy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ko-KR" dirty="0" smtClean="0"/>
              <a:t>France &amp; Germany: </a:t>
            </a:r>
          </a:p>
          <a:p>
            <a:pPr>
              <a:buFontTx/>
              <a:buChar char="-"/>
            </a:pPr>
            <a:r>
              <a:rPr lang="en-GB" altLang="ko-KR" dirty="0" err="1" smtClean="0"/>
              <a:t>Autorite</a:t>
            </a:r>
            <a:r>
              <a:rPr lang="en-GB" altLang="ko-KR" dirty="0" smtClean="0"/>
              <a:t> de la concurrence &amp; </a:t>
            </a:r>
            <a:r>
              <a:rPr lang="en-GB" altLang="ko-KR" dirty="0" err="1" smtClean="0"/>
              <a:t>Bundeskartellambt</a:t>
            </a:r>
            <a:r>
              <a:rPr lang="en-GB" altLang="ko-KR" dirty="0" smtClean="0"/>
              <a:t>, “Competition Law and Big Data”</a:t>
            </a:r>
          </a:p>
          <a:p>
            <a:pPr>
              <a:buFontTx/>
              <a:buChar char="-"/>
            </a:pPr>
            <a:r>
              <a:rPr lang="en-GB" altLang="ko-KR" dirty="0" smtClean="0"/>
              <a:t>Data as a source of market power</a:t>
            </a:r>
          </a:p>
          <a:p>
            <a:pPr>
              <a:buFontTx/>
              <a:buChar char="-"/>
            </a:pPr>
            <a:r>
              <a:rPr lang="en-GB" altLang="ko-KR" dirty="0" smtClean="0"/>
              <a:t>A question on discrimination? (further discussion required)</a:t>
            </a:r>
          </a:p>
          <a:p>
            <a:pPr>
              <a:buFontTx/>
              <a:buChar char="-"/>
            </a:pPr>
            <a:r>
              <a:rPr lang="en-GB" altLang="ko-KR" dirty="0" smtClean="0"/>
              <a:t>“Privacy could be considered from competition standpoint</a:t>
            </a:r>
            <a:r>
              <a:rPr lang="mr-IN" altLang="ko-KR" dirty="0" smtClean="0"/>
              <a:t>…”</a:t>
            </a:r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UK (now facing </a:t>
            </a:r>
            <a:r>
              <a:rPr lang="en-GB" altLang="ko-KR" dirty="0" err="1"/>
              <a:t>Brexit</a:t>
            </a:r>
            <a:r>
              <a:rPr lang="en-GB" altLang="ko-KR" dirty="0" smtClean="0"/>
              <a:t>)</a:t>
            </a:r>
          </a:p>
          <a:p>
            <a:pPr>
              <a:buFontTx/>
              <a:buChar char="-"/>
            </a:pPr>
            <a:r>
              <a:rPr lang="en-GB" altLang="ko-KR" dirty="0" smtClean="0"/>
              <a:t>“Data, core economic assets; degrading privacy standards </a:t>
            </a:r>
          </a:p>
          <a:p>
            <a:pPr marL="0" indent="0">
              <a:buNone/>
            </a:pPr>
            <a:r>
              <a:rPr lang="en-GB" altLang="ko-KR" dirty="0" smtClean="0"/>
              <a:t>(</a:t>
            </a:r>
            <a:r>
              <a:rPr lang="en-GB" altLang="ko-KR" dirty="0" err="1" smtClean="0"/>
              <a:t>Ezrachi</a:t>
            </a:r>
            <a:r>
              <a:rPr lang="en-GB" altLang="ko-KR" dirty="0" smtClean="0"/>
              <a:t> &amp; </a:t>
            </a:r>
            <a:r>
              <a:rPr lang="en-GB" altLang="ko-KR" dirty="0" err="1" smtClean="0"/>
              <a:t>Stucke</a:t>
            </a:r>
            <a:r>
              <a:rPr lang="en-GB" altLang="ko-KR" dirty="0" smtClean="0"/>
              <a:t>)”</a:t>
            </a:r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Focusing on an </a:t>
            </a:r>
            <a:r>
              <a:rPr lang="en-GB" altLang="ko-KR" i="1" dirty="0"/>
              <a:t>ex post </a:t>
            </a:r>
            <a:r>
              <a:rPr lang="en-GB" altLang="ko-KR" dirty="0"/>
              <a:t>approach from effective competition law implementations</a:t>
            </a:r>
          </a:p>
          <a:p>
            <a:endParaRPr lang="en-GB" altLang="ko-KR" dirty="0"/>
          </a:p>
          <a:p>
            <a:r>
              <a:rPr lang="en-GB" altLang="ko-KR" dirty="0"/>
              <a:t>The questions of form-based (formalistic) and effects-based (functional) approaches, e.g., D. Crane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Analyses of Member State Authorities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ko-KR" i="1" dirty="0" err="1"/>
              <a:t>Ordoliberalism</a:t>
            </a:r>
            <a:r>
              <a:rPr lang="en-GB" altLang="ko-KR" dirty="0"/>
              <a:t>: The Freiburg School</a:t>
            </a:r>
          </a:p>
          <a:p>
            <a:pPr>
              <a:buFontTx/>
              <a:buChar char="-"/>
            </a:pPr>
            <a:r>
              <a:rPr lang="en-GB" altLang="ko-KR" dirty="0"/>
              <a:t>The foundation for ‘social market economy’</a:t>
            </a:r>
          </a:p>
          <a:p>
            <a:pPr>
              <a:buFontTx/>
              <a:buChar char="-"/>
            </a:pPr>
            <a:r>
              <a:rPr lang="en-GB" altLang="ko-KR" dirty="0"/>
              <a:t>Protection of individual economic freedom: be aware that this idea is also to prevent unnecessary intervention of government in the market!</a:t>
            </a:r>
          </a:p>
          <a:p>
            <a:pPr>
              <a:buFontTx/>
              <a:buChar char="-"/>
            </a:pPr>
            <a:endParaRPr lang="en-GB" altLang="ko-KR" dirty="0"/>
          </a:p>
          <a:p>
            <a:r>
              <a:rPr lang="en-GB" altLang="ko-KR" dirty="0"/>
              <a:t>But confirmation of ‘special responsibility’ in the case law &amp; new economy (some criticism by Jones &amp; </a:t>
            </a:r>
            <a:r>
              <a:rPr lang="en-GB" altLang="ko-KR" dirty="0" err="1"/>
              <a:t>Townley</a:t>
            </a:r>
            <a:r>
              <a:rPr lang="en-GB" altLang="ko-KR" dirty="0"/>
              <a:t>)</a:t>
            </a:r>
          </a:p>
          <a:p>
            <a:pPr>
              <a:buFontTx/>
              <a:buChar char="-"/>
            </a:pPr>
            <a:r>
              <a:rPr lang="en-GB" altLang="ko-KR" i="1" dirty="0"/>
              <a:t>HLR</a:t>
            </a:r>
          </a:p>
          <a:p>
            <a:pPr>
              <a:buFontTx/>
              <a:buChar char="-"/>
            </a:pPr>
            <a:r>
              <a:rPr lang="en-GB" altLang="ko-KR" i="1" dirty="0"/>
              <a:t>MS</a:t>
            </a:r>
          </a:p>
          <a:p>
            <a:pPr>
              <a:buFontTx/>
              <a:buChar char="-"/>
            </a:pPr>
            <a:r>
              <a:rPr lang="en-GB" altLang="ko-KR" i="1" dirty="0"/>
              <a:t>Intel</a:t>
            </a:r>
            <a:r>
              <a:rPr lang="en-GB" altLang="ko-KR" dirty="0"/>
              <a:t> (pending CJ; AG Wahl’s opinion on exclusivity rebate)</a:t>
            </a:r>
          </a:p>
          <a:p>
            <a:pPr>
              <a:buFontTx/>
              <a:buChar char="-"/>
            </a:pPr>
            <a:r>
              <a:rPr lang="en-GB" altLang="ko-KR" i="1" dirty="0" err="1"/>
              <a:t>Lundbeck</a:t>
            </a:r>
            <a:r>
              <a:rPr lang="en-GB" altLang="ko-KR" dirty="0"/>
              <a:t> (not an abuse case but agreement; reverse payment)</a:t>
            </a:r>
          </a:p>
          <a:p>
            <a:pPr>
              <a:buFontTx/>
              <a:buChar char="-"/>
            </a:pPr>
            <a:r>
              <a:rPr lang="en-GB" altLang="ko-KR" i="1" dirty="0"/>
              <a:t>Google</a:t>
            </a:r>
            <a:r>
              <a:rPr lang="en-GB" altLang="ko-KR" dirty="0"/>
              <a:t> (anti-fragmentation)</a:t>
            </a:r>
          </a:p>
          <a:p>
            <a:pPr>
              <a:buFontTx/>
              <a:buChar char="-"/>
            </a:pPr>
            <a:r>
              <a:rPr lang="en-GB" altLang="ko-KR" i="1" dirty="0"/>
              <a:t>Huawei</a:t>
            </a:r>
            <a:r>
              <a:rPr lang="en-GB" altLang="ko-KR" dirty="0"/>
              <a:t> </a:t>
            </a:r>
            <a:r>
              <a:rPr lang="en-GB" altLang="ko-KR" dirty="0" smtClean="0"/>
              <a:t>(FRAND</a:t>
            </a:r>
            <a:r>
              <a:rPr lang="en-GB" altLang="ko-KR" dirty="0"/>
              <a:t>)</a:t>
            </a:r>
          </a:p>
          <a:p>
            <a:pPr>
              <a:buFontTx/>
              <a:buChar char="-"/>
            </a:pPr>
            <a:endParaRPr lang="en-GB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The Objectives &amp; Case Law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ko-KR" dirty="0"/>
              <a:t>The issues brought by the Harvard School </a:t>
            </a:r>
            <a:r>
              <a:rPr lang="en-GB" altLang="ko-KR" dirty="0" smtClean="0"/>
              <a:t>critics</a:t>
            </a:r>
          </a:p>
          <a:p>
            <a:pPr>
              <a:buFontTx/>
              <a:buChar char="-"/>
            </a:pPr>
            <a:r>
              <a:rPr lang="en-US" altLang="ko-KR" dirty="0" smtClean="0"/>
              <a:t>Privacy interests and quality competition (</a:t>
            </a:r>
            <a:r>
              <a:rPr lang="en-US" altLang="ko-KR" dirty="0" err="1" smtClean="0"/>
              <a:t>Stucke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Grunes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Presumptions on anti-competitiveness, e.g., hub-and-spoke collusion, price discrimination, etc. (</a:t>
            </a:r>
            <a:r>
              <a:rPr lang="en-US" altLang="ko-KR" dirty="0" err="1" smtClean="0"/>
              <a:t>Ezrachi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Stucke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Secret complex algorithms (Pasquale)</a:t>
            </a:r>
          </a:p>
          <a:p>
            <a:pPr>
              <a:buFontTx/>
              <a:buChar char="-"/>
            </a:pPr>
            <a:r>
              <a:rPr lang="en-US" altLang="ko-KR" dirty="0" smtClean="0"/>
              <a:t>Information and market power (Patterson)</a:t>
            </a:r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The objective of competition law, privacy?</a:t>
            </a:r>
          </a:p>
          <a:p>
            <a:pPr marL="0" indent="0">
              <a:buNone/>
            </a:pPr>
            <a:r>
              <a:rPr lang="en-GB" altLang="ko-KR" dirty="0"/>
              <a:t>- Protection of consumers and their data</a:t>
            </a:r>
          </a:p>
          <a:p>
            <a:endParaRPr lang="en-GB" altLang="ko-KR" dirty="0"/>
          </a:p>
          <a:p>
            <a:r>
              <a:rPr lang="en-GB" altLang="ko-KR" dirty="0"/>
              <a:t>Free(</a:t>
            </a:r>
            <a:r>
              <a:rPr lang="en-GB" altLang="ko-KR" dirty="0" err="1"/>
              <a:t>dom</a:t>
            </a:r>
            <a:r>
              <a:rPr lang="en-GB" altLang="ko-KR" dirty="0"/>
              <a:t>) is not free? </a:t>
            </a:r>
            <a:r>
              <a:rPr lang="en-GB" altLang="ko-KR" dirty="0" smtClean="0"/>
              <a:t>The problem of consumer </a:t>
            </a:r>
            <a:r>
              <a:rPr lang="en-GB" altLang="ko-KR" dirty="0"/>
              <a:t>welfare, innovation, and entry barrier</a:t>
            </a:r>
          </a:p>
          <a:p>
            <a:endParaRPr lang="en-GB" altLang="ko-KR" dirty="0"/>
          </a:p>
          <a:p>
            <a:r>
              <a:rPr lang="en-GB" altLang="ko-KR" dirty="0"/>
              <a:t>Incentives for innovation (Schumpeter vs. Arrow)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Big Data and e-Privacy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altLang="ko-KR" dirty="0" smtClean="0"/>
              <a:t>Not such a </a:t>
            </a:r>
            <a:r>
              <a:rPr lang="en-GB" altLang="ko-KR" dirty="0"/>
              <a:t>big problem in the </a:t>
            </a:r>
            <a:r>
              <a:rPr lang="en-GB" altLang="ko-KR" dirty="0" smtClean="0"/>
              <a:t>US (compared with the approach in the EU)</a:t>
            </a:r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Stringent approach in the EU: fundamental right is crucial to Europeans, e.g., some important preliminary rulings (</a:t>
            </a:r>
            <a:r>
              <a:rPr lang="en-GB" altLang="ko-KR" i="1" dirty="0" err="1"/>
              <a:t>Kadi</a:t>
            </a:r>
            <a:r>
              <a:rPr lang="en-GB" altLang="ko-KR" dirty="0"/>
              <a:t> and </a:t>
            </a:r>
            <a:r>
              <a:rPr lang="en-GB" altLang="ko-KR" i="1" dirty="0"/>
              <a:t>Facebook</a:t>
            </a:r>
            <a:r>
              <a:rPr lang="en-GB" altLang="ko-KR" dirty="0"/>
              <a:t> cases)</a:t>
            </a:r>
          </a:p>
          <a:p>
            <a:endParaRPr lang="en-GB" altLang="ko-KR" dirty="0"/>
          </a:p>
          <a:p>
            <a:r>
              <a:rPr lang="en-GB" altLang="ko-KR" dirty="0"/>
              <a:t>The Data Protection Regulation and Directive</a:t>
            </a:r>
          </a:p>
          <a:p>
            <a:endParaRPr lang="en-GB" altLang="ko-KR" dirty="0"/>
          </a:p>
          <a:p>
            <a:r>
              <a:rPr lang="en-GB" altLang="ko-KR" i="1" dirty="0"/>
              <a:t>Ex ante </a:t>
            </a:r>
            <a:r>
              <a:rPr lang="en-GB" altLang="ko-KR" dirty="0"/>
              <a:t>and </a:t>
            </a:r>
            <a:r>
              <a:rPr lang="en-GB" altLang="ko-KR" i="1" dirty="0"/>
              <a:t>ex post </a:t>
            </a:r>
            <a:r>
              <a:rPr lang="en-GB" altLang="ko-KR" dirty="0"/>
              <a:t>in the EU for data protection: Reg. &amp; Dir. vs. competition law – harmonisation efforts</a:t>
            </a:r>
          </a:p>
          <a:p>
            <a:endParaRPr lang="en-GB" altLang="ko-KR" dirty="0"/>
          </a:p>
          <a:p>
            <a:r>
              <a:rPr lang="en-GB" altLang="ko-KR" dirty="0"/>
              <a:t>Competition law, mission possible? </a:t>
            </a:r>
          </a:p>
          <a:p>
            <a:endParaRPr lang="en-GB" altLang="ko-KR" dirty="0"/>
          </a:p>
          <a:p>
            <a:r>
              <a:rPr lang="en-GB" altLang="ko-KR" dirty="0"/>
              <a:t>Balancing and </a:t>
            </a:r>
            <a:r>
              <a:rPr lang="en-GB" altLang="ko-KR" dirty="0" smtClean="0"/>
              <a:t>trade-off </a:t>
            </a:r>
            <a:r>
              <a:rPr lang="en-GB" altLang="ko-KR" dirty="0"/>
              <a:t>between harms to competitors and benefits to society (public interest and exceptional circumstances</a:t>
            </a:r>
            <a:r>
              <a:rPr lang="en-GB" altLang="ko-KR" dirty="0" smtClean="0"/>
              <a:t>)</a:t>
            </a:r>
          </a:p>
          <a:p>
            <a:endParaRPr lang="en-GB" altLang="ko-KR" dirty="0"/>
          </a:p>
          <a:p>
            <a:r>
              <a:rPr lang="en-GB" altLang="ko-KR" dirty="0" smtClean="0"/>
              <a:t>Public support (competition law culture) matters!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Concluding Remarks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787</Words>
  <Application>Microsoft Macintosh PowerPoint</Application>
  <PresentationFormat>화면 슬라이드 쇼(4:3)</PresentationFormat>
  <Paragraphs>110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한국외대체 B</vt:lpstr>
      <vt:lpstr>한국외대체 M</vt:lpstr>
      <vt:lpstr>Arial</vt:lpstr>
      <vt:lpstr>Office 테마</vt:lpstr>
      <vt:lpstr>European Digital Single Market &amp; Competition Policy on Big Data</vt:lpstr>
      <vt:lpstr>Outline</vt:lpstr>
      <vt:lpstr>Market integration</vt:lpstr>
      <vt:lpstr>The Creation of DSM</vt:lpstr>
      <vt:lpstr>The European Strategy</vt:lpstr>
      <vt:lpstr>Analyses of Member State Authorities</vt:lpstr>
      <vt:lpstr>The Objectives &amp; Case Law</vt:lpstr>
      <vt:lpstr>Big Data and e-Privacy</vt:lpstr>
      <vt:lpstr>Concluding Remarks</vt:lpstr>
      <vt:lpstr>Thank you!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최요섭</cp:lastModifiedBy>
  <cp:revision>29</cp:revision>
  <dcterms:created xsi:type="dcterms:W3CDTF">2016-03-04T01:50:51Z</dcterms:created>
  <dcterms:modified xsi:type="dcterms:W3CDTF">2017-08-11T06:16:31Z</dcterms:modified>
</cp:coreProperties>
</file>