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ppt/tableStyles.xml" ContentType="application/vnd.openxmlformats-officedocument.presentationml.tableStyles+xml"/>
  <Override PartName="/docProps/app.xml" ContentType="application/vnd.openxmlformats-officedocument.extended-properties+xml"/>
  <Default Extension="png" ContentType="image/png"/>
  <Default Extension="jpeg" ContentType="image/jpeg"/>
  <Default Extension="rels" ContentType="application/vnd.openxmlformats-package.relationships+xml"/>
  <Default Extension="xml" ContentType="application/xml"/>
</Types>
</file>

<file path=_rels/.rels>&#65279;<?xml version="1.0" encoding="UTF-8" standalone="yes"?>
<Relationships xmlns="http://schemas.openxmlformats.org/package/2006/relationships">
  <Relationship Id="rId3" Type="http://schemas.openxmlformats.org/package/2006/relationships/metadata/core-properties" Target="docProps/core.xml" />
  <Relationship Id="rId2" Type="http://schemas.openxmlformats.org/package/2006/relationships/metadata/thumbnail" Target="docProps/thumbnail.jpeg" />
  <Relationship Id="rId1" Type="http://schemas.openxmlformats.org/officeDocument/2006/relationships/officeDocument" Target="ppt/presentation.xml" />
  <Relationship Id="rId4" Type="http://schemas.openxmlformats.org/officeDocument/2006/relationships/extended-properties" Target="docProps/app.xml" 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0"/>
  </p:notesMasterIdLst>
  <p:sldIdLst>
    <p:sldId id="256" r:id="rId2"/>
    <p:sldId id="257" r:id="rId3"/>
    <p:sldId id="258" r:id="rId4"/>
    <p:sldId id="269" r:id="rId5"/>
    <p:sldId id="262" r:id="rId6"/>
    <p:sldId id="265" r:id="rId7"/>
    <p:sldId id="268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F3C7"/>
    <a:srgbClr val="0000FF"/>
    <a:srgbClr val="FDBFC5"/>
    <a:srgbClr val="2FF79D"/>
    <a:srgbClr val="8B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&#65279;<?xml version="1.0" encoding="UTF-8" standalone="yes"?>
<Relationships xmlns="http://schemas.openxmlformats.org/package/2006/relationships">
  <Relationship Id="rId2" Type="http://schemas.openxmlformats.org/officeDocument/2006/relationships/slide" Target="slides/slide1.xml" />
  <Relationship Id="rId3" Type="http://schemas.openxmlformats.org/officeDocument/2006/relationships/slide" Target="slides/slide2.xml" />
  <Relationship Id="rId4" Type="http://schemas.openxmlformats.org/officeDocument/2006/relationships/slide" Target="slides/slide3.xml" />
  <Relationship Id="rId5" Type="http://schemas.openxmlformats.org/officeDocument/2006/relationships/slide" Target="slides/slide4.xml" />
  <Relationship Id="rId6" Type="http://schemas.openxmlformats.org/officeDocument/2006/relationships/slide" Target="slides/slide5.xml" />
  <Relationship Id="rId7" Type="http://schemas.openxmlformats.org/officeDocument/2006/relationships/slide" Target="slides/slide6.xml" />
  <Relationship Id="rId8" Type="http://schemas.openxmlformats.org/officeDocument/2006/relationships/slide" Target="slides/slide7.xml" />
  <Relationship Id="rId9" Type="http://schemas.openxmlformats.org/officeDocument/2006/relationships/slide" Target="slides/slide8.xml" />
  <Relationship Id="rId13" Type="http://schemas.openxmlformats.org/officeDocument/2006/relationships/theme" Target="theme/theme1.xml" />
  <Relationship Id="rId12" Type="http://schemas.openxmlformats.org/officeDocument/2006/relationships/viewProps" Target="viewProps.xml" />
  <Relationship Id="rId1" Type="http://schemas.openxmlformats.org/officeDocument/2006/relationships/slideMaster" Target="slideMasters/slideMaster1.xml" />
  <Relationship Id="rId11" Type="http://schemas.openxmlformats.org/officeDocument/2006/relationships/presProps" Target="presProps.xml" />
  <Relationship Id="rId15" Type="http://schemas.microsoft.com/office/2015/10/relationships/revisionInfo" Target="revisionInfo.xml" />
  <Relationship Id="rId10" Type="http://schemas.openxmlformats.org/officeDocument/2006/relationships/notesMaster" Target="notesMasters/notesMaster1.xml" />
  <Relationship Id="rId14" Type="http://schemas.openxmlformats.org/officeDocument/2006/relationships/tableStyles" Target="tableStyles.xml" />
</Relationships>
</file>

<file path=ppt/notesMasters/_rels/notesMaster1.xml.rels>&#65279;<?xml version="1.0" encoding="UTF-8" standalone="yes"?>
<Relationships xmlns="http://schemas.openxmlformats.org/package/2006/relationships">
  <Relationship Id="rId1" Type="http://schemas.openxmlformats.org/officeDocument/2006/relationships/theme" Target="../theme/theme2.xml" />
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F67F6-456E-4E3E-AED5-CA9ABAA54E77}" type="datetimeFigureOut">
              <a:rPr lang="en-US" smtClean="0"/>
              <a:t>8/21/2017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1460C-5FCB-4768-9BDB-11B8893572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7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
<Relationships xmlns="http://schemas.openxmlformats.org/package/2006/relationships">
  <Relationship Id="rId2" Type="http://schemas.openxmlformats.org/officeDocument/2006/relationships/slide" Target="../slides/slide1.xml" />
  <Relationship Id="rId1" Type="http://schemas.openxmlformats.org/officeDocument/2006/relationships/notesMaster" Target="../notesMasters/notesMaster1.xml" />
</Relationships>
</file>

<file path=ppt/notesSlides/_rels/notesSlide2.xml.rels>&#65279;<?xml version="1.0" encoding="UTF-8" standalone="yes"?>
<Relationships xmlns="http://schemas.openxmlformats.org/package/2006/relationships">
  <Relationship Id="rId2" Type="http://schemas.openxmlformats.org/officeDocument/2006/relationships/slide" Target="../slides/slide2.xml" />
  <Relationship Id="rId1" Type="http://schemas.openxmlformats.org/officeDocument/2006/relationships/notesMaster" Target="../notesMasters/notesMaster1.xml" />
</Relationships>
</file>

<file path=ppt/notesSlides/_rels/notesSlide3.xml.rels>&#65279;<?xml version="1.0" encoding="UTF-8" standalone="yes"?>
<Relationships xmlns="http://schemas.openxmlformats.org/package/2006/relationships">
  <Relationship Id="rId2" Type="http://schemas.openxmlformats.org/officeDocument/2006/relationships/slide" Target="../slides/slide3.xml" />
  <Relationship Id="rId1" Type="http://schemas.openxmlformats.org/officeDocument/2006/relationships/notesMaster" Target="../notesMasters/notesMaster1.xml" />
</Relationships>
</file>

<file path=ppt/notesSlides/_rels/notesSlide4.xml.rels>&#65279;<?xml version="1.0" encoding="UTF-8" standalone="yes"?>
<Relationships xmlns="http://schemas.openxmlformats.org/package/2006/relationships">
  <Relationship Id="rId2" Type="http://schemas.openxmlformats.org/officeDocument/2006/relationships/slide" Target="../slides/slide4.xml" />
  <Relationship Id="rId1" Type="http://schemas.openxmlformats.org/officeDocument/2006/relationships/notesMaster" Target="../notesMasters/notesMaster1.xml" />
</Relationships>
</file>

<file path=ppt/notesSlides/_rels/notesSlide5.xml.rels>&#65279;<?xml version="1.0" encoding="UTF-8" standalone="yes"?>
<Relationships xmlns="http://schemas.openxmlformats.org/package/2006/relationships">
  <Relationship Id="rId2" Type="http://schemas.openxmlformats.org/officeDocument/2006/relationships/slide" Target="../slides/slide5.xml" />
  <Relationship Id="rId1" Type="http://schemas.openxmlformats.org/officeDocument/2006/relationships/notesMaster" Target="../notesMasters/notesMaster1.xml" />
</Relationships>
</file>

<file path=ppt/notesSlides/_rels/notesSlide6.xml.rels>&#65279;<?xml version="1.0" encoding="UTF-8" standalone="yes"?>
<Relationships xmlns="http://schemas.openxmlformats.org/package/2006/relationships">
  <Relationship Id="rId2" Type="http://schemas.openxmlformats.org/officeDocument/2006/relationships/slide" Target="../slides/slide6.xml" />
  <Relationship Id="rId1" Type="http://schemas.openxmlformats.org/officeDocument/2006/relationships/notesMaster" Target="../notesMasters/notesMaster1.xml" />
</Relationships>
</file>

<file path=ppt/notesSlides/_rels/notesSlide7.xml.rels>&#65279;<?xml version="1.0" encoding="UTF-8" standalone="yes"?>
<Relationships xmlns="http://schemas.openxmlformats.org/package/2006/relationships">
  <Relationship Id="rId2" Type="http://schemas.openxmlformats.org/officeDocument/2006/relationships/slide" Target="../slides/slide7.xml" />
  <Relationship Id="rId1" Type="http://schemas.openxmlformats.org/officeDocument/2006/relationships/notesMaster" Target="../notesMasters/notesMaster1.xml" />
</Relationships>
</file>

<file path=ppt/notesSlides/_rels/notesSlide8.xml.rels>&#65279;<?xml version="1.0" encoding="UTF-8" standalone="yes"?>
<Relationships xmlns="http://schemas.openxmlformats.org/package/2006/relationships">
  <Relationship Id="rId2" Type="http://schemas.openxmlformats.org/officeDocument/2006/relationships/slide" Target="../slides/slide8.xml" />
  <Relationship Id="rId1" Type="http://schemas.openxmlformats.org/officeDocument/2006/relationships/notesMaster" Target="../notesMasters/notesMaster1.xml" />
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53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5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70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92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01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01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01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01382"/>
      </p:ext>
    </p:extLst>
  </p:cSld>
  <p:clrMapOvr>
    <a:masterClrMapping/>
  </p:clrMapOvr>
</p:notes>
</file>

<file path=ppt/slideLayouts/_rels/slideLayout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August 21,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August 21,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August 21,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August 21,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August 21,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August 21,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August 21,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August 21,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August 21,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August 21,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August 21, 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
<Relationships xmlns="http://schemas.openxmlformats.org/package/2006/relationships">
  <Relationship Id="rId8" Type="http://schemas.openxmlformats.org/officeDocument/2006/relationships/slideLayout" Target="../slideLayouts/slideLayout8.xml" />
  <Relationship Id="rId3" Type="http://schemas.openxmlformats.org/officeDocument/2006/relationships/slideLayout" Target="../slideLayouts/slideLayout3.xml" />
  <Relationship Id="rId7" Type="http://schemas.openxmlformats.org/officeDocument/2006/relationships/slideLayout" Target="../slideLayouts/slideLayout7.xml" />
  <Relationship Id="rId12" Type="http://schemas.openxmlformats.org/officeDocument/2006/relationships/theme" Target="../theme/theme1.xml" />
  <Relationship Id="rId2" Type="http://schemas.openxmlformats.org/officeDocument/2006/relationships/slideLayout" Target="../slideLayouts/slideLayout2.xml" />
  <Relationship Id="rId1" Type="http://schemas.openxmlformats.org/officeDocument/2006/relationships/slideLayout" Target="../slideLayouts/slideLayout1.xml" />
  <Relationship Id="rId6" Type="http://schemas.openxmlformats.org/officeDocument/2006/relationships/slideLayout" Target="../slideLayouts/slideLayout6.xml" />
  <Relationship Id="rId11" Type="http://schemas.openxmlformats.org/officeDocument/2006/relationships/slideLayout" Target="../slideLayouts/slideLayout11.xml" />
  <Relationship Id="rId5" Type="http://schemas.openxmlformats.org/officeDocument/2006/relationships/slideLayout" Target="../slideLayouts/slideLayout5.xml" />
  <Relationship Id="rId10" Type="http://schemas.openxmlformats.org/officeDocument/2006/relationships/slideLayout" Target="../slideLayouts/slideLayout10.xml" />
  <Relationship Id="rId4" Type="http://schemas.openxmlformats.org/officeDocument/2006/relationships/slideLayout" Target="../slideLayouts/slideLayout4.xml" />
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August 21, 2017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<Relationship Id="rId2" Type="http://schemas.openxmlformats.org/officeDocument/2006/relationships/notesSlide" Target="../notesSlides/notesSlide1.xml" />
  <Relationship Id="rId1" Type="http://schemas.openxmlformats.org/officeDocument/2006/relationships/slideLayout" Target="../slideLayouts/slideLayout1.xml" />
</Relationships>
</file>

<file path=ppt/slides/_rels/slide2.xml.rels>&#65279;<?xml version="1.0" encoding="UTF-8" standalone="yes"?>
<Relationships xmlns="http://schemas.openxmlformats.org/package/2006/relationships">
  <Relationship Id="rId2" Type="http://schemas.openxmlformats.org/officeDocument/2006/relationships/notesSlide" Target="../notesSlides/notesSlide2.xml" />
  <Relationship Id="rId1" Type="http://schemas.openxmlformats.org/officeDocument/2006/relationships/slideLayout" Target="../slideLayouts/slideLayout2.xml" />
</Relationships>
</file>

<file path=ppt/slides/_rels/slide3.xml.rels>&#65279;<?xml version="1.0" encoding="UTF-8" standalone="yes"?>
<Relationships xmlns="http://schemas.openxmlformats.org/package/2006/relationships">
  <Relationship Id="rId2" Type="http://schemas.openxmlformats.org/officeDocument/2006/relationships/notesSlide" Target="../notesSlides/notesSlide3.xml" />
  <Relationship Id="rId1" Type="http://schemas.openxmlformats.org/officeDocument/2006/relationships/slideLayout" Target="../slideLayouts/slideLayout2.xml" />
</Relationships>
</file>

<file path=ppt/slides/_rels/slide4.xml.rels>&#65279;<?xml version="1.0" encoding="UTF-8" standalone="yes"?>
<Relationships xmlns="http://schemas.openxmlformats.org/package/2006/relationships">
  <Relationship Id="rId2" Type="http://schemas.openxmlformats.org/officeDocument/2006/relationships/notesSlide" Target="../notesSlides/notesSlide4.xml" />
  <Relationship Id="rId1" Type="http://schemas.openxmlformats.org/officeDocument/2006/relationships/slideLayout" Target="../slideLayouts/slideLayout2.xml" />
</Relationships>
</file>

<file path=ppt/slides/_rels/slide5.xml.rels>&#65279;<?xml version="1.0" encoding="UTF-8" standalone="yes"?>
<Relationships xmlns="http://schemas.openxmlformats.org/package/2006/relationships">
  <Relationship Id="rId2" Type="http://schemas.openxmlformats.org/officeDocument/2006/relationships/notesSlide" Target="../notesSlides/notesSlide5.xml" />
  <Relationship Id="rId1" Type="http://schemas.openxmlformats.org/officeDocument/2006/relationships/slideLayout" Target="../slideLayouts/slideLayout2.xml" />
</Relationships>
</file>

<file path=ppt/slides/_rels/slide6.xml.rels>&#65279;<?xml version="1.0" encoding="UTF-8" standalone="yes"?>
<Relationships xmlns="http://schemas.openxmlformats.org/package/2006/relationships">
  <Relationship Id="rId2" Type="http://schemas.openxmlformats.org/officeDocument/2006/relationships/notesSlide" Target="../notesSlides/notesSlide6.xml" />
  <Relationship Id="rId1" Type="http://schemas.openxmlformats.org/officeDocument/2006/relationships/slideLayout" Target="../slideLayouts/slideLayout2.xml" />
</Relationships>
</file>

<file path=ppt/slides/_rels/slide7.xml.rels>&#65279;<?xml version="1.0" encoding="UTF-8" standalone="yes"?>
<Relationships xmlns="http://schemas.openxmlformats.org/package/2006/relationships">
  <Relationship Id="rId3" Type="http://schemas.openxmlformats.org/officeDocument/2006/relationships/image" Target="../media/image2.png" />
  <Relationship Id="rId2" Type="http://schemas.openxmlformats.org/officeDocument/2006/relationships/notesSlide" Target="../notesSlides/notesSlide7.xml" />
  <Relationship Id="rId1" Type="http://schemas.openxmlformats.org/officeDocument/2006/relationships/slideLayout" Target="../slideLayouts/slideLayout2.xml" />
</Relationships>
</file>

<file path=ppt/slides/_rels/slide8.xml.rels>&#65279;<?xml version="1.0" encoding="UTF-8" standalone="yes"?>
<Relationships xmlns="http://schemas.openxmlformats.org/package/2006/relationships">
  <Relationship Id="rId2" Type="http://schemas.openxmlformats.org/officeDocument/2006/relationships/notesSlide" Target="../notesSlides/notesSlide8.xml" />
  <Relationship Id="rId1" Type="http://schemas.openxmlformats.org/officeDocument/2006/relationships/slideLayout" Target="../slideLayouts/slideLayout2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543800" cy="2593975"/>
          </a:xfrm>
        </p:spPr>
        <p:txBody>
          <a:bodyPr/>
          <a:lstStyle/>
          <a:p>
            <a:r>
              <a:rPr lang="en-US" sz="5400" dirty="0"/>
              <a:t>Platform Competition</a:t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646176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solidFill>
                  <a:schemeClr val="tx1"/>
                </a:solidFill>
              </a:rPr>
              <a:t>Hill </a:t>
            </a:r>
            <a:r>
              <a:rPr lang="en-US" sz="2600" dirty="0">
                <a:solidFill>
                  <a:schemeClr val="tx1"/>
                </a:solidFill>
              </a:rPr>
              <a:t>Wellford</a:t>
            </a:r>
          </a:p>
          <a:p>
            <a:r>
              <a:rPr lang="en-US" sz="2600" dirty="0">
                <a:solidFill>
                  <a:schemeClr val="tx1"/>
                </a:solidFill>
              </a:rPr>
              <a:t>Morgan Lewis &amp; Bockius LLP</a:t>
            </a:r>
          </a:p>
          <a:p>
            <a:r>
              <a:rPr lang="en-US" sz="2600" dirty="0">
                <a:solidFill>
                  <a:schemeClr val="tx1"/>
                </a:solidFill>
              </a:rPr>
              <a:t>Washington, DC</a:t>
            </a:r>
          </a:p>
          <a:p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Sogang University</a:t>
            </a:r>
          </a:p>
          <a:p>
            <a:r>
              <a:rPr lang="en-US" sz="2600" dirty="0">
                <a:solidFill>
                  <a:schemeClr val="tx1"/>
                </a:solidFill>
              </a:rPr>
              <a:t>31 August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2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873" y="1981200"/>
            <a:ext cx="7620000" cy="4800600"/>
          </a:xfrm>
        </p:spPr>
        <p:txBody>
          <a:bodyPr/>
          <a:lstStyle/>
          <a:p>
            <a:r>
              <a:rPr lang="en-US" sz="3200" dirty="0"/>
              <a:t>How platforms compete </a:t>
            </a:r>
          </a:p>
          <a:p>
            <a:endParaRPr lang="en-US" sz="3200" dirty="0"/>
          </a:p>
          <a:p>
            <a:r>
              <a:rPr lang="en-US" sz="3200" dirty="0"/>
              <a:t>Threats to the “health” of platforms</a:t>
            </a:r>
          </a:p>
          <a:p>
            <a:endParaRPr lang="en-US" sz="3200" dirty="0"/>
          </a:p>
          <a:p>
            <a:r>
              <a:rPr lang="en-US" sz="3200" dirty="0"/>
              <a:t>Common errors by competition authorities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6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a “platform?”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800600"/>
          </a:xfrm>
        </p:spPr>
        <p:txBody>
          <a:bodyPr>
            <a:noAutofit/>
          </a:bodyPr>
          <a:lstStyle/>
          <a:p>
            <a:endParaRPr lang="en-US" sz="26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2600" b="1" dirty="0"/>
              <a:t>Key feature: two-sided or multi-sided</a:t>
            </a:r>
          </a:p>
          <a:p>
            <a:pPr lvl="1"/>
            <a:r>
              <a:rPr lang="en-US" sz="2200" dirty="0"/>
              <a:t>Each side finds or interacts with others via the platform</a:t>
            </a:r>
          </a:p>
          <a:p>
            <a:pPr lvl="1"/>
            <a:r>
              <a:rPr lang="en-US" sz="2200" dirty="0"/>
              <a:t>One side may receive free or discounted access, attracting more customers for the sides that pay more</a:t>
            </a:r>
          </a:p>
          <a:p>
            <a:endParaRPr lang="en-US" sz="1200" dirty="0"/>
          </a:p>
          <a:p>
            <a:r>
              <a:rPr lang="en-US" sz="2600" b="1" dirty="0"/>
              <a:t>Role of a “sponsor”</a:t>
            </a:r>
          </a:p>
          <a:p>
            <a:pPr lvl="1"/>
            <a:r>
              <a:rPr lang="en-US" sz="2200" dirty="0"/>
              <a:t>Establishes rules to define and maintain the platform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9F193CD-EB70-46DE-8A16-36F23D3AD78A}"/>
              </a:ext>
            </a:extLst>
          </p:cNvPr>
          <p:cNvSpPr txBox="1"/>
          <p:nvPr/>
        </p:nvSpPr>
        <p:spPr>
          <a:xfrm>
            <a:off x="609599" y="1543625"/>
            <a:ext cx="4503381" cy="14465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An underlying technology base upon which other technologies – typically applications, other software, or processes – are developed and used.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56BB238-0B96-45DC-B94F-92B155E5A22E}"/>
              </a:ext>
            </a:extLst>
          </p:cNvPr>
          <p:cNvSpPr/>
          <p:nvPr/>
        </p:nvSpPr>
        <p:spPr>
          <a:xfrm>
            <a:off x="5866234" y="1365757"/>
            <a:ext cx="1905000" cy="1449403"/>
          </a:xfrm>
          <a:prstGeom prst="ellipse">
            <a:avLst/>
          </a:prstGeom>
          <a:solidFill>
            <a:srgbClr val="8B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E3B23824-D460-4D83-9687-91129E6CC4EF}"/>
              </a:ext>
            </a:extLst>
          </p:cNvPr>
          <p:cNvSpPr/>
          <p:nvPr/>
        </p:nvSpPr>
        <p:spPr>
          <a:xfrm>
            <a:off x="5353439" y="2235686"/>
            <a:ext cx="1360714" cy="873058"/>
          </a:xfrm>
          <a:prstGeom prst="ellipse">
            <a:avLst/>
          </a:prstGeom>
          <a:solidFill>
            <a:srgbClr val="97F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Publishers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3D11AAA4-0636-48F7-90D4-45756EA59AB1}"/>
              </a:ext>
            </a:extLst>
          </p:cNvPr>
          <p:cNvSpPr/>
          <p:nvPr/>
        </p:nvSpPr>
        <p:spPr>
          <a:xfrm>
            <a:off x="7090877" y="2199919"/>
            <a:ext cx="1360714" cy="873058"/>
          </a:xfrm>
          <a:prstGeom prst="ellipse">
            <a:avLst/>
          </a:prstGeom>
          <a:solidFill>
            <a:srgbClr val="97F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 Makers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CFD2D9D4-D86F-4F33-B6AE-41150E92F15B}"/>
              </a:ext>
            </a:extLst>
          </p:cNvPr>
          <p:cNvSpPr/>
          <p:nvPr/>
        </p:nvSpPr>
        <p:spPr>
          <a:xfrm>
            <a:off x="6193777" y="838200"/>
            <a:ext cx="1357604" cy="726230"/>
          </a:xfrm>
          <a:prstGeom prst="ellipse">
            <a:avLst/>
          </a:prstGeom>
          <a:solidFill>
            <a:srgbClr val="97F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Users</a:t>
            </a:r>
            <a:endParaRPr lang="en-US" sz="2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8C226E70-CB44-43DB-BE51-24A87A5E8897}"/>
              </a:ext>
            </a:extLst>
          </p:cNvPr>
          <p:cNvCxnSpPr/>
          <p:nvPr/>
        </p:nvCxnSpPr>
        <p:spPr>
          <a:xfrm flipH="1">
            <a:off x="5638800" y="1365757"/>
            <a:ext cx="381000" cy="69164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193A4D20-72E3-4217-B406-E06ED3E5D0CF}"/>
              </a:ext>
            </a:extLst>
          </p:cNvPr>
          <p:cNvCxnSpPr>
            <a:cxnSpLocks/>
          </p:cNvCxnSpPr>
          <p:nvPr/>
        </p:nvCxnSpPr>
        <p:spPr>
          <a:xfrm>
            <a:off x="7618155" y="1362767"/>
            <a:ext cx="327056" cy="65459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230CA047-B971-4C32-9F30-C4C67E81338E}"/>
              </a:ext>
            </a:extLst>
          </p:cNvPr>
          <p:cNvCxnSpPr>
            <a:cxnSpLocks/>
          </p:cNvCxnSpPr>
          <p:nvPr/>
        </p:nvCxnSpPr>
        <p:spPr>
          <a:xfrm flipH="1">
            <a:off x="6464171" y="3108744"/>
            <a:ext cx="81681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82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platform “virtuous cycle”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Arrow: Curved Left 10">
            <a:extLst>
              <a:ext uri="{FF2B5EF4-FFF2-40B4-BE49-F238E27FC236}">
                <a16:creationId xmlns="" xmlns:a16="http://schemas.microsoft.com/office/drawing/2014/main" id="{A1259C1E-22B8-4401-B39A-C269FD30CCC2}"/>
              </a:ext>
            </a:extLst>
          </p:cNvPr>
          <p:cNvSpPr/>
          <p:nvPr/>
        </p:nvSpPr>
        <p:spPr>
          <a:xfrm rot="13878251">
            <a:off x="2402199" y="902785"/>
            <a:ext cx="2025996" cy="4199708"/>
          </a:xfrm>
          <a:prstGeom prst="curvedLef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Arrow: Curved Left 8">
            <a:extLst>
              <a:ext uri="{FF2B5EF4-FFF2-40B4-BE49-F238E27FC236}">
                <a16:creationId xmlns="" xmlns:a16="http://schemas.microsoft.com/office/drawing/2014/main" id="{A47F9ED0-686D-4426-AB7B-94BFE4A0C3C6}"/>
              </a:ext>
            </a:extLst>
          </p:cNvPr>
          <p:cNvSpPr/>
          <p:nvPr/>
        </p:nvSpPr>
        <p:spPr>
          <a:xfrm rot="2985400">
            <a:off x="3753543" y="2685407"/>
            <a:ext cx="2025996" cy="4264953"/>
          </a:xfrm>
          <a:prstGeom prst="curved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DFD568F-C230-4326-9521-C2BA2A75912E}"/>
              </a:ext>
            </a:extLst>
          </p:cNvPr>
          <p:cNvSpPr txBox="1"/>
          <p:nvPr/>
        </p:nvSpPr>
        <p:spPr>
          <a:xfrm>
            <a:off x="5362615" y="1671191"/>
            <a:ext cx="23567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More </a:t>
            </a:r>
          </a:p>
          <a:p>
            <a:pPr algn="ctr"/>
            <a:r>
              <a:rPr lang="en-US" sz="3200" dirty="0"/>
              <a:t>Users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7FE9416-1433-4435-B0B7-0FBD26C50AF6}"/>
              </a:ext>
            </a:extLst>
          </p:cNvPr>
          <p:cNvSpPr txBox="1"/>
          <p:nvPr/>
        </p:nvSpPr>
        <p:spPr>
          <a:xfrm>
            <a:off x="0" y="1667786"/>
            <a:ext cx="23567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More Apps &amp; Content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769F2B0-2CAA-4108-BA51-A3707C1FD2AF}"/>
              </a:ext>
            </a:extLst>
          </p:cNvPr>
          <p:cNvSpPr txBox="1"/>
          <p:nvPr/>
        </p:nvSpPr>
        <p:spPr>
          <a:xfrm>
            <a:off x="5562600" y="5192031"/>
            <a:ext cx="23567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More </a:t>
            </a:r>
          </a:p>
          <a:p>
            <a:pPr algn="ctr"/>
            <a:r>
              <a:rPr lang="en-US" sz="3200" dirty="0"/>
              <a:t>Devices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E6184D4-9C39-4AA0-9DCF-AF9AAC89EF16}"/>
              </a:ext>
            </a:extLst>
          </p:cNvPr>
          <p:cNvSpPr txBox="1"/>
          <p:nvPr/>
        </p:nvSpPr>
        <p:spPr>
          <a:xfrm>
            <a:off x="550963" y="5149589"/>
            <a:ext cx="23567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More </a:t>
            </a:r>
          </a:p>
          <a:p>
            <a:pPr algn="ctr"/>
            <a:r>
              <a:rPr lang="en-US" sz="3200" dirty="0"/>
              <a:t>Accessories</a:t>
            </a:r>
          </a:p>
        </p:txBody>
      </p:sp>
    </p:spTree>
    <p:extLst>
      <p:ext uri="{BB962C8B-B14F-4D97-AF65-F5344CB8AC3E}">
        <p14:creationId xmlns:p14="http://schemas.microsoft.com/office/powerpoint/2010/main" val="187602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“platform competition?”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Competition </a:t>
            </a:r>
            <a:r>
              <a:rPr lang="en-US" sz="2600" b="1" u="sng" dirty="0"/>
              <a:t>between</a:t>
            </a:r>
            <a:r>
              <a:rPr lang="en-US" sz="2600" b="1" dirty="0"/>
              <a:t> platforms</a:t>
            </a:r>
          </a:p>
          <a:p>
            <a:pPr lvl="1"/>
            <a:r>
              <a:rPr lang="en-US" sz="2200" dirty="0"/>
              <a:t>Microsoft NT vs. Unix, for server OS</a:t>
            </a:r>
          </a:p>
          <a:p>
            <a:pPr lvl="1"/>
            <a:r>
              <a:rPr lang="en-US" sz="2200" dirty="0" smtClean="0"/>
              <a:t>Microsoft </a:t>
            </a:r>
            <a:r>
              <a:rPr lang="en-US" sz="2200" dirty="0"/>
              <a:t>vs. Apple, for desktop and laptop computer OS</a:t>
            </a:r>
          </a:p>
          <a:p>
            <a:pPr lvl="1"/>
            <a:r>
              <a:rPr lang="en-US" sz="2200" dirty="0" smtClean="0"/>
              <a:t>Apple </a:t>
            </a:r>
            <a:r>
              <a:rPr lang="en-US" sz="2200" dirty="0"/>
              <a:t>iOS vs. Android OS, for mobile devices</a:t>
            </a:r>
          </a:p>
          <a:p>
            <a:pPr lvl="1"/>
            <a:endParaRPr lang="en-US" dirty="0"/>
          </a:p>
          <a:p>
            <a:r>
              <a:rPr lang="en-US" sz="2600" b="1" dirty="0"/>
              <a:t>Competition </a:t>
            </a:r>
            <a:r>
              <a:rPr lang="en-US" sz="2600" b="1" u="sng" dirty="0"/>
              <a:t>within</a:t>
            </a:r>
            <a:r>
              <a:rPr lang="en-US" sz="2600" b="1" dirty="0"/>
              <a:t> platforms</a:t>
            </a:r>
          </a:p>
          <a:p>
            <a:pPr lvl="1"/>
            <a:r>
              <a:rPr lang="en-US" sz="2200" dirty="0"/>
              <a:t>Two platform participants, in the same “side” of the platform compete against each other</a:t>
            </a:r>
          </a:p>
          <a:p>
            <a:pPr lvl="1"/>
            <a:r>
              <a:rPr lang="en-US" sz="2200" dirty="0"/>
              <a:t>Examples:</a:t>
            </a:r>
          </a:p>
          <a:p>
            <a:pPr lvl="2"/>
            <a:r>
              <a:rPr lang="en-US" sz="2200" dirty="0"/>
              <a:t>Retailers bid against each other to buy Facebook ads</a:t>
            </a:r>
          </a:p>
          <a:p>
            <a:pPr lvl="2"/>
            <a:r>
              <a:rPr lang="en-US" sz="2200" dirty="0"/>
              <a:t>Device manufacturers compete to sell Android phones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5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Key threats to “health” of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Fraud and safety concerns</a:t>
            </a:r>
          </a:p>
          <a:p>
            <a:pPr lvl="1"/>
            <a:r>
              <a:rPr lang="en-US" sz="2400" dirty="0"/>
              <a:t>Participants will depart if they aren’t safe</a:t>
            </a:r>
          </a:p>
          <a:p>
            <a:pPr lvl="1"/>
            <a:endParaRPr lang="en-US" sz="1200" dirty="0"/>
          </a:p>
          <a:p>
            <a:r>
              <a:rPr lang="en-US" sz="3000" b="1" dirty="0"/>
              <a:t>Fragmentation </a:t>
            </a:r>
          </a:p>
          <a:p>
            <a:pPr lvl="1"/>
            <a:r>
              <a:rPr lang="en-US" sz="2400" dirty="0"/>
              <a:t>Consumers like consistent “out of the box” function</a:t>
            </a:r>
          </a:p>
          <a:p>
            <a:pPr lvl="1"/>
            <a:r>
              <a:rPr lang="en-US" sz="2400" dirty="0"/>
              <a:t>Software developers need technical compatibility</a:t>
            </a:r>
          </a:p>
          <a:p>
            <a:pPr lvl="1"/>
            <a:endParaRPr lang="en-US" sz="1200" dirty="0"/>
          </a:p>
          <a:p>
            <a:r>
              <a:rPr lang="en-US" sz="3000" b="1" dirty="0"/>
              <a:t>Interference with “sponsorship”</a:t>
            </a:r>
          </a:p>
          <a:p>
            <a:pPr lvl="1"/>
            <a:r>
              <a:rPr lang="en-US" sz="2400" dirty="0"/>
              <a:t>If sponsor cannot maintain compatibility and safety, costs rise, and participants may leave the platform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7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Potential for fragmentation is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45200"/>
            <a:ext cx="7620000" cy="3556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1400" i="1" dirty="0"/>
              <a:t>Source: Open Signal, Android Fragmentation Report (August 2015)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186578-EF29-4206-9AA8-9D9DDB3BF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95400"/>
            <a:ext cx="7622836" cy="465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Common errors by authorities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0294"/>
            <a:ext cx="7620000" cy="4950505"/>
          </a:xfrm>
        </p:spPr>
        <p:txBody>
          <a:bodyPr>
            <a:normAutofit/>
          </a:bodyPr>
          <a:lstStyle/>
          <a:p>
            <a:r>
              <a:rPr lang="en-US" sz="2600" b="1" dirty="0"/>
              <a:t>Objecting to pricing differently to each side</a:t>
            </a:r>
          </a:p>
          <a:p>
            <a:pPr lvl="1"/>
            <a:r>
              <a:rPr lang="en-US" sz="2200" dirty="0"/>
              <a:t>Different pricing to different sides is normal and necessary</a:t>
            </a:r>
          </a:p>
          <a:p>
            <a:pPr lvl="1"/>
            <a:r>
              <a:rPr lang="en-US" sz="2200" dirty="0"/>
              <a:t>Below-cost or “freemium” pricing to one side is common, and not typically predatory or anticompetitive</a:t>
            </a:r>
          </a:p>
          <a:p>
            <a:pPr lvl="1"/>
            <a:endParaRPr lang="en-US" sz="1200" dirty="0"/>
          </a:p>
          <a:p>
            <a:r>
              <a:rPr lang="en-US" sz="2600" b="1" dirty="0"/>
              <a:t>Interfering with antifragmentation &amp; safety efforts</a:t>
            </a:r>
          </a:p>
          <a:p>
            <a:pPr lvl="1"/>
            <a:r>
              <a:rPr lang="en-US" sz="2200" dirty="0"/>
              <a:t>Business participants have the incentive to push boundaries, because they receive 100% of the gain but the reputational risk is shared by the entire platform</a:t>
            </a:r>
          </a:p>
          <a:p>
            <a:pPr lvl="1"/>
            <a:r>
              <a:rPr lang="en-US" sz="2200" dirty="0"/>
              <a:t>Platform sponsor must be able to enforce rules;               only the sponsor represents the platform as a whole</a:t>
            </a:r>
            <a:endParaRPr lang="en-US" sz="1200" dirty="0"/>
          </a:p>
          <a:p>
            <a:pPr lvl="1"/>
            <a:r>
              <a:rPr lang="en-US" sz="2200" dirty="0"/>
              <a:t>Fragmentation is cited as the reason Unix servers declined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58372"/>
      </p:ext>
    </p:extLst>
  </p:cSld>
  <p:clrMapOvr>
    <a:masterClrMapping/>
  </p:clrMapOvr>
</p:sld>
</file>

<file path=ppt/theme/_rels/theme1.xml.rels>&#65279;<?xml version="1.0" encoding="UTF-8" standalone="yes"?>
<Relationships xmlns="http://schemas.openxmlformats.org/package/2006/relationships">
  <Relationship Id="rId1" Type="http://schemas.openxmlformats.org/officeDocument/2006/relationships/image" Target="../media/image1.jpeg" />
</Relationships>
</file>

<file path=ppt/theme/theme1.xml><?xml version="1.0" encoding="utf-8"?>
<a:theme xmlns:a="http://schemas.openxmlformats.org/drawingml/2006/main" name="Adjacenc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Words>390</Words>
  <Application>Microsoft Office PowerPoint</Application>
  <PresentationFormat>On-screen Show (4:3)</PresentationFormat>
  <Paragraphs>79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Platform Competition </vt:lpstr>
      <vt:lpstr>Topics</vt:lpstr>
      <vt:lpstr>What is a “platform?”</vt:lpstr>
      <vt:lpstr>The platform “virtuous cycle”</vt:lpstr>
      <vt:lpstr>What is “platform competition?”</vt:lpstr>
      <vt:lpstr>Key threats to “health” of platforms</vt:lpstr>
      <vt:lpstr>Potential for fragmentation is real</vt:lpstr>
      <vt:lpstr>Common errors by authorities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