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남윤욱" initials="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/>
    <p:restoredTop sz="94595"/>
  </p:normalViewPr>
  <p:slideViewPr>
    <p:cSldViewPr snapToGrid="0" snapToObjects="1">
      <p:cViewPr varScale="1">
        <p:scale>
          <a:sx n="73" d="100"/>
          <a:sy n="73" d="100"/>
        </p:scale>
        <p:origin x="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3T12:22:52.108" idx="1">
    <p:pos x="4308" y="344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170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IG Data 소비자/경쟁보호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dirty="0"/>
              <a:t>BIG Data </a:t>
            </a:r>
            <a:r>
              <a:rPr lang="ko-KR" altLang="en-US" dirty="0" smtClean="0"/>
              <a:t>관련</a:t>
            </a:r>
            <a:br>
              <a:rPr lang="ko-KR" altLang="en-US" dirty="0" smtClean="0"/>
            </a:br>
            <a:r>
              <a:rPr dirty="0" smtClean="0"/>
              <a:t>소비자</a:t>
            </a:r>
            <a:r>
              <a:rPr dirty="0"/>
              <a:t>/경쟁보호</a:t>
            </a:r>
          </a:p>
        </p:txBody>
      </p:sp>
      <p:sp>
        <p:nvSpPr>
          <p:cNvPr id="120" name="고려대 경제학과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02412">
              <a:defRPr sz="3182"/>
            </a:pPr>
            <a:r>
              <a:t>고려대 경제학과 </a:t>
            </a:r>
          </a:p>
          <a:p>
            <a:pPr defTabSz="502412">
              <a:defRPr sz="3182"/>
            </a:pPr>
            <a:r>
              <a:t>남재현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플랫폼 경쟁, 시장(기능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플랫폼 경쟁, 시장(기능)</a:t>
            </a:r>
          </a:p>
        </p:txBody>
      </p:sp>
      <p:sp>
        <p:nvSpPr>
          <p:cNvPr id="123" name="플랫폼…"/>
          <p:cNvSpPr txBox="1">
            <a:spLocks noGrp="1"/>
          </p:cNvSpPr>
          <p:nvPr>
            <p:ph type="body" idx="1"/>
          </p:nvPr>
        </p:nvSpPr>
        <p:spPr>
          <a:xfrm>
            <a:off x="952500" y="1827044"/>
            <a:ext cx="11099800" cy="7050256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85572">
              <a:spcBef>
                <a:spcPts val="2700"/>
              </a:spcBef>
              <a:buSzTx/>
              <a:buFont typeface="Wingdings" charset="2"/>
              <a:buChar char="l"/>
              <a:defRPr sz="2112"/>
            </a:pPr>
            <a:r>
              <a:rPr sz="2200" dirty="0"/>
              <a:t>플랫폼</a:t>
            </a:r>
          </a:p>
          <a:p>
            <a:pPr marL="590550" lvl="1" indent="34925" defTabSz="385572">
              <a:spcBef>
                <a:spcPts val="2700"/>
              </a:spcBef>
              <a:buSzTx/>
              <a:buNone/>
              <a:defRPr sz="2112"/>
            </a:pPr>
            <a:r>
              <a:rPr lang="ko-KR" altLang="nl-NL" sz="2200" dirty="0"/>
              <a:t>검색엔진</a:t>
            </a:r>
            <a:r>
              <a:rPr lang="nl-NL" altLang="ko-KR" sz="2200" dirty="0"/>
              <a:t>, E-commerce, SNS </a:t>
            </a:r>
            <a:r>
              <a:rPr sz="2200" dirty="0" smtClean="0"/>
              <a:t>서비스간 </a:t>
            </a:r>
            <a:r>
              <a:rPr sz="2200" dirty="0"/>
              <a:t>boundary 급속하게 무너지며 여러 경제 활동의 중심 또는 매개체가 되고 있음: </a:t>
            </a:r>
          </a:p>
          <a:p>
            <a:pPr marL="590550" lvl="1" indent="34925" defTabSz="385572">
              <a:spcBef>
                <a:spcPts val="2700"/>
              </a:spcBef>
              <a:buSzTx/>
              <a:buNone/>
              <a:defRPr sz="2112"/>
            </a:pPr>
            <a:r>
              <a:rPr sz="2200" dirty="0"/>
              <a:t>수익의 대부분은 광고수익; 광고모델? 광고산업?</a:t>
            </a:r>
          </a:p>
          <a:p>
            <a:pPr marL="590550" lvl="1" indent="34925" defTabSz="385572">
              <a:spcBef>
                <a:spcPts val="2700"/>
              </a:spcBef>
              <a:buSzTx/>
              <a:buNone/>
              <a:defRPr sz="2112"/>
            </a:pPr>
            <a:r>
              <a:rPr sz="2200" dirty="0"/>
              <a:t>왜 광고수익? 단순 광고 기능?</a:t>
            </a:r>
          </a:p>
          <a:p>
            <a:pPr defTabSz="385572">
              <a:spcBef>
                <a:spcPts val="2700"/>
              </a:spcBef>
              <a:buSzTx/>
              <a:buFont typeface="Wingdings" charset="2"/>
              <a:buChar char="l"/>
              <a:defRPr sz="2112"/>
            </a:pPr>
            <a:r>
              <a:rPr sz="2200" dirty="0"/>
              <a:t>“입력하는 검색에서 인식하는 검색으로”</a:t>
            </a:r>
          </a:p>
          <a:p>
            <a:pPr defTabSz="385572">
              <a:spcBef>
                <a:spcPts val="2700"/>
              </a:spcBef>
              <a:buSzTx/>
              <a:buFont typeface="Wingdings" charset="2"/>
              <a:buChar char="l"/>
              <a:defRPr sz="2112"/>
            </a:pPr>
            <a:r>
              <a:rPr sz="2200" dirty="0"/>
              <a:t>수요/공급</a:t>
            </a:r>
          </a:p>
          <a:p>
            <a:pPr marL="590550" lvl="1" indent="-52388" defTabSz="385572">
              <a:spcBef>
                <a:spcPts val="2700"/>
              </a:spcBef>
              <a:buSzTx/>
              <a:buNone/>
              <a:defRPr sz="2112"/>
            </a:pPr>
            <a:r>
              <a:rPr sz="2200" dirty="0"/>
              <a:t>‘수요를 안다는 것’ :상품판매, 최적가격, 재고관리, 물류 관리, 상품개발, 월마트 </a:t>
            </a:r>
            <a:endParaRPr lang="ko-KR" altLang="en-US" sz="2200" dirty="0" smtClean="0"/>
          </a:p>
          <a:p>
            <a:pPr marL="436562" indent="-342900" defTabSz="385572">
              <a:spcBef>
                <a:spcPts val="2700"/>
              </a:spcBef>
              <a:buSzTx/>
              <a:buFont typeface="Wingdings" charset="2"/>
              <a:buChar char="l"/>
              <a:defRPr sz="2112"/>
            </a:pPr>
            <a:r>
              <a:rPr sz="2200" dirty="0" smtClean="0"/>
              <a:t>시장 </a:t>
            </a:r>
            <a:r>
              <a:rPr sz="2200" dirty="0"/>
              <a:t>그 자체: Information intermediary: 시장의 기능 수행으로 확대되는 과정</a:t>
            </a:r>
          </a:p>
          <a:p>
            <a:pPr marL="590550" lvl="1" indent="-52388" defTabSz="385572">
              <a:spcBef>
                <a:spcPts val="2700"/>
              </a:spcBef>
              <a:buSzTx/>
              <a:buNone/>
              <a:defRPr sz="2112"/>
            </a:pPr>
            <a:r>
              <a:rPr sz="2200" dirty="0"/>
              <a:t>큐레이션 서비스</a:t>
            </a:r>
          </a:p>
          <a:p>
            <a:pPr marL="590550" lvl="1" indent="-52388" defTabSz="385572">
              <a:spcBef>
                <a:spcPts val="2700"/>
              </a:spcBef>
              <a:buSzTx/>
              <a:buNone/>
              <a:defRPr sz="2112"/>
            </a:pPr>
            <a:r>
              <a:rPr sz="2200" dirty="0"/>
              <a:t>“내가 나를 모르는데 난들 너를 알겠느냐…”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도전과 응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도전과 응전</a:t>
            </a:r>
          </a:p>
        </p:txBody>
      </p:sp>
      <p:sp>
        <p:nvSpPr>
          <p:cNvPr id="126" name="기술, 과학 진보, 엄청난 잠재력과 동시에 도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156" indent="-361156">
              <a:defRPr sz="2600"/>
            </a:pPr>
            <a:r>
              <a:rPr sz="2200" dirty="0"/>
              <a:t>기술, 과학 진보, 엄청난 잠재력과 동시에 도전</a:t>
            </a:r>
          </a:p>
          <a:p>
            <a:pPr marL="805656" lvl="1" indent="-361156">
              <a:defRPr sz="2600"/>
            </a:pPr>
            <a:r>
              <a:rPr sz="2200" dirty="0"/>
              <a:t>자료+</a:t>
            </a:r>
            <a:r>
              <a:rPr sz="2200" dirty="0" smtClean="0"/>
              <a:t>계산능력</a:t>
            </a:r>
            <a:endParaRPr lang="ko-KR" altLang="en-US" sz="2200" dirty="0" smtClean="0"/>
          </a:p>
          <a:p>
            <a:pPr marL="805656" lvl="1" indent="-361156">
              <a:defRPr sz="2600"/>
            </a:pPr>
            <a:r>
              <a:rPr lang="en-US" sz="2200" dirty="0"/>
              <a:t>big data seizing opportunities preserving </a:t>
            </a:r>
            <a:r>
              <a:rPr lang="en-US" sz="2200" dirty="0" smtClean="0"/>
              <a:t>values (2014)</a:t>
            </a:r>
            <a:endParaRPr sz="2200" dirty="0"/>
          </a:p>
          <a:p>
            <a:pPr marL="361156" indent="-361156">
              <a:defRPr sz="2600"/>
            </a:pPr>
            <a:r>
              <a:rPr sz="2200" dirty="0"/>
              <a:t>사회를 organize 하는 </a:t>
            </a:r>
            <a:r>
              <a:rPr sz="2200" dirty="0" smtClean="0"/>
              <a:t>지혜</a:t>
            </a:r>
            <a:r>
              <a:rPr lang="en-US" sz="2200" dirty="0" smtClean="0"/>
              <a:t>/</a:t>
            </a:r>
            <a:r>
              <a:rPr lang="ko-KR" altLang="en-US" sz="2200" dirty="0" smtClean="0"/>
              <a:t>사회적 합의를 도출하는 과정</a:t>
            </a:r>
            <a:endParaRPr sz="2200" dirty="0"/>
          </a:p>
          <a:p>
            <a:pPr marL="805656" lvl="1" indent="-361156">
              <a:defRPr sz="2600"/>
            </a:pPr>
            <a:r>
              <a:rPr sz="2200" dirty="0"/>
              <a:t>개인정보/ 소비자 보호</a:t>
            </a:r>
          </a:p>
          <a:p>
            <a:pPr marL="805656" lvl="1" indent="-361156">
              <a:defRPr sz="2600"/>
            </a:pPr>
            <a:r>
              <a:rPr sz="2200" dirty="0"/>
              <a:t>잠재적 경쟁 이슈</a:t>
            </a:r>
          </a:p>
          <a:p>
            <a:pPr marL="805656" lvl="1" indent="-361156">
              <a:defRPr sz="2600"/>
            </a:pPr>
            <a:r>
              <a:rPr sz="2200" dirty="0"/>
              <a:t>규제 이슈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데이터 진입장벽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93446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데이터 진입장벽?</a:t>
            </a:r>
          </a:p>
        </p:txBody>
      </p:sp>
      <p:sp>
        <p:nvSpPr>
          <p:cNvPr id="129" name="진입장벽…"/>
          <p:cNvSpPr txBox="1">
            <a:spLocks noGrp="1"/>
          </p:cNvSpPr>
          <p:nvPr>
            <p:ph type="body" idx="1"/>
          </p:nvPr>
        </p:nvSpPr>
        <p:spPr>
          <a:xfrm>
            <a:off x="952500" y="1406769"/>
            <a:ext cx="11099800" cy="74705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3370" indent="-293370" defTabSz="385572">
              <a:spcBef>
                <a:spcPts val="2700"/>
              </a:spcBef>
              <a:defRPr sz="2112"/>
            </a:pPr>
            <a:r>
              <a:rPr sz="2200" dirty="0"/>
              <a:t>진입장벽</a:t>
            </a:r>
          </a:p>
          <a:p>
            <a:pPr marL="293370" lvl="1" indent="0" defTabSz="385572">
              <a:spcBef>
                <a:spcPts val="2700"/>
              </a:spcBef>
              <a:buNone/>
              <a:defRPr sz="2112"/>
            </a:pPr>
            <a:r>
              <a:rPr sz="2200" dirty="0"/>
              <a:t>Positive feedback loop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rPr sz="2200" dirty="0"/>
              <a:t>Yes or No?</a:t>
            </a:r>
          </a:p>
          <a:p>
            <a:pPr marL="0" lvl="1" indent="150876" defTabSz="385572">
              <a:spcBef>
                <a:spcPts val="2700"/>
              </a:spcBef>
              <a:buSzTx/>
              <a:buNone/>
              <a:defRPr sz="2112"/>
            </a:pPr>
            <a:r>
              <a:rPr sz="2200" dirty="0"/>
              <a:t>“The growth of such data is exponential – 90% of all data circulating on the Internet were created less than 2 years ago.”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rPr sz="2200" dirty="0"/>
              <a:t>데이터 창출 속도 /기존 데이터의 decay 속도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rPr sz="2200" dirty="0"/>
              <a:t>그 자체 경쟁제한성? 필수설비?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rPr sz="2200" dirty="0"/>
              <a:t>Network economy</a:t>
            </a:r>
          </a:p>
          <a:p>
            <a:pPr marL="293370" lvl="1" indent="0" defTabSz="385572">
              <a:spcBef>
                <a:spcPts val="2700"/>
              </a:spcBef>
              <a:buNone/>
              <a:defRPr sz="2112"/>
            </a:pPr>
            <a:r>
              <a:rPr sz="2200" dirty="0"/>
              <a:t>교과서적 network effects, social network service</a:t>
            </a:r>
          </a:p>
          <a:p>
            <a:pPr marL="293370" lvl="1" indent="0" defTabSz="385572">
              <a:spcBef>
                <a:spcPts val="2700"/>
              </a:spcBef>
              <a:buNone/>
              <a:defRPr sz="2112"/>
            </a:pPr>
            <a:r>
              <a:rPr sz="2200" dirty="0"/>
              <a:t>Temporary high market shares due to network effects</a:t>
            </a:r>
          </a:p>
          <a:p>
            <a:pPr marL="293370" lvl="1" indent="0" defTabSz="385572">
              <a:spcBef>
                <a:spcPts val="2700"/>
              </a:spcBef>
              <a:buNone/>
              <a:defRPr sz="2112"/>
            </a:pPr>
            <a:r>
              <a:rPr sz="2200" dirty="0"/>
              <a:t>진입장벽의 성격? Necessary conditions or sufficient condition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소비자보호:개인정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소비자보호:개인정보</a:t>
            </a:r>
          </a:p>
        </p:txBody>
      </p:sp>
      <p:sp>
        <p:nvSpPr>
          <p:cNvPr id="132" name="Transparency, trus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2944"/>
            </a:pPr>
            <a:r>
              <a:rPr dirty="0"/>
              <a:t>Transparency, trust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rPr dirty="0"/>
              <a:t>개인정보 보호: 제품특성으로 작용?</a:t>
            </a:r>
          </a:p>
          <a:p>
            <a:pPr marL="408940" lvl="1" indent="0" defTabSz="537463">
              <a:spcBef>
                <a:spcPts val="3800"/>
              </a:spcBef>
              <a:buNone/>
              <a:defRPr sz="2944"/>
            </a:pPr>
            <a:r>
              <a:rPr dirty="0"/>
              <a:t>자동차 연비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rPr dirty="0"/>
              <a:t>시장에서 작동하지 않는다면 왜?</a:t>
            </a:r>
          </a:p>
          <a:p>
            <a:pPr marL="408940" lvl="1" indent="0" defTabSz="537463">
              <a:spcBef>
                <a:spcPts val="3800"/>
              </a:spcBef>
              <a:buNone/>
              <a:defRPr sz="2944"/>
            </a:pPr>
            <a:r>
              <a:rPr dirty="0"/>
              <a:t>양면시장</a:t>
            </a:r>
            <a:r>
              <a:rPr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hidden price. What to exchange?</a:t>
            </a:r>
            <a:endParaRPr dirty="0"/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rPr dirty="0"/>
              <a:t>Trust: brand effect, reputation.</a:t>
            </a:r>
          </a:p>
          <a:p>
            <a:pPr marL="408940" lvl="1" indent="0" defTabSz="537463">
              <a:spcBef>
                <a:spcPts val="3800"/>
              </a:spcBef>
              <a:buNone/>
              <a:defRPr sz="2944"/>
            </a:pPr>
            <a:r>
              <a:rPr dirty="0"/>
              <a:t>Scale of economy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개인정보: strike balanc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7840"/>
            </a:lvl1pPr>
          </a:lstStyle>
          <a:p>
            <a:r>
              <a:t>개인정보: strike balance?</a:t>
            </a:r>
          </a:p>
        </p:txBody>
      </p:sp>
      <p:sp>
        <p:nvSpPr>
          <p:cNvPr id="135" name="Transparenc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67359">
              <a:spcBef>
                <a:spcPts val="3300"/>
              </a:spcBef>
              <a:buSzTx/>
              <a:buFont typeface="Wingdings" charset="2"/>
              <a:buChar char="§"/>
              <a:defRPr sz="2560"/>
            </a:pPr>
            <a:r>
              <a:rPr dirty="0"/>
              <a:t>Transparency</a:t>
            </a:r>
          </a:p>
          <a:p>
            <a:pPr marL="355600" lvl="1" indent="0" defTabSz="467359">
              <a:spcBef>
                <a:spcPts val="3300"/>
              </a:spcBef>
              <a:buNone/>
              <a:defRPr sz="2560"/>
            </a:pPr>
            <a:r>
              <a:rPr dirty="0"/>
              <a:t>소비자에게 “당신의 정보가 잘 보호되고 있느냐”고 설문조사한다면?</a:t>
            </a:r>
          </a:p>
          <a:p>
            <a:pPr marL="355600" lvl="1" indent="0" defTabSz="467359">
              <a:spcBef>
                <a:spcPts val="3300"/>
              </a:spcBef>
              <a:buNone/>
              <a:defRPr sz="2560"/>
            </a:pPr>
            <a:r>
              <a:rPr dirty="0"/>
              <a:t>통신서비스 /이메일-검색서비스. </a:t>
            </a:r>
          </a:p>
          <a:p>
            <a:pPr marL="355600" lvl="1" indent="0" defTabSz="467359">
              <a:spcBef>
                <a:spcPts val="3300"/>
              </a:spcBef>
              <a:buNone/>
              <a:defRPr sz="2560"/>
            </a:pPr>
            <a:r>
              <a:rPr dirty="0"/>
              <a:t>소비자 선택권, opt-out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rPr dirty="0"/>
              <a:t>Consumer lock-in, consumer exploits. </a:t>
            </a:r>
          </a:p>
          <a:p>
            <a:pPr marL="355600" lvl="1" indent="0" defTabSz="467359">
              <a:spcBef>
                <a:spcPts val="3300"/>
              </a:spcBef>
              <a:buNone/>
              <a:defRPr sz="2560"/>
            </a:pPr>
            <a:r>
              <a:rPr dirty="0"/>
              <a:t>데이터 이전 용이? 개인정보 활용도 변화?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rPr dirty="0"/>
              <a:t>Data provision, public goods problem?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rPr dirty="0"/>
              <a:t>Who will be responsible in data value chain?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gulation: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rPr dirty="0"/>
              <a:t>Regulation:</a:t>
            </a:r>
          </a:p>
          <a:p>
            <a:pPr defTabSz="484886">
              <a:defRPr sz="6640"/>
            </a:pPr>
            <a:r>
              <a:rPr dirty="0"/>
              <a:t>National boundaries</a:t>
            </a:r>
          </a:p>
        </p:txBody>
      </p:sp>
      <p:sp>
        <p:nvSpPr>
          <p:cNvPr id="138" name="Global economy, Multinational firms: technologies do not know borde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592"/>
            </a:pPr>
            <a:r>
              <a:rPr dirty="0"/>
              <a:t>Global economy, Multinational firms: technologies do not know borders.</a:t>
            </a:r>
          </a:p>
          <a:p>
            <a:pPr marL="360045" indent="-360045" defTabSz="473201">
              <a:spcBef>
                <a:spcPts val="3400"/>
              </a:spcBef>
              <a:defRPr sz="2592"/>
            </a:pPr>
            <a:r>
              <a:rPr dirty="0"/>
              <a:t>National boundary, copyright and data protection legislation</a:t>
            </a:r>
          </a:p>
          <a:p>
            <a:pPr marL="360045" indent="-360045" defTabSz="473201">
              <a:spcBef>
                <a:spcPts val="3400"/>
              </a:spcBef>
              <a:defRPr sz="2592"/>
            </a:pPr>
            <a:r>
              <a:rPr dirty="0"/>
              <a:t>Trade barrier? Industry policy?</a:t>
            </a:r>
          </a:p>
          <a:p>
            <a:pPr marL="360045" indent="-360045" defTabSz="473201">
              <a:spcBef>
                <a:spcPts val="3400"/>
              </a:spcBef>
              <a:defRPr sz="2592"/>
            </a:pPr>
            <a:r>
              <a:rPr dirty="0"/>
              <a:t>Scale of economy, scope of economy, standard</a:t>
            </a:r>
          </a:p>
          <a:p>
            <a:pPr marL="360045" lvl="1" indent="0" defTabSz="473201">
              <a:spcBef>
                <a:spcPts val="3400"/>
              </a:spcBef>
              <a:buNone/>
              <a:defRPr sz="2592"/>
            </a:pPr>
            <a:r>
              <a:rPr dirty="0"/>
              <a:t>“platforms have proven to be innovators in the digital economy, helping smaller businesses to move online and reach new markets. “</a:t>
            </a:r>
          </a:p>
          <a:p>
            <a:pPr marL="360045" lvl="1" indent="0" defTabSz="473201">
              <a:spcBef>
                <a:spcPts val="3400"/>
              </a:spcBef>
              <a:buNone/>
              <a:defRPr sz="2592"/>
            </a:pPr>
            <a:r>
              <a:rPr dirty="0"/>
              <a:t>소비측면: advertising?</a:t>
            </a:r>
          </a:p>
          <a:p>
            <a:pPr marL="360045" lvl="1" indent="0" defTabSz="473201">
              <a:spcBef>
                <a:spcPts val="3400"/>
              </a:spcBef>
              <a:buNone/>
              <a:defRPr sz="2592"/>
            </a:pPr>
            <a:r>
              <a:rPr dirty="0"/>
              <a:t>생산측면: apps, softwares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380</Words>
  <Application>Microsoft Macintosh PowerPoint</Application>
  <PresentationFormat>사용자 지정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Wingdings</vt:lpstr>
      <vt:lpstr>White</vt:lpstr>
      <vt:lpstr>BIG Data 관련 소비자/경쟁보호</vt:lpstr>
      <vt:lpstr>플랫폼 경쟁, 시장(기능)</vt:lpstr>
      <vt:lpstr>도전과 응전</vt:lpstr>
      <vt:lpstr>데이터 진입장벽?</vt:lpstr>
      <vt:lpstr>소비자보호:개인정보</vt:lpstr>
      <vt:lpstr>개인정보: strike balance?</vt:lpstr>
      <vt:lpstr>Regulation: National boundaries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관련 소비자/경쟁보호</dc:title>
  <cp:lastModifiedBy>shnahm</cp:lastModifiedBy>
  <cp:revision>4</cp:revision>
  <dcterms:modified xsi:type="dcterms:W3CDTF">2017-08-23T15:57:13Z</dcterms:modified>
</cp:coreProperties>
</file>