
<file path=[Content_Types].xml><?xml version="1.0" encoding="utf-8"?>
<Types xmlns="http://schemas.openxmlformats.org/package/2006/content-types">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slideLayouts/slideLayout9.xml" ContentType="application/vnd.openxmlformats-officedocument.presentationml.slideLayout+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Default Extension="jpeg" ContentType="image/jpeg"/>
  <Default Extension="rels" ContentType="application/vnd.openxmlformats-package.relationships+xml"/>
  <Default Extension="xml" ContentType="application/xml"/>
</Types>
</file>

<file path=_rels/.rels>&#65279;<?xml version="1.0" encoding="UTF-8" standalone="yes"?>
<Relationships xmlns="http://schemas.openxmlformats.org/package/2006/relationships">
  <Relationship Id="rId3" Type="http://schemas.openxmlformats.org/package/2006/relationships/metadata/core-properties" Target="docProps/core.xml" />
  <Relationship Id="rId2" Type="http://schemas.openxmlformats.org/package/2006/relationships/metadata/thumbnail" Target="docProps/thumbnail.jpeg" />
  <Relationship Id="rId1" Type="http://schemas.openxmlformats.org/officeDocument/2006/relationships/officeDocument" Target="ppt/presentation.xml" />
  <Relationship Id="rId4" Type="http://schemas.openxmlformats.org/officeDocument/2006/relationships/extended-properties" Target="docProps/app.xml" />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11"/>
  </p:notesMasterIdLst>
  <p:sldIdLst>
    <p:sldId id="256" r:id="rId2"/>
    <p:sldId id="257" r:id="rId3"/>
    <p:sldId id="258" r:id="rId4"/>
    <p:sldId id="262" r:id="rId5"/>
    <p:sldId id="265" r:id="rId6"/>
    <p:sldId id="266" r:id="rId7"/>
    <p:sldId id="267" r:id="rId8"/>
    <p:sldId id="268" r:id="rId9"/>
    <p:sldId id="270"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2244" y="-552"/>
      </p:cViewPr>
      <p:guideLst>
        <p:guide orient="horz" pos="2160"/>
        <p:guide pos="2880"/>
      </p:guideLst>
    </p:cSldViewPr>
  </p:slideViewPr>
  <p:notesTextViewPr>
    <p:cViewPr>
      <p:scale>
        <a:sx n="1" d="1"/>
        <a:sy n="1" d="1"/>
      </p:scale>
      <p:origin x="0" y="0"/>
    </p:cViewPr>
  </p:notesTextViewPr>
  <p:sorterViewPr>
    <p:cViewPr>
      <p:scale>
        <a:sx n="160" d="100"/>
        <a:sy n="160" d="100"/>
      </p:scale>
      <p:origin x="0" y="0"/>
    </p:cViewPr>
  </p:sorterViewPr>
  <p:gridSpacing cx="76200" cy="76200"/>
</p:viewPr>
</file>

<file path=ppt/_rels/presentation.xml.rels>&#65279;<?xml version="1.0" encoding="UTF-8" standalone="yes"?>
<Relationships xmlns="http://schemas.openxmlformats.org/package/2006/relationships">
  <Relationship Id="rId2" Type="http://schemas.openxmlformats.org/officeDocument/2006/relationships/slide" Target="slides/slide1.xml" />
  <Relationship Id="rId3" Type="http://schemas.openxmlformats.org/officeDocument/2006/relationships/slide" Target="slides/slide2.xml" />
  <Relationship Id="rId4" Type="http://schemas.openxmlformats.org/officeDocument/2006/relationships/slide" Target="slides/slide3.xml" />
  <Relationship Id="rId5" Type="http://schemas.openxmlformats.org/officeDocument/2006/relationships/slide" Target="slides/slide4.xml" />
  <Relationship Id="rId6" Type="http://schemas.openxmlformats.org/officeDocument/2006/relationships/slide" Target="slides/slide5.xml" />
  <Relationship Id="rId7" Type="http://schemas.openxmlformats.org/officeDocument/2006/relationships/slide" Target="slides/slide6.xml" />
  <Relationship Id="rId8" Type="http://schemas.openxmlformats.org/officeDocument/2006/relationships/slide" Target="slides/slide7.xml" />
  <Relationship Id="rId9" Type="http://schemas.openxmlformats.org/officeDocument/2006/relationships/slide" Target="slides/slide8.xml" />
  <Relationship Id="rId10" Type="http://schemas.openxmlformats.org/officeDocument/2006/relationships/slide" Target="slides/slide9.xml" />
  <Relationship Id="rId13" Type="http://schemas.openxmlformats.org/officeDocument/2006/relationships/viewProps" Target="viewProps.xml" />
  <Relationship Id="rId12" Type="http://schemas.openxmlformats.org/officeDocument/2006/relationships/presProps" Target="presProps.xml" />
  <Relationship Id="rId1" Type="http://schemas.openxmlformats.org/officeDocument/2006/relationships/slideMaster" Target="slideMasters/slideMaster1.xml" />
  <Relationship Id="rId11" Type="http://schemas.openxmlformats.org/officeDocument/2006/relationships/notesMaster" Target="notesMasters/notesMaster1.xml" />
  <Relationship Id="rId15" Type="http://schemas.openxmlformats.org/officeDocument/2006/relationships/tableStyles" Target="tableStyles.xml" />
  <Relationship Id="rId14" Type="http://schemas.openxmlformats.org/officeDocument/2006/relationships/theme" Target="theme/theme1.xml" />
</Relationships>
</file>

<file path=ppt/notesMasters/_rels/notesMaster1.xml.rels>&#65279;<?xml version="1.0" encoding="UTF-8" standalone="yes"?>
<Relationships xmlns="http://schemas.openxmlformats.org/package/2006/relationships">
  <Relationship Id="rId1" Type="http://schemas.openxmlformats.org/officeDocument/2006/relationships/theme" Target="../theme/theme2.xml" />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8F67F6-456E-4E3E-AED5-CA9ABAA54E77}" type="datetimeFigureOut">
              <a:rPr lang="en-US" smtClean="0"/>
              <a:t>8/21/2017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81460C-5FCB-4768-9BDB-11B889357253}" type="slidenum">
              <a:rPr lang="en-US" smtClean="0"/>
              <a:t>‹#›</a:t>
            </a:fld>
            <a:endParaRPr lang="en-US" dirty="0"/>
          </a:p>
        </p:txBody>
      </p:sp>
    </p:spTree>
    <p:extLst>
      <p:ext uri="{BB962C8B-B14F-4D97-AF65-F5344CB8AC3E}">
        <p14:creationId xmlns:p14="http://schemas.microsoft.com/office/powerpoint/2010/main" val="3011571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
<Relationships xmlns="http://schemas.openxmlformats.org/package/2006/relationships">
  <Relationship Id="rId2" Type="http://schemas.openxmlformats.org/officeDocument/2006/relationships/slide" Target="../slides/slide1.xml" />
  <Relationship Id="rId1" Type="http://schemas.openxmlformats.org/officeDocument/2006/relationships/notesMaster" Target="../notesMasters/notesMaster1.xml" />
</Relationships>
</file>

<file path=ppt/notesSlides/_rels/notesSlide2.xml.rels>&#65279;<?xml version="1.0" encoding="UTF-8" standalone="yes"?>
<Relationships xmlns="http://schemas.openxmlformats.org/package/2006/relationships">
  <Relationship Id="rId2" Type="http://schemas.openxmlformats.org/officeDocument/2006/relationships/slide" Target="../slides/slide2.xml" />
  <Relationship Id="rId1" Type="http://schemas.openxmlformats.org/officeDocument/2006/relationships/notesMaster" Target="../notesMasters/notesMaster1.xml" />
</Relationships>
</file>

<file path=ppt/notesSlides/_rels/notesSlide3.xml.rels>&#65279;<?xml version="1.0" encoding="UTF-8" standalone="yes"?>
<Relationships xmlns="http://schemas.openxmlformats.org/package/2006/relationships">
  <Relationship Id="rId2" Type="http://schemas.openxmlformats.org/officeDocument/2006/relationships/slide" Target="../slides/slide3.xml" />
  <Relationship Id="rId1" Type="http://schemas.openxmlformats.org/officeDocument/2006/relationships/notesMaster" Target="../notesMasters/notesMaster1.xml" />
</Relationships>
</file>

<file path=ppt/notesSlides/_rels/notesSlide4.xml.rels>&#65279;<?xml version="1.0" encoding="UTF-8" standalone="yes"?>
<Relationships xmlns="http://schemas.openxmlformats.org/package/2006/relationships">
  <Relationship Id="rId2" Type="http://schemas.openxmlformats.org/officeDocument/2006/relationships/slide" Target="../slides/slide4.xml" />
  <Relationship Id="rId1" Type="http://schemas.openxmlformats.org/officeDocument/2006/relationships/notesMaster" Target="../notesMasters/notesMaster1.xml" />
</Relationships>
</file>

<file path=ppt/notesSlides/_rels/notesSlide5.xml.rels>&#65279;<?xml version="1.0" encoding="UTF-8" standalone="yes"?>
<Relationships xmlns="http://schemas.openxmlformats.org/package/2006/relationships">
  <Relationship Id="rId2" Type="http://schemas.openxmlformats.org/officeDocument/2006/relationships/slide" Target="../slides/slide5.xml" />
  <Relationship Id="rId1" Type="http://schemas.openxmlformats.org/officeDocument/2006/relationships/notesMaster" Target="../notesMasters/notesMaster1.xml" />
</Relationships>
</file>

<file path=ppt/notesSlides/_rels/notesSlide6.xml.rels>&#65279;<?xml version="1.0" encoding="UTF-8" standalone="yes"?>
<Relationships xmlns="http://schemas.openxmlformats.org/package/2006/relationships">
  <Relationship Id="rId2" Type="http://schemas.openxmlformats.org/officeDocument/2006/relationships/slide" Target="../slides/slide6.xml" />
  <Relationship Id="rId1" Type="http://schemas.openxmlformats.org/officeDocument/2006/relationships/notesMaster" Target="../notesMasters/notesMaster1.xml" />
</Relationships>
</file>

<file path=ppt/notesSlides/_rels/notesSlide7.xml.rels>&#65279;<?xml version="1.0" encoding="UTF-8" standalone="yes"?>
<Relationships xmlns="http://schemas.openxmlformats.org/package/2006/relationships">
  <Relationship Id="rId2" Type="http://schemas.openxmlformats.org/officeDocument/2006/relationships/slide" Target="../slides/slide7.xml" />
  <Relationship Id="rId1" Type="http://schemas.openxmlformats.org/officeDocument/2006/relationships/notesMaster" Target="../notesMasters/notesMaster1.xml" />
</Relationships>
</file>

<file path=ppt/notesSlides/_rels/notesSlide8.xml.rels>&#65279;<?xml version="1.0" encoding="UTF-8" standalone="yes"?>
<Relationships xmlns="http://schemas.openxmlformats.org/package/2006/relationships">
  <Relationship Id="rId2" Type="http://schemas.openxmlformats.org/officeDocument/2006/relationships/slide" Target="../slides/slide8.xml" />
  <Relationship Id="rId1" Type="http://schemas.openxmlformats.org/officeDocument/2006/relationships/notesMaster" Target="../notesMasters/notesMaster1.xml" />
</Relationships>
</file>

<file path=ppt/notesSlides/_rels/notesSlide9.xml.rels>&#65279;<?xml version="1.0" encoding="UTF-8" standalone="yes"?>
<Relationships xmlns="http://schemas.openxmlformats.org/package/2006/relationships">
  <Relationship Id="rId2" Type="http://schemas.openxmlformats.org/officeDocument/2006/relationships/slide" Target="../slides/slide9.xml" />
  <Relationship Id="rId1" Type="http://schemas.openxmlformats.org/officeDocument/2006/relationships/notesMaster" Target="../notesMasters/notesMaster1.xml" />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dirty="0"/>
          </a:p>
        </p:txBody>
      </p:sp>
    </p:spTree>
    <p:extLst>
      <p:ext uri="{BB962C8B-B14F-4D97-AF65-F5344CB8AC3E}">
        <p14:creationId xmlns:p14="http://schemas.microsoft.com/office/powerpoint/2010/main" val="34133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dirty="0"/>
          </a:p>
        </p:txBody>
      </p:sp>
    </p:spTree>
    <p:extLst>
      <p:ext uri="{BB962C8B-B14F-4D97-AF65-F5344CB8AC3E}">
        <p14:creationId xmlns:p14="http://schemas.microsoft.com/office/powerpoint/2010/main" val="4238609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dirty="0"/>
          </a:p>
        </p:txBody>
      </p:sp>
    </p:spTree>
    <p:extLst>
      <p:ext uri="{BB962C8B-B14F-4D97-AF65-F5344CB8AC3E}">
        <p14:creationId xmlns:p14="http://schemas.microsoft.com/office/powerpoint/2010/main" val="4021406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endParaRPr lang="en-US" dirty="0"/>
          </a:p>
        </p:txBody>
      </p:sp>
    </p:spTree>
    <p:extLst>
      <p:ext uri="{BB962C8B-B14F-4D97-AF65-F5344CB8AC3E}">
        <p14:creationId xmlns:p14="http://schemas.microsoft.com/office/powerpoint/2010/main" val="1387801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endParaRPr lang="en-US" dirty="0"/>
          </a:p>
        </p:txBody>
      </p:sp>
    </p:spTree>
    <p:extLst>
      <p:ext uri="{BB962C8B-B14F-4D97-AF65-F5344CB8AC3E}">
        <p14:creationId xmlns:p14="http://schemas.microsoft.com/office/powerpoint/2010/main" val="1387801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endParaRPr lang="en-US" dirty="0"/>
          </a:p>
        </p:txBody>
      </p:sp>
    </p:spTree>
    <p:extLst>
      <p:ext uri="{BB962C8B-B14F-4D97-AF65-F5344CB8AC3E}">
        <p14:creationId xmlns:p14="http://schemas.microsoft.com/office/powerpoint/2010/main" val="1387801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endParaRPr lang="en-US" dirty="0"/>
          </a:p>
        </p:txBody>
      </p:sp>
    </p:spTree>
    <p:extLst>
      <p:ext uri="{BB962C8B-B14F-4D97-AF65-F5344CB8AC3E}">
        <p14:creationId xmlns:p14="http://schemas.microsoft.com/office/powerpoint/2010/main" val="1387801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dirty="0"/>
          </a:p>
        </p:txBody>
      </p:sp>
    </p:spTree>
    <p:extLst>
      <p:ext uri="{BB962C8B-B14F-4D97-AF65-F5344CB8AC3E}">
        <p14:creationId xmlns:p14="http://schemas.microsoft.com/office/powerpoint/2010/main" val="2860539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endParaRPr lang="en-US" dirty="0"/>
          </a:p>
        </p:txBody>
      </p:sp>
    </p:spTree>
    <p:extLst>
      <p:ext uri="{BB962C8B-B14F-4D97-AF65-F5344CB8AC3E}">
        <p14:creationId xmlns:p14="http://schemas.microsoft.com/office/powerpoint/2010/main" val="2615066281"/>
      </p:ext>
    </p:extLst>
  </p:cSld>
  <p:clrMapOvr>
    <a:masterClrMapping/>
  </p:clrMapOvr>
</p:notes>
</file>

<file path=ppt/slideLayouts/_rels/slideLayout1.xml.rels>&#65279;<?xml version="1.0" encoding="UTF-8" standalone="yes"?>
<Relationships xmlns="http://schemas.openxmlformats.org/package/2006/relationships">
  <Relationship Id="rId1" Type="http://schemas.openxmlformats.org/officeDocument/2006/relationships/slideMaster" Target="../slideMasters/slideMaster1.xml" />
</Relationships>
</file>

<file path=ppt/slideLayouts/_rels/slideLayout10.xml.rels>&#65279;<?xml version="1.0" encoding="UTF-8" standalone="yes"?>
<Relationships xmlns="http://schemas.openxmlformats.org/package/2006/relationships">
  <Relationship Id="rId1" Type="http://schemas.openxmlformats.org/officeDocument/2006/relationships/slideMaster" Target="../slideMasters/slideMaster1.xml" />
</Relationships>
</file>

<file path=ppt/slideLayouts/_rels/slideLayout11.xml.rels>&#65279;<?xml version="1.0" encoding="UTF-8" standalone="yes"?>
<Relationships xmlns="http://schemas.openxmlformats.org/package/2006/relationships">
  <Relationship Id="rId1" Type="http://schemas.openxmlformats.org/officeDocument/2006/relationships/slideMaster" Target="../slideMasters/slideMaster1.xml" />
</Relationships>
</file>

<file path=ppt/slideLayouts/_rels/slideLayout2.xml.rels>&#65279;<?xml version="1.0" encoding="UTF-8" standalone="yes"?>
<Relationships xmlns="http://schemas.openxmlformats.org/package/2006/relationships">
  <Relationship Id="rId1" Type="http://schemas.openxmlformats.org/officeDocument/2006/relationships/slideMaster" Target="../slideMasters/slideMaster1.xml" />
</Relationships>
</file>

<file path=ppt/slideLayouts/_rels/slideLayout3.xml.rels>&#65279;<?xml version="1.0" encoding="UTF-8" standalone="yes"?>
<Relationships xmlns="http://schemas.openxmlformats.org/package/2006/relationships">
  <Relationship Id="rId1" Type="http://schemas.openxmlformats.org/officeDocument/2006/relationships/slideMaster" Target="../slideMasters/slideMaster1.xml" />
</Relationships>
</file>

<file path=ppt/slideLayouts/_rels/slideLayout4.xml.rels>&#65279;<?xml version="1.0" encoding="UTF-8" standalone="yes"?>
<Relationships xmlns="http://schemas.openxmlformats.org/package/2006/relationships">
  <Relationship Id="rId1" Type="http://schemas.openxmlformats.org/officeDocument/2006/relationships/slideMaster" Target="../slideMasters/slideMaster1.xml" />
</Relationships>
</file>

<file path=ppt/slideLayouts/_rels/slideLayout5.xml.rels>&#65279;<?xml version="1.0" encoding="UTF-8" standalone="yes"?>
<Relationships xmlns="http://schemas.openxmlformats.org/package/2006/relationships">
  <Relationship Id="rId1" Type="http://schemas.openxmlformats.org/officeDocument/2006/relationships/slideMaster" Target="../slideMasters/slideMaster1.xml" />
</Relationships>
</file>

<file path=ppt/slideLayouts/_rels/slideLayout6.xml.rels>&#65279;<?xml version="1.0" encoding="UTF-8" standalone="yes"?>
<Relationships xmlns="http://schemas.openxmlformats.org/package/2006/relationships">
  <Relationship Id="rId1" Type="http://schemas.openxmlformats.org/officeDocument/2006/relationships/slideMaster" Target="../slideMasters/slideMaster1.xml" />
</Relationships>
</file>

<file path=ppt/slideLayouts/_rels/slideLayout7.xml.rels>&#65279;<?xml version="1.0" encoding="UTF-8" standalone="yes"?>
<Relationships xmlns="http://schemas.openxmlformats.org/package/2006/relationships">
  <Relationship Id="rId1" Type="http://schemas.openxmlformats.org/officeDocument/2006/relationships/slideMaster" Target="../slideMasters/slideMaster1.xml" />
</Relationships>
</file>

<file path=ppt/slideLayouts/_rels/slideLayout8.xml.rels>&#65279;<?xml version="1.0" encoding="UTF-8" standalone="yes"?>
<Relationships xmlns="http://schemas.openxmlformats.org/package/2006/relationships">
  <Relationship Id="rId1" Type="http://schemas.openxmlformats.org/officeDocument/2006/relationships/slideMaster" Target="../slideMasters/slideMaster1.xml" />
</Relationships>
</file>

<file path=ppt/slideLayouts/_rels/slideLayout9.xml.rels>&#65279;<?xml version="1.0" encoding="UTF-8" standalone="yes"?>
<Relationships xmlns="http://schemas.openxmlformats.org/package/2006/relationships">
  <Relationship Id="rId1" Type="http://schemas.openxmlformats.org/officeDocument/2006/relationships/slideMaster" Target="../slideMasters/slideMaster1.xml" />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51DEABC-D766-4322-8E78-B830FAE35C72}" type="datetime4">
              <a:rPr lang="en-US" smtClean="0"/>
              <a:pPr/>
              <a:t>August 21, 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131F9E-604E-4343-9F29-EF72E8231CAD}" type="datetime4">
              <a:rPr lang="en-US" smtClean="0"/>
              <a:pPr/>
              <a:t>August 21, 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A8E1CE-37F8-4102-8DF9-852A0A51F293}" type="datetime4">
              <a:rPr lang="en-US" smtClean="0"/>
              <a:pPr/>
              <a:t>August 21, 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333F43-3E86-47E4-BFBB-2476D384E1C6}" type="datetime4">
              <a:rPr lang="en-US" smtClean="0"/>
              <a:pPr/>
              <a:t>August 21, 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1663BA-01FC-4367-B6F3-ABB2645D55F1}" type="datetime4">
              <a:rPr lang="en-US" smtClean="0"/>
              <a:pPr/>
              <a:t>August 21, 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9B19C71-EC74-44AF-B27E-FC7DC3C3A61D}" type="datetime4">
              <a:rPr lang="en-US" smtClean="0"/>
              <a:pPr/>
              <a:t>August 21, 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5CDA29-3CBE-48EA-92AE-A996835462BA}" type="datetime4">
              <a:rPr lang="en-US" smtClean="0"/>
              <a:pPr/>
              <a:t>August 21, 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38DF745-7D3F-47F4-83A3-874385CFAA6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9EC054-3869-4501-B163-1BBFDE8DCE04}" type="datetime4">
              <a:rPr lang="en-US" smtClean="0"/>
              <a:pPr/>
              <a:t>August 21, 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3D831-56C1-49CF-8EF7-8B9A98402BCD}" type="datetime4">
              <a:rPr lang="en-US" smtClean="0"/>
              <a:pPr/>
              <a:t>August 21, 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38DF745-7D3F-47F4-83A3-874385CFAA6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August 21, 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dirty="0"/>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76EEA923-9BEE-48CE-9F28-5B525F399BAD}" type="datetime4">
              <a:rPr lang="en-US" smtClean="0"/>
              <a:pPr/>
              <a:t>August 21, 2017</a:t>
            </a:fld>
            <a:endParaRPr lang="en-US" dirty="0"/>
          </a:p>
        </p:txBody>
      </p:sp>
      <p:sp>
        <p:nvSpPr>
          <p:cNvPr id="9" name="Slide Number Placeholder 8"/>
          <p:cNvSpPr>
            <a:spLocks noGrp="1"/>
          </p:cNvSpPr>
          <p:nvPr>
            <p:ph type="sldNum" sz="quarter" idx="11"/>
          </p:nvPr>
        </p:nvSpPr>
        <p:spPr/>
        <p:txBody>
          <a:bodyPr/>
          <a:lstStyle/>
          <a:p>
            <a:fld id="{F38DF745-7D3F-47F4-83A3-874385CFAA69}"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&#65279;<?xml version="1.0" encoding="UTF-8" standalone="yes"?>
<Relationships xmlns="http://schemas.openxmlformats.org/package/2006/relationships">
  <Relationship Id="rId8" Type="http://schemas.openxmlformats.org/officeDocument/2006/relationships/slideLayout" Target="../slideLayouts/slideLayout8.xml" />
  <Relationship Id="rId3" Type="http://schemas.openxmlformats.org/officeDocument/2006/relationships/slideLayout" Target="../slideLayouts/slideLayout3.xml" />
  <Relationship Id="rId7" Type="http://schemas.openxmlformats.org/officeDocument/2006/relationships/slideLayout" Target="../slideLayouts/slideLayout7.xml" />
  <Relationship Id="rId12" Type="http://schemas.openxmlformats.org/officeDocument/2006/relationships/theme" Target="../theme/theme1.xml" />
  <Relationship Id="rId2" Type="http://schemas.openxmlformats.org/officeDocument/2006/relationships/slideLayout" Target="../slideLayouts/slideLayout2.xml" />
  <Relationship Id="rId1" Type="http://schemas.openxmlformats.org/officeDocument/2006/relationships/slideLayout" Target="../slideLayouts/slideLayout1.xml" />
  <Relationship Id="rId6" Type="http://schemas.openxmlformats.org/officeDocument/2006/relationships/slideLayout" Target="../slideLayouts/slideLayout6.xml" />
  <Relationship Id="rId11" Type="http://schemas.openxmlformats.org/officeDocument/2006/relationships/slideLayout" Target="../slideLayouts/slideLayout11.xml" />
  <Relationship Id="rId5" Type="http://schemas.openxmlformats.org/officeDocument/2006/relationships/slideLayout" Target="../slideLayouts/slideLayout5.xml" />
  <Relationship Id="rId10" Type="http://schemas.openxmlformats.org/officeDocument/2006/relationships/slideLayout" Target="../slideLayouts/slideLayout10.xml" />
  <Relationship Id="rId4" Type="http://schemas.openxmlformats.org/officeDocument/2006/relationships/slideLayout" Target="../slideLayouts/slideLayout4.xml" />
  <Relationship Id="rId9" Type="http://schemas.openxmlformats.org/officeDocument/2006/relationships/slideLayout" Target="../slideLayouts/slideLayout9.xml" />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F38DF745-7D3F-47F4-83A3-874385CFAA69}"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7D0EFEE-2756-4A20-BF2A-63F0A94F99AC}" type="datetime4">
              <a:rPr lang="en-US" smtClean="0"/>
              <a:pPr/>
              <a:t>August 21, 2017</a:t>
            </a:fld>
            <a:endParaRPr lang="en-US" dirty="0"/>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iming>
    <p:tnLst>
      <p:par>
        <p:cTn id="1" dur="indefinite" restart="never" nodeType="tmRoot"/>
      </p:par>
    </p:tnLst>
  </p:timing>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
<Relationships xmlns="http://schemas.openxmlformats.org/package/2006/relationships">
  <Relationship Id="rId2" Type="http://schemas.openxmlformats.org/officeDocument/2006/relationships/notesSlide" Target="../notesSlides/notesSlide1.xml" />
  <Relationship Id="rId1" Type="http://schemas.openxmlformats.org/officeDocument/2006/relationships/slideLayout" Target="../slideLayouts/slideLayout1.xml" />
</Relationships>
</file>

<file path=ppt/slides/_rels/slide2.xml.rels>&#65279;<?xml version="1.0" encoding="UTF-8" standalone="yes"?>
<Relationships xmlns="http://schemas.openxmlformats.org/package/2006/relationships">
  <Relationship Id="rId2" Type="http://schemas.openxmlformats.org/officeDocument/2006/relationships/notesSlide" Target="../notesSlides/notesSlide2.xml" />
  <Relationship Id="rId1" Type="http://schemas.openxmlformats.org/officeDocument/2006/relationships/slideLayout" Target="../slideLayouts/slideLayout2.xml" />
</Relationships>
</file>

<file path=ppt/slides/_rels/slide3.xml.rels>&#65279;<?xml version="1.0" encoding="UTF-8" standalone="yes"?>
<Relationships xmlns="http://schemas.openxmlformats.org/package/2006/relationships">
  <Relationship Id="rId3" Type="http://schemas.openxmlformats.org/officeDocument/2006/relationships/image" Target="../media/image2.jpeg" />
  <Relationship Id="rId2" Type="http://schemas.openxmlformats.org/officeDocument/2006/relationships/notesSlide" Target="../notesSlides/notesSlide3.xml" />
  <Relationship Id="rId1" Type="http://schemas.openxmlformats.org/officeDocument/2006/relationships/slideLayout" Target="../slideLayouts/slideLayout2.xml" />
</Relationships>
</file>

<file path=ppt/slides/_rels/slide4.xml.rels>&#65279;<?xml version="1.0" encoding="UTF-8" standalone="yes"?>
<Relationships xmlns="http://schemas.openxmlformats.org/package/2006/relationships">
  <Relationship Id="rId2" Type="http://schemas.openxmlformats.org/officeDocument/2006/relationships/notesSlide" Target="../notesSlides/notesSlide4.xml" />
  <Relationship Id="rId1" Type="http://schemas.openxmlformats.org/officeDocument/2006/relationships/slideLayout" Target="../slideLayouts/slideLayout2.xml" />
</Relationships>
</file>

<file path=ppt/slides/_rels/slide5.xml.rels>&#65279;<?xml version="1.0" encoding="UTF-8" standalone="yes"?>
<Relationships xmlns="http://schemas.openxmlformats.org/package/2006/relationships">
  <Relationship Id="rId2" Type="http://schemas.openxmlformats.org/officeDocument/2006/relationships/notesSlide" Target="../notesSlides/notesSlide5.xml" />
  <Relationship Id="rId1" Type="http://schemas.openxmlformats.org/officeDocument/2006/relationships/slideLayout" Target="../slideLayouts/slideLayout2.xml" />
</Relationships>
</file>

<file path=ppt/slides/_rels/slide6.xml.rels>&#65279;<?xml version="1.0" encoding="UTF-8" standalone="yes"?>
<Relationships xmlns="http://schemas.openxmlformats.org/package/2006/relationships">
  <Relationship Id="rId2" Type="http://schemas.openxmlformats.org/officeDocument/2006/relationships/notesSlide" Target="../notesSlides/notesSlide6.xml" />
  <Relationship Id="rId1" Type="http://schemas.openxmlformats.org/officeDocument/2006/relationships/slideLayout" Target="../slideLayouts/slideLayout2.xml" />
</Relationships>
</file>

<file path=ppt/slides/_rels/slide7.xml.rels>&#65279;<?xml version="1.0" encoding="UTF-8" standalone="yes"?>
<Relationships xmlns="http://schemas.openxmlformats.org/package/2006/relationships">
  <Relationship Id="rId2" Type="http://schemas.openxmlformats.org/officeDocument/2006/relationships/notesSlide" Target="../notesSlides/notesSlide7.xml" />
  <Relationship Id="rId1" Type="http://schemas.openxmlformats.org/officeDocument/2006/relationships/slideLayout" Target="../slideLayouts/slideLayout2.xml" />
</Relationships>
</file>

<file path=ppt/slides/_rels/slide8.xml.rels>&#65279;<?xml version="1.0" encoding="UTF-8" standalone="yes"?>
<Relationships xmlns="http://schemas.openxmlformats.org/package/2006/relationships">
  <Relationship Id="rId2" Type="http://schemas.openxmlformats.org/officeDocument/2006/relationships/notesSlide" Target="../notesSlides/notesSlide8.xml" />
  <Relationship Id="rId1" Type="http://schemas.openxmlformats.org/officeDocument/2006/relationships/slideLayout" Target="../slideLayouts/slideLayout2.xml" />
</Relationships>
</file>

<file path=ppt/slides/_rels/slide9.xml.rels>&#65279;<?xml version="1.0" encoding="UTF-8" standalone="yes"?>
<Relationships xmlns="http://schemas.openxmlformats.org/package/2006/relationships">
  <Relationship Id="rId2" Type="http://schemas.openxmlformats.org/officeDocument/2006/relationships/notesSlide" Target="../notesSlides/notesSlide9.xml" />
  <Relationship Id="rId1" Type="http://schemas.openxmlformats.org/officeDocument/2006/relationships/slideLayout" Target="../slideLayouts/slideLayout2.xml" />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543800" cy="2593975"/>
          </a:xfrm>
        </p:spPr>
        <p:txBody>
          <a:bodyPr/>
          <a:lstStyle/>
          <a:p>
            <a:r>
              <a:rPr lang="en-US" sz="5400" dirty="0" smtClean="0"/>
              <a:t>Big Data, Algorithms, and Artificial Intelligence</a:t>
            </a:r>
            <a:r>
              <a:rPr lang="en-US" dirty="0" smtClean="0"/>
              <a:t> </a:t>
            </a:r>
            <a:endParaRPr lang="en-US" dirty="0"/>
          </a:p>
        </p:txBody>
      </p:sp>
      <p:sp>
        <p:nvSpPr>
          <p:cNvPr id="3" name="Subtitle 2"/>
          <p:cNvSpPr>
            <a:spLocks noGrp="1"/>
          </p:cNvSpPr>
          <p:nvPr>
            <p:ph type="subTitle" idx="1"/>
          </p:nvPr>
        </p:nvSpPr>
        <p:spPr>
          <a:xfrm>
            <a:off x="685800" y="3733800"/>
            <a:ext cx="6461760" cy="2286000"/>
          </a:xfrm>
        </p:spPr>
        <p:txBody>
          <a:bodyPr>
            <a:normAutofit fontScale="25000" lnSpcReduction="20000"/>
          </a:bodyPr>
          <a:lstStyle/>
          <a:p>
            <a:endParaRPr lang="en-US" dirty="0" smtClean="0"/>
          </a:p>
          <a:p>
            <a:r>
              <a:rPr lang="en-US" sz="9600" dirty="0" smtClean="0">
                <a:solidFill>
                  <a:schemeClr val="tx1"/>
                </a:solidFill>
              </a:rPr>
              <a:t>Hill Wellford</a:t>
            </a:r>
          </a:p>
          <a:p>
            <a:r>
              <a:rPr lang="en-US" sz="9600" dirty="0" smtClean="0">
                <a:solidFill>
                  <a:schemeClr val="tx1"/>
                </a:solidFill>
              </a:rPr>
              <a:t>Morgan Lewis &amp; Bockius LLP</a:t>
            </a:r>
          </a:p>
          <a:p>
            <a:r>
              <a:rPr lang="en-US" sz="9600" dirty="0" smtClean="0">
                <a:solidFill>
                  <a:schemeClr val="tx1"/>
                </a:solidFill>
              </a:rPr>
              <a:t>Washington, DC</a:t>
            </a:r>
          </a:p>
          <a:p>
            <a:endParaRPr lang="en-US" sz="8000" dirty="0">
              <a:solidFill>
                <a:schemeClr val="tx1"/>
              </a:solidFill>
            </a:endParaRPr>
          </a:p>
          <a:p>
            <a:r>
              <a:rPr lang="en-US" sz="8000" dirty="0" smtClean="0">
                <a:solidFill>
                  <a:schemeClr val="tx1"/>
                </a:solidFill>
              </a:rPr>
              <a:t>Sogang University</a:t>
            </a:r>
          </a:p>
          <a:p>
            <a:r>
              <a:rPr lang="en-US" sz="8000" dirty="0" smtClean="0">
                <a:solidFill>
                  <a:schemeClr val="tx1"/>
                </a:solidFill>
              </a:rPr>
              <a:t>31 August 2017</a:t>
            </a:r>
            <a:endParaRPr lang="en-US" sz="8000" dirty="0">
              <a:solidFill>
                <a:schemeClr val="tx1"/>
              </a:solidFill>
            </a:endParaRPr>
          </a:p>
        </p:txBody>
      </p:sp>
      <p:sp>
        <p:nvSpPr>
          <p:cNvPr id="4" name="Slide Number Placeholder 3"/>
          <p:cNvSpPr>
            <a:spLocks noGrp="1"/>
          </p:cNvSpPr>
          <p:nvPr>
            <p:ph type="sldNum" sz="quarter" idx="12"/>
          </p:nvPr>
        </p:nvSpPr>
        <p:spPr/>
        <p:txBody>
          <a:bodyPr/>
          <a:lstStyle/>
          <a:p>
            <a:fld id="{F38DF745-7D3F-47F4-83A3-874385CFAA69}" type="slidenum">
              <a:rPr lang="en-US" smtClean="0"/>
              <a:pPr/>
              <a:t>1</a:t>
            </a:fld>
            <a:endParaRPr lang="en-US" dirty="0"/>
          </a:p>
        </p:txBody>
      </p:sp>
    </p:spTree>
    <p:extLst>
      <p:ext uri="{BB962C8B-B14F-4D97-AF65-F5344CB8AC3E}">
        <p14:creationId xmlns:p14="http://schemas.microsoft.com/office/powerpoint/2010/main" val="8238233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normAutofit/>
          </a:bodyPr>
          <a:lstStyle/>
          <a:p>
            <a:r>
              <a:rPr lang="en-US" sz="3200" dirty="0" smtClean="0"/>
              <a:t>Can the current “competition toolbox” handle big data? </a:t>
            </a:r>
          </a:p>
          <a:p>
            <a:endParaRPr lang="en-US" sz="1200" dirty="0"/>
          </a:p>
          <a:p>
            <a:r>
              <a:rPr lang="en-US" sz="3200" dirty="0" smtClean="0"/>
              <a:t>Can the “competition toolbox” handle artificial intelligence?</a:t>
            </a:r>
          </a:p>
          <a:p>
            <a:endParaRPr lang="en-US" sz="1200" dirty="0" smtClean="0"/>
          </a:p>
          <a:p>
            <a:r>
              <a:rPr lang="en-US" sz="3200" dirty="0" smtClean="0"/>
              <a:t>How common are AI and algorithms?      Do they increase risk of collusion?</a:t>
            </a:r>
          </a:p>
          <a:p>
            <a:endParaRPr lang="en-US" sz="1200" dirty="0" smtClean="0"/>
          </a:p>
          <a:p>
            <a:r>
              <a:rPr lang="en-US" sz="3200" dirty="0" smtClean="0"/>
              <a:t>Where does privacy fit in?</a:t>
            </a:r>
          </a:p>
        </p:txBody>
      </p:sp>
      <p:sp>
        <p:nvSpPr>
          <p:cNvPr id="4" name="Slide Number Placeholder 3"/>
          <p:cNvSpPr>
            <a:spLocks noGrp="1"/>
          </p:cNvSpPr>
          <p:nvPr>
            <p:ph type="sldNum" sz="quarter" idx="12"/>
          </p:nvPr>
        </p:nvSpPr>
        <p:spPr/>
        <p:txBody>
          <a:bodyPr/>
          <a:lstStyle/>
          <a:p>
            <a:fld id="{F38DF745-7D3F-47F4-83A3-874385CFAA69}" type="slidenum">
              <a:rPr lang="en-US" smtClean="0"/>
              <a:pPr/>
              <a:t>2</a:t>
            </a:fld>
            <a:endParaRPr lang="en-US" dirty="0"/>
          </a:p>
        </p:txBody>
      </p:sp>
    </p:spTree>
    <p:extLst>
      <p:ext uri="{BB962C8B-B14F-4D97-AF65-F5344CB8AC3E}">
        <p14:creationId xmlns:p14="http://schemas.microsoft.com/office/powerpoint/2010/main" val="24702621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The “Competition Toolbox”</a:t>
            </a:r>
            <a:endParaRPr lang="en-US" sz="4000" dirty="0"/>
          </a:p>
        </p:txBody>
      </p:sp>
      <p:sp>
        <p:nvSpPr>
          <p:cNvPr id="4" name="Slide Number Placeholder 3"/>
          <p:cNvSpPr>
            <a:spLocks noGrp="1"/>
          </p:cNvSpPr>
          <p:nvPr>
            <p:ph type="sldNum" sz="quarter" idx="12"/>
          </p:nvPr>
        </p:nvSpPr>
        <p:spPr/>
        <p:txBody>
          <a:bodyPr/>
          <a:lstStyle/>
          <a:p>
            <a:fld id="{F38DF745-7D3F-47F4-83A3-874385CFAA69}" type="slidenum">
              <a:rPr lang="en-US" smtClean="0"/>
              <a:pPr/>
              <a:t>3</a:t>
            </a:fld>
            <a:endParaRPr lang="en-US" dirty="0"/>
          </a:p>
        </p:txBody>
      </p:sp>
      <p:pic>
        <p:nvPicPr>
          <p:cNvPr id="1026" name="Picture 2" descr="C:\Users\MP018199\AppData\Local\Microsoft\Windows\Temporary Internet Files\Content.IE5\80SKGS1P\toolbox2[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865464">
            <a:off x="5996501" y="1301534"/>
            <a:ext cx="2127288" cy="191751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1371600"/>
            <a:ext cx="7620000" cy="4800600"/>
          </a:xfrm>
        </p:spPr>
        <p:txBody>
          <a:bodyPr>
            <a:noAutofit/>
          </a:bodyPr>
          <a:lstStyle/>
          <a:p>
            <a:r>
              <a:rPr lang="en-US" sz="2400" b="1" dirty="0" smtClean="0"/>
              <a:t>Define the product or service market</a:t>
            </a:r>
          </a:p>
          <a:p>
            <a:pPr lvl="1"/>
            <a:r>
              <a:rPr lang="en-US" dirty="0" smtClean="0"/>
              <a:t>A “market” consists of products that                                                 may be easily substituted for each other</a:t>
            </a:r>
          </a:p>
          <a:p>
            <a:pPr lvl="1"/>
            <a:r>
              <a:rPr lang="en-US" dirty="0" smtClean="0"/>
              <a:t>To define a market, authorities apply the                                                                    “hypothetical monopolist” test</a:t>
            </a:r>
          </a:p>
          <a:p>
            <a:pPr lvl="1"/>
            <a:endParaRPr lang="en-US" sz="1100" dirty="0" smtClean="0"/>
          </a:p>
          <a:p>
            <a:r>
              <a:rPr lang="en-US" sz="2400" b="1" dirty="0" smtClean="0"/>
              <a:t>Identify market participants and entry barriers</a:t>
            </a:r>
          </a:p>
          <a:p>
            <a:pPr lvl="1"/>
            <a:r>
              <a:rPr lang="en-US" dirty="0" smtClean="0"/>
              <a:t>Who currently supplies the product?  To whom?  </a:t>
            </a:r>
          </a:p>
          <a:p>
            <a:pPr lvl="1"/>
            <a:r>
              <a:rPr lang="en-US" dirty="0" smtClean="0"/>
              <a:t>How easily can other providers enter?</a:t>
            </a:r>
          </a:p>
          <a:p>
            <a:endParaRPr lang="en-US" sz="1100" dirty="0" smtClean="0"/>
          </a:p>
          <a:p>
            <a:r>
              <a:rPr lang="en-US" sz="2400" b="1" dirty="0" smtClean="0"/>
              <a:t>Analyze effect of conduct on competition</a:t>
            </a:r>
          </a:p>
          <a:p>
            <a:pPr lvl="1"/>
            <a:r>
              <a:rPr lang="en-US" dirty="0" smtClean="0"/>
              <a:t>Is there a restriction of other market participants?</a:t>
            </a:r>
          </a:p>
          <a:p>
            <a:pPr lvl="1"/>
            <a:r>
              <a:rPr lang="en-US" dirty="0" smtClean="0"/>
              <a:t>What are the restriction’s effects on competition as a whole?</a:t>
            </a:r>
          </a:p>
          <a:p>
            <a:pPr lvl="1"/>
            <a:r>
              <a:rPr lang="en-US" dirty="0" smtClean="0"/>
              <a:t>What are the business justifications? </a:t>
            </a:r>
          </a:p>
        </p:txBody>
      </p:sp>
    </p:spTree>
    <p:extLst>
      <p:ext uri="{BB962C8B-B14F-4D97-AF65-F5344CB8AC3E}">
        <p14:creationId xmlns:p14="http://schemas.microsoft.com/office/powerpoint/2010/main" val="20858229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Using the “toolbox” on big data   [1]</a:t>
            </a:r>
            <a:endParaRPr lang="en-US" sz="4000" dirty="0"/>
          </a:p>
        </p:txBody>
      </p:sp>
      <p:sp>
        <p:nvSpPr>
          <p:cNvPr id="3" name="Content Placeholder 2"/>
          <p:cNvSpPr>
            <a:spLocks noGrp="1"/>
          </p:cNvSpPr>
          <p:nvPr>
            <p:ph idx="1"/>
          </p:nvPr>
        </p:nvSpPr>
        <p:spPr>
          <a:xfrm>
            <a:off x="457200" y="1371600"/>
            <a:ext cx="7620000" cy="4800600"/>
          </a:xfrm>
        </p:spPr>
        <p:txBody>
          <a:bodyPr>
            <a:normAutofit lnSpcReduction="10000"/>
          </a:bodyPr>
          <a:lstStyle/>
          <a:p>
            <a:r>
              <a:rPr lang="en-US" dirty="0"/>
              <a:t>When data is bought or sold, or is a key asset in a merger, competition authorities treat it like any other </a:t>
            </a:r>
            <a:r>
              <a:rPr lang="en-US" dirty="0" smtClean="0"/>
              <a:t>product</a:t>
            </a:r>
          </a:p>
          <a:p>
            <a:endParaRPr lang="en-US" sz="1000" dirty="0" smtClean="0"/>
          </a:p>
          <a:p>
            <a:r>
              <a:rPr lang="en-US" dirty="0"/>
              <a:t>Example: CoreLogic/DataQuick merger (US FTC 2014) </a:t>
            </a:r>
            <a:endParaRPr lang="en-US" dirty="0" smtClean="0"/>
          </a:p>
          <a:p>
            <a:pPr lvl="1"/>
            <a:r>
              <a:rPr lang="en-US" sz="1800" dirty="0" smtClean="0"/>
              <a:t>Databases </a:t>
            </a:r>
            <a:r>
              <a:rPr lang="en-US" sz="1800" dirty="0"/>
              <a:t>of </a:t>
            </a:r>
            <a:r>
              <a:rPr lang="en-US" sz="1800" dirty="0" smtClean="0"/>
              <a:t>real </a:t>
            </a:r>
            <a:r>
              <a:rPr lang="en-US" sz="1800" dirty="0"/>
              <a:t>property </a:t>
            </a:r>
            <a:r>
              <a:rPr lang="en-US" sz="1800" dirty="0" smtClean="0"/>
              <a:t>information in </a:t>
            </a:r>
            <a:r>
              <a:rPr lang="en-US" sz="1800" dirty="0"/>
              <a:t>the </a:t>
            </a:r>
            <a:r>
              <a:rPr lang="en-US" sz="1800" dirty="0" smtClean="0"/>
              <a:t>US</a:t>
            </a:r>
          </a:p>
          <a:p>
            <a:endParaRPr lang="en-US" sz="1000" dirty="0"/>
          </a:p>
          <a:p>
            <a:r>
              <a:rPr lang="en-US" dirty="0" smtClean="0"/>
              <a:t>Is the data a product?  Yes. </a:t>
            </a:r>
          </a:p>
          <a:p>
            <a:pPr lvl="1"/>
            <a:r>
              <a:rPr lang="en-US" sz="1800" dirty="0" smtClean="0"/>
              <a:t>Customers are insurers, tax assessors, and others who use the data</a:t>
            </a:r>
          </a:p>
          <a:p>
            <a:pPr lvl="1"/>
            <a:r>
              <a:rPr lang="en-US" sz="1800" dirty="0" smtClean="0"/>
              <a:t>Data </a:t>
            </a:r>
            <a:r>
              <a:rPr lang="en-US" sz="1800" dirty="0"/>
              <a:t>itself </a:t>
            </a:r>
            <a:r>
              <a:rPr lang="en-US" sz="1800" dirty="0" smtClean="0"/>
              <a:t>is traded</a:t>
            </a:r>
            <a:r>
              <a:rPr lang="en-US" sz="1800" dirty="0"/>
              <a:t>:  customers receive direct access to this </a:t>
            </a:r>
            <a:r>
              <a:rPr lang="en-US" sz="1800" dirty="0" smtClean="0"/>
              <a:t>data</a:t>
            </a:r>
          </a:p>
          <a:p>
            <a:endParaRPr lang="en-US" sz="1000" dirty="0"/>
          </a:p>
          <a:p>
            <a:r>
              <a:rPr lang="en-US" dirty="0" smtClean="0"/>
              <a:t>Is the data a barrier to entry?  Yes.  </a:t>
            </a:r>
          </a:p>
          <a:p>
            <a:pPr lvl="1"/>
            <a:r>
              <a:rPr lang="en-US" sz="1800" dirty="0" smtClean="0"/>
              <a:t>This data is </a:t>
            </a:r>
            <a:r>
              <a:rPr lang="en-US" sz="1800" dirty="0"/>
              <a:t>not publicly </a:t>
            </a:r>
            <a:r>
              <a:rPr lang="en-US" sz="1800" dirty="0" smtClean="0"/>
              <a:t>available, </a:t>
            </a:r>
            <a:r>
              <a:rPr lang="en-US" sz="1800" dirty="0"/>
              <a:t>and would require a team of </a:t>
            </a:r>
            <a:r>
              <a:rPr lang="en-US" sz="1800" dirty="0" smtClean="0"/>
              <a:t>property experts many years </a:t>
            </a:r>
            <a:r>
              <a:rPr lang="en-US" sz="1800" dirty="0"/>
              <a:t>to </a:t>
            </a:r>
            <a:r>
              <a:rPr lang="en-US" sz="1800" dirty="0" smtClean="0"/>
              <a:t>generate </a:t>
            </a:r>
          </a:p>
          <a:p>
            <a:pPr marL="708660" lvl="2">
              <a:buClr>
                <a:schemeClr val="accent1"/>
              </a:buClr>
            </a:pPr>
            <a:endParaRPr lang="en-US" sz="1000" dirty="0" smtClean="0"/>
          </a:p>
          <a:p>
            <a:r>
              <a:rPr lang="en-US" dirty="0" smtClean="0"/>
              <a:t>Is a remedy feasible?  Yes.</a:t>
            </a:r>
          </a:p>
          <a:p>
            <a:pPr lvl="1"/>
            <a:r>
              <a:rPr lang="en-US" sz="1800" dirty="0" smtClean="0"/>
              <a:t>Required parties to license the database to a competitor, RealtyTrac</a:t>
            </a:r>
            <a:endParaRPr lang="en-US" sz="1800" dirty="0"/>
          </a:p>
        </p:txBody>
      </p:sp>
      <p:sp>
        <p:nvSpPr>
          <p:cNvPr id="4" name="Slide Number Placeholder 3"/>
          <p:cNvSpPr>
            <a:spLocks noGrp="1"/>
          </p:cNvSpPr>
          <p:nvPr>
            <p:ph type="sldNum" sz="quarter" idx="12"/>
          </p:nvPr>
        </p:nvSpPr>
        <p:spPr/>
        <p:txBody>
          <a:bodyPr/>
          <a:lstStyle/>
          <a:p>
            <a:fld id="{F38DF745-7D3F-47F4-83A3-874385CFAA69}" type="slidenum">
              <a:rPr lang="en-US" smtClean="0"/>
              <a:pPr/>
              <a:t>4</a:t>
            </a:fld>
            <a:endParaRPr lang="en-US" dirty="0"/>
          </a:p>
        </p:txBody>
      </p:sp>
    </p:spTree>
    <p:extLst>
      <p:ext uri="{BB962C8B-B14F-4D97-AF65-F5344CB8AC3E}">
        <p14:creationId xmlns:p14="http://schemas.microsoft.com/office/powerpoint/2010/main" val="38354553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Using the “toolbox” on big data   [2]</a:t>
            </a:r>
            <a:endParaRPr lang="en-US" sz="4000" dirty="0"/>
          </a:p>
        </p:txBody>
      </p:sp>
      <p:sp>
        <p:nvSpPr>
          <p:cNvPr id="3" name="Content Placeholder 2"/>
          <p:cNvSpPr>
            <a:spLocks noGrp="1"/>
          </p:cNvSpPr>
          <p:nvPr>
            <p:ph idx="1"/>
          </p:nvPr>
        </p:nvSpPr>
        <p:spPr/>
        <p:txBody>
          <a:bodyPr>
            <a:normAutofit fontScale="92500" lnSpcReduction="20000"/>
          </a:bodyPr>
          <a:lstStyle/>
          <a:p>
            <a:r>
              <a:rPr lang="en-US" sz="2400" dirty="0" smtClean="0"/>
              <a:t>When data is </a:t>
            </a:r>
            <a:r>
              <a:rPr lang="en-US" sz="2400" u="sng" dirty="0" smtClean="0"/>
              <a:t>not</a:t>
            </a:r>
            <a:r>
              <a:rPr lang="en-US" sz="2400" dirty="0" smtClean="0"/>
              <a:t> bought or sold, it does not play a key role in a competition authority’s analysis</a:t>
            </a:r>
          </a:p>
          <a:p>
            <a:pPr marL="342900" lvl="2">
              <a:buClr>
                <a:schemeClr val="accent1"/>
              </a:buClr>
            </a:pPr>
            <a:endParaRPr lang="en-US" sz="600" dirty="0"/>
          </a:p>
          <a:p>
            <a:r>
              <a:rPr lang="en-US" sz="2400" dirty="0" smtClean="0"/>
              <a:t>Example</a:t>
            </a:r>
            <a:r>
              <a:rPr lang="en-US" sz="2400" dirty="0"/>
              <a:t>: </a:t>
            </a:r>
            <a:r>
              <a:rPr lang="en-US" sz="2400" dirty="0" smtClean="0"/>
              <a:t> ad-supported social media services</a:t>
            </a:r>
          </a:p>
          <a:p>
            <a:pPr lvl="1"/>
            <a:r>
              <a:rPr lang="en-US" sz="1900" dirty="0" smtClean="0"/>
              <a:t>Vast amount of data on their customers (names, posts, photos, “likes”)</a:t>
            </a:r>
          </a:p>
          <a:p>
            <a:pPr lvl="1"/>
            <a:r>
              <a:rPr lang="en-US" sz="1900" dirty="0" smtClean="0"/>
              <a:t>Data is used to select the most relevant ads to display to customers</a:t>
            </a:r>
          </a:p>
          <a:p>
            <a:pPr marL="342900" lvl="2">
              <a:buClr>
                <a:schemeClr val="accent1"/>
              </a:buClr>
            </a:pPr>
            <a:endParaRPr lang="en-US" sz="600" dirty="0"/>
          </a:p>
          <a:p>
            <a:r>
              <a:rPr lang="en-US" sz="2600" dirty="0" smtClean="0"/>
              <a:t>Is </a:t>
            </a:r>
            <a:r>
              <a:rPr lang="en-US" sz="2600" dirty="0"/>
              <a:t>the data a </a:t>
            </a:r>
            <a:r>
              <a:rPr lang="en-US" sz="2600" dirty="0" smtClean="0"/>
              <a:t>product?  No.</a:t>
            </a:r>
          </a:p>
          <a:p>
            <a:pPr lvl="1"/>
            <a:r>
              <a:rPr lang="en-US" sz="1900" dirty="0" smtClean="0"/>
              <a:t>Data is not </a:t>
            </a:r>
            <a:r>
              <a:rPr lang="en-US" sz="1900" dirty="0"/>
              <a:t>traded: </a:t>
            </a:r>
            <a:r>
              <a:rPr lang="en-US" sz="1900" dirty="0" smtClean="0"/>
              <a:t> advertisers </a:t>
            </a:r>
            <a:r>
              <a:rPr lang="en-US" sz="1900" dirty="0"/>
              <a:t>do not receive direct access to </a:t>
            </a:r>
            <a:r>
              <a:rPr lang="en-US" sz="1900" dirty="0" smtClean="0"/>
              <a:t>the data</a:t>
            </a:r>
          </a:p>
          <a:p>
            <a:pPr lvl="1"/>
            <a:r>
              <a:rPr lang="en-US" sz="1900" dirty="0" smtClean="0"/>
              <a:t>“Input,” not an “output” – data is used only internally to improve quality</a:t>
            </a:r>
          </a:p>
          <a:p>
            <a:pPr marL="342900" lvl="2">
              <a:buClr>
                <a:schemeClr val="accent1"/>
              </a:buClr>
            </a:pPr>
            <a:endParaRPr lang="en-US" sz="600" dirty="0"/>
          </a:p>
          <a:p>
            <a:r>
              <a:rPr lang="en-US" sz="2400" dirty="0" smtClean="0"/>
              <a:t>Is the data a </a:t>
            </a:r>
            <a:r>
              <a:rPr lang="en-US" sz="2400" dirty="0"/>
              <a:t>barrier to entry?  </a:t>
            </a:r>
            <a:r>
              <a:rPr lang="en-US" sz="2400" dirty="0" smtClean="0"/>
              <a:t>No.</a:t>
            </a:r>
          </a:p>
          <a:p>
            <a:pPr lvl="1"/>
            <a:r>
              <a:rPr lang="en-US" sz="1900" dirty="0" smtClean="0"/>
              <a:t>Data is obtained easily from customers</a:t>
            </a:r>
          </a:p>
          <a:p>
            <a:pPr lvl="1"/>
            <a:r>
              <a:rPr lang="en-US" sz="1900" dirty="0" smtClean="0"/>
              <a:t>Customers “multi-home” – give their data to multiple firms</a:t>
            </a:r>
            <a:endParaRPr lang="en-US" sz="1900" dirty="0"/>
          </a:p>
          <a:p>
            <a:pPr marL="708660" lvl="2">
              <a:buClr>
                <a:schemeClr val="accent1"/>
              </a:buClr>
            </a:pPr>
            <a:endParaRPr lang="en-US" sz="600" dirty="0"/>
          </a:p>
          <a:p>
            <a:r>
              <a:rPr lang="en-US" sz="2400" dirty="0" smtClean="0"/>
              <a:t>Is a remedy feasible?  No.</a:t>
            </a:r>
            <a:endParaRPr lang="en-US" sz="2400" dirty="0"/>
          </a:p>
          <a:p>
            <a:pPr lvl="1"/>
            <a:r>
              <a:rPr lang="en-US" sz="1900" dirty="0" smtClean="0"/>
              <a:t>Authorities would not want to force customers to give their private social media data to other firms </a:t>
            </a:r>
            <a:endParaRPr lang="en-US" sz="1900" dirty="0"/>
          </a:p>
        </p:txBody>
      </p:sp>
      <p:sp>
        <p:nvSpPr>
          <p:cNvPr id="4" name="Slide Number Placeholder 3"/>
          <p:cNvSpPr>
            <a:spLocks noGrp="1"/>
          </p:cNvSpPr>
          <p:nvPr>
            <p:ph type="sldNum" sz="quarter" idx="12"/>
          </p:nvPr>
        </p:nvSpPr>
        <p:spPr/>
        <p:txBody>
          <a:bodyPr/>
          <a:lstStyle/>
          <a:p>
            <a:fld id="{F38DF745-7D3F-47F4-83A3-874385CFAA69}" type="slidenum">
              <a:rPr lang="en-US" smtClean="0"/>
              <a:pPr/>
              <a:t>5</a:t>
            </a:fld>
            <a:endParaRPr lang="en-US" dirty="0"/>
          </a:p>
        </p:txBody>
      </p:sp>
    </p:spTree>
    <p:extLst>
      <p:ext uri="{BB962C8B-B14F-4D97-AF65-F5344CB8AC3E}">
        <p14:creationId xmlns:p14="http://schemas.microsoft.com/office/powerpoint/2010/main" val="9258755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477962"/>
          </a:xfrm>
        </p:spPr>
        <p:txBody>
          <a:bodyPr/>
          <a:lstStyle/>
          <a:p>
            <a:r>
              <a:rPr lang="en-US" sz="3600" dirty="0" smtClean="0"/>
              <a:t>Using the “toolbox” on AI and algorithms</a:t>
            </a:r>
            <a:br>
              <a:rPr lang="en-US" sz="3600" dirty="0" smtClean="0"/>
            </a:br>
            <a:r>
              <a:rPr lang="en-US" sz="1100" dirty="0" smtClean="0"/>
              <a:t/>
            </a:r>
            <a:br>
              <a:rPr lang="en-US" sz="1100" dirty="0" smtClean="0"/>
            </a:br>
            <a:r>
              <a:rPr lang="en-US" sz="2800" dirty="0" smtClean="0"/>
              <a:t>High interest currently among academics, press  . . .</a:t>
            </a:r>
            <a:endParaRPr lang="en-US" sz="2800" dirty="0"/>
          </a:p>
        </p:txBody>
      </p:sp>
      <p:sp>
        <p:nvSpPr>
          <p:cNvPr id="3" name="Content Placeholder 2"/>
          <p:cNvSpPr>
            <a:spLocks noGrp="1"/>
          </p:cNvSpPr>
          <p:nvPr>
            <p:ph idx="1"/>
          </p:nvPr>
        </p:nvSpPr>
        <p:spPr>
          <a:xfrm>
            <a:off x="457200" y="1752600"/>
            <a:ext cx="7620000" cy="4800600"/>
          </a:xfrm>
        </p:spPr>
        <p:txBody>
          <a:bodyPr>
            <a:normAutofit/>
          </a:bodyPr>
          <a:lstStyle/>
          <a:p>
            <a:r>
              <a:rPr lang="en-US" sz="2400" dirty="0" smtClean="0"/>
              <a:t>Where do Artificial Intelligence and algorithms fit in competition analysis?</a:t>
            </a:r>
          </a:p>
          <a:p>
            <a:pPr lvl="1"/>
            <a:r>
              <a:rPr lang="en-US" dirty="0" smtClean="0"/>
              <a:t>Usually they </a:t>
            </a:r>
            <a:r>
              <a:rPr lang="en-US" dirty="0"/>
              <a:t>are </a:t>
            </a:r>
            <a:r>
              <a:rPr lang="en-US" dirty="0" smtClean="0"/>
              <a:t>only inputs</a:t>
            </a:r>
            <a:r>
              <a:rPr lang="en-US" dirty="0"/>
              <a:t>, used </a:t>
            </a:r>
            <a:r>
              <a:rPr lang="en-US" dirty="0" smtClean="0"/>
              <a:t>to </a:t>
            </a:r>
            <a:r>
              <a:rPr lang="en-US" dirty="0"/>
              <a:t>improve quality or </a:t>
            </a:r>
            <a:r>
              <a:rPr lang="en-US" dirty="0" smtClean="0"/>
              <a:t>pricing</a:t>
            </a:r>
            <a:endParaRPr lang="en-US" dirty="0"/>
          </a:p>
          <a:p>
            <a:pPr lvl="1"/>
            <a:r>
              <a:rPr lang="en-US" dirty="0" smtClean="0"/>
              <a:t>Not a barrier to entry – technology is widely available</a:t>
            </a:r>
          </a:p>
          <a:p>
            <a:endParaRPr lang="en-US" sz="600" dirty="0" smtClean="0"/>
          </a:p>
          <a:p>
            <a:r>
              <a:rPr lang="en-US" sz="2400" dirty="0" smtClean="0"/>
              <a:t>What if everyone uses the same AI?</a:t>
            </a:r>
            <a:endParaRPr lang="en-US" sz="2400" dirty="0"/>
          </a:p>
          <a:p>
            <a:pPr lvl="1"/>
            <a:r>
              <a:rPr lang="en-US" dirty="0" smtClean="0"/>
              <a:t>One concern would be that if everyone uses the same AI and algorithms, their products and pricing might become identical</a:t>
            </a:r>
          </a:p>
          <a:p>
            <a:pPr lvl="1"/>
            <a:r>
              <a:rPr lang="en-US" dirty="0" smtClean="0"/>
              <a:t>“Artificially inflate prices ... machines could effectively conspire, even without their owners’ knowledge” – </a:t>
            </a:r>
            <a:r>
              <a:rPr lang="en-US" i="1" dirty="0" smtClean="0"/>
              <a:t>Bloomberg BNA</a:t>
            </a:r>
          </a:p>
          <a:p>
            <a:pPr lvl="1"/>
            <a:r>
              <a:rPr lang="en-US" dirty="0" smtClean="0"/>
              <a:t>See June </a:t>
            </a:r>
            <a:r>
              <a:rPr lang="en-US" dirty="0"/>
              <a:t>2017 </a:t>
            </a:r>
            <a:r>
              <a:rPr lang="en-US" dirty="0" smtClean="0"/>
              <a:t>OECD roundtable </a:t>
            </a:r>
            <a:r>
              <a:rPr lang="en-US" dirty="0"/>
              <a:t>on "Algorithms and Collusion" </a:t>
            </a:r>
            <a:endParaRPr lang="en-US" dirty="0" smtClean="0"/>
          </a:p>
          <a:p>
            <a:pPr lvl="1"/>
            <a:r>
              <a:rPr lang="en-US" dirty="0" smtClean="0"/>
              <a:t>But is widespread “machine collusion” realistic?</a:t>
            </a:r>
            <a:endParaRPr lang="en-US" dirty="0"/>
          </a:p>
          <a:p>
            <a:pPr marL="708660" lvl="2">
              <a:buClr>
                <a:schemeClr val="accent1"/>
              </a:buClr>
            </a:pPr>
            <a:endParaRPr lang="en-US" sz="600" dirty="0" smtClean="0"/>
          </a:p>
        </p:txBody>
      </p:sp>
      <p:sp>
        <p:nvSpPr>
          <p:cNvPr id="4" name="Slide Number Placeholder 3"/>
          <p:cNvSpPr>
            <a:spLocks noGrp="1"/>
          </p:cNvSpPr>
          <p:nvPr>
            <p:ph type="sldNum" sz="quarter" idx="12"/>
          </p:nvPr>
        </p:nvSpPr>
        <p:spPr/>
        <p:txBody>
          <a:bodyPr/>
          <a:lstStyle/>
          <a:p>
            <a:fld id="{F38DF745-7D3F-47F4-83A3-874385CFAA69}" type="slidenum">
              <a:rPr lang="en-US" smtClean="0"/>
              <a:pPr/>
              <a:t>6</a:t>
            </a:fld>
            <a:endParaRPr lang="en-US" dirty="0"/>
          </a:p>
        </p:txBody>
      </p:sp>
    </p:spTree>
    <p:extLst>
      <p:ext uri="{BB962C8B-B14F-4D97-AF65-F5344CB8AC3E}">
        <p14:creationId xmlns:p14="http://schemas.microsoft.com/office/powerpoint/2010/main" val="27774327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But AI and algorithms are not “new”</a:t>
            </a:r>
            <a:endParaRPr lang="en-US" sz="4000" dirty="0"/>
          </a:p>
        </p:txBody>
      </p:sp>
      <p:sp>
        <p:nvSpPr>
          <p:cNvPr id="3" name="Content Placeholder 2"/>
          <p:cNvSpPr>
            <a:spLocks noGrp="1"/>
          </p:cNvSpPr>
          <p:nvPr>
            <p:ph idx="1"/>
          </p:nvPr>
        </p:nvSpPr>
        <p:spPr/>
        <p:txBody>
          <a:bodyPr>
            <a:normAutofit fontScale="92500" lnSpcReduction="10000"/>
          </a:bodyPr>
          <a:lstStyle/>
          <a:p>
            <a:r>
              <a:rPr lang="en-US" sz="2400" dirty="0" smtClean="0"/>
              <a:t>Machine learning, algorithms have been used for years</a:t>
            </a:r>
          </a:p>
          <a:p>
            <a:pPr lvl="1"/>
            <a:r>
              <a:rPr lang="en-US" dirty="0" smtClean="0"/>
              <a:t>Airline pricing and creation of multi-tier fares</a:t>
            </a:r>
          </a:p>
          <a:p>
            <a:pPr lvl="1"/>
            <a:r>
              <a:rPr lang="en-US" dirty="0" smtClean="0"/>
              <a:t>Grocery store pricing and promotions</a:t>
            </a:r>
            <a:endParaRPr lang="en-US" dirty="0"/>
          </a:p>
          <a:p>
            <a:pPr lvl="1"/>
            <a:r>
              <a:rPr lang="en-US" dirty="0" smtClean="0"/>
              <a:t>Wal-Mart and other retailers</a:t>
            </a:r>
          </a:p>
          <a:p>
            <a:pPr lvl="1"/>
            <a:endParaRPr lang="en-US" sz="600" dirty="0" smtClean="0"/>
          </a:p>
          <a:p>
            <a:endParaRPr lang="en-US" sz="600" dirty="0" smtClean="0"/>
          </a:p>
          <a:p>
            <a:r>
              <a:rPr lang="en-US" sz="2400" dirty="0" smtClean="0"/>
              <a:t>Speech by Acting Chair of the US FTC, Maureen Ohlhausen</a:t>
            </a:r>
            <a:endParaRPr lang="en-US" sz="2400" dirty="0"/>
          </a:p>
          <a:p>
            <a:pPr lvl="1"/>
            <a:r>
              <a:rPr lang="en-US" dirty="0" smtClean="0"/>
              <a:t>These are “familiar </a:t>
            </a:r>
            <a:r>
              <a:rPr lang="en-US" dirty="0"/>
              <a:t>issues that are well within the existing canon. An algorithm is a tool, and like any other tool, it can be </a:t>
            </a:r>
            <a:r>
              <a:rPr lang="en-US" dirty="0" smtClean="0"/>
              <a:t>put </a:t>
            </a:r>
            <a:r>
              <a:rPr lang="en-US" dirty="0"/>
              <a:t>to either useful purposes or nefarious ends</a:t>
            </a:r>
            <a:r>
              <a:rPr lang="en-US" dirty="0" smtClean="0"/>
              <a:t>.”</a:t>
            </a:r>
          </a:p>
          <a:p>
            <a:pPr lvl="1"/>
            <a:r>
              <a:rPr lang="en-US" dirty="0" smtClean="0"/>
              <a:t>“[T]here </a:t>
            </a:r>
            <a:r>
              <a:rPr lang="en-US" dirty="0"/>
              <a:t>are many, many reasons why this kind of informal pricing interdependency frequently fails or breaks down in the real world. For example, when the products are highly differentiated, or the market participants have different cost structures, or transactions are relatively infrequent, it is very difficult to maintain stable, interdependent pricing just by watching the behavior of your rivals. ”</a:t>
            </a:r>
          </a:p>
          <a:p>
            <a:pPr marL="708660" lvl="2">
              <a:buClr>
                <a:schemeClr val="accent1"/>
              </a:buClr>
            </a:pPr>
            <a:endParaRPr lang="en-US" sz="600" dirty="0" smtClean="0"/>
          </a:p>
        </p:txBody>
      </p:sp>
      <p:sp>
        <p:nvSpPr>
          <p:cNvPr id="4" name="Slide Number Placeholder 3"/>
          <p:cNvSpPr>
            <a:spLocks noGrp="1"/>
          </p:cNvSpPr>
          <p:nvPr>
            <p:ph type="sldNum" sz="quarter" idx="12"/>
          </p:nvPr>
        </p:nvSpPr>
        <p:spPr/>
        <p:txBody>
          <a:bodyPr/>
          <a:lstStyle/>
          <a:p>
            <a:fld id="{F38DF745-7D3F-47F4-83A3-874385CFAA69}" type="slidenum">
              <a:rPr lang="en-US" smtClean="0"/>
              <a:pPr/>
              <a:t>7</a:t>
            </a:fld>
            <a:endParaRPr lang="en-US" dirty="0"/>
          </a:p>
        </p:txBody>
      </p:sp>
    </p:spTree>
    <p:extLst>
      <p:ext uri="{BB962C8B-B14F-4D97-AF65-F5344CB8AC3E}">
        <p14:creationId xmlns:p14="http://schemas.microsoft.com/office/powerpoint/2010/main" val="17095684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Antitrust enforcers already consider privacy </a:t>
            </a:r>
            <a:r>
              <a:rPr lang="en-US" sz="3200" dirty="0" smtClean="0"/>
              <a:t>– but only where firms compete upon privacy</a:t>
            </a:r>
            <a:endParaRPr lang="en-US" sz="3200" dirty="0"/>
          </a:p>
        </p:txBody>
      </p:sp>
      <p:sp>
        <p:nvSpPr>
          <p:cNvPr id="3" name="Content Placeholder 2"/>
          <p:cNvSpPr>
            <a:spLocks noGrp="1"/>
          </p:cNvSpPr>
          <p:nvPr>
            <p:ph idx="1"/>
          </p:nvPr>
        </p:nvSpPr>
        <p:spPr>
          <a:xfrm>
            <a:off x="457200" y="1447800"/>
            <a:ext cx="7620000" cy="4800600"/>
          </a:xfrm>
        </p:spPr>
        <p:txBody>
          <a:bodyPr>
            <a:noAutofit/>
          </a:bodyPr>
          <a:lstStyle/>
          <a:p>
            <a:r>
              <a:rPr lang="en-US" sz="1800" dirty="0" smtClean="0"/>
              <a:t>In </a:t>
            </a:r>
            <a:r>
              <a:rPr lang="en-US" sz="1800" dirty="0"/>
              <a:t>addition to considering loss of non-price competition generally, the U.S. agencies specifically consider loss of privacy competition in merger </a:t>
            </a:r>
            <a:r>
              <a:rPr lang="en-US" sz="1800" dirty="0" smtClean="0"/>
              <a:t>reviews</a:t>
            </a:r>
            <a:endParaRPr lang="en-US" sz="1800" dirty="0"/>
          </a:p>
          <a:p>
            <a:pPr fontAlgn="base"/>
            <a:r>
              <a:rPr lang="en-US" sz="1800" dirty="0"/>
              <a:t>In </a:t>
            </a:r>
            <a:r>
              <a:rPr lang="en-US" sz="1800" dirty="0" smtClean="0"/>
              <a:t>Google/DoubleClick </a:t>
            </a:r>
            <a:r>
              <a:rPr lang="en-US" sz="1800" dirty="0"/>
              <a:t>(2007), the FTC considered whether the “transaction could adversely affect non-price attributes of competition, such as consumer privacy.”  </a:t>
            </a:r>
            <a:r>
              <a:rPr lang="en-US" sz="1800" dirty="0" smtClean="0"/>
              <a:t>(But FTC concluded there was no adverse effect)</a:t>
            </a:r>
            <a:endParaRPr lang="en-US" sz="1800" dirty="0"/>
          </a:p>
          <a:p>
            <a:r>
              <a:rPr lang="en-US" sz="1800" dirty="0"/>
              <a:t>Recently, several FTC officials have stated that they are paying particular attention to privacy competition in merger </a:t>
            </a:r>
            <a:r>
              <a:rPr lang="en-US" sz="1800" dirty="0" smtClean="0"/>
              <a:t>reviews</a:t>
            </a:r>
            <a:endParaRPr lang="en-US" sz="1800" dirty="0"/>
          </a:p>
          <a:p>
            <a:pPr fontAlgn="base"/>
            <a:r>
              <a:rPr lang="en-US" sz="1800" dirty="0"/>
              <a:t>FTC Chairwoman Ramirez:  the Google/DoubleClick merger is a “harbinger” of how it will evaluate mergers involving big data.  (MLEX, Mar. 26, 2015)</a:t>
            </a:r>
          </a:p>
          <a:p>
            <a:pPr fontAlgn="base"/>
            <a:r>
              <a:rPr lang="en-US" sz="1800" dirty="0"/>
              <a:t>Debbie Feinstein, Director of the FTC Bureau of Competition:  “Privacy could be a form of nonprice competition important to customers that could be actionable if two </a:t>
            </a:r>
            <a:r>
              <a:rPr lang="en-US" sz="1800" dirty="0" smtClean="0"/>
              <a:t>... </a:t>
            </a:r>
            <a:r>
              <a:rPr lang="en-US" sz="1800" dirty="0"/>
              <a:t>companies competed on privacy commitments” and </a:t>
            </a:r>
            <a:r>
              <a:rPr lang="en-US" sz="1800" dirty="0" smtClean="0"/>
              <a:t>merged </a:t>
            </a:r>
            <a:r>
              <a:rPr lang="en-US" sz="1800" dirty="0"/>
              <a:t> </a:t>
            </a:r>
            <a:r>
              <a:rPr lang="en-US" sz="1800" dirty="0" smtClean="0"/>
              <a:t>(Law360, </a:t>
            </a:r>
            <a:r>
              <a:rPr lang="en-US" sz="1800" dirty="0"/>
              <a:t>Feb. 26, 2015)</a:t>
            </a:r>
          </a:p>
          <a:p>
            <a:pPr fontAlgn="base"/>
            <a:r>
              <a:rPr lang="en-US" sz="1800" dirty="0"/>
              <a:t>FTC Commissioner Julie Brill:  “I look forward to a world where competition on privacy becomes so robust that this dimension of competition becomes baked into antitrust analysis.”  </a:t>
            </a:r>
            <a:r>
              <a:rPr lang="en-US" sz="1800" dirty="0" smtClean="0"/>
              <a:t>(Speech, June </a:t>
            </a:r>
            <a:r>
              <a:rPr lang="en-US" sz="1800" dirty="0"/>
              <a:t>2, 2014)</a:t>
            </a:r>
          </a:p>
        </p:txBody>
      </p:sp>
      <p:sp>
        <p:nvSpPr>
          <p:cNvPr id="4" name="Slide Number Placeholder 3"/>
          <p:cNvSpPr>
            <a:spLocks noGrp="1"/>
          </p:cNvSpPr>
          <p:nvPr>
            <p:ph type="sldNum" sz="quarter" idx="12"/>
          </p:nvPr>
        </p:nvSpPr>
        <p:spPr/>
        <p:txBody>
          <a:bodyPr/>
          <a:lstStyle/>
          <a:p>
            <a:fld id="{F38DF745-7D3F-47F4-83A3-874385CFAA69}" type="slidenum">
              <a:rPr lang="en-US" smtClean="0"/>
              <a:pPr/>
              <a:t>8</a:t>
            </a:fld>
            <a:endParaRPr lang="en-US" dirty="0"/>
          </a:p>
        </p:txBody>
      </p:sp>
    </p:spTree>
    <p:extLst>
      <p:ext uri="{BB962C8B-B14F-4D97-AF65-F5344CB8AC3E}">
        <p14:creationId xmlns:p14="http://schemas.microsoft.com/office/powerpoint/2010/main" val="8947385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Otherwise, privacy is not in the “Toolbox”</a:t>
            </a:r>
            <a:endParaRPr lang="en-US" sz="3200" dirty="0"/>
          </a:p>
        </p:txBody>
      </p:sp>
      <p:sp>
        <p:nvSpPr>
          <p:cNvPr id="3" name="Content Placeholder 2"/>
          <p:cNvSpPr>
            <a:spLocks noGrp="1"/>
          </p:cNvSpPr>
          <p:nvPr>
            <p:ph idx="1"/>
          </p:nvPr>
        </p:nvSpPr>
        <p:spPr>
          <a:xfrm>
            <a:off x="457200" y="1447800"/>
            <a:ext cx="7620000" cy="4800600"/>
          </a:xfrm>
        </p:spPr>
        <p:txBody>
          <a:bodyPr>
            <a:noAutofit/>
          </a:bodyPr>
          <a:lstStyle/>
          <a:p>
            <a:r>
              <a:rPr lang="en-US" sz="2400" dirty="0" smtClean="0"/>
              <a:t>Difficult </a:t>
            </a:r>
            <a:r>
              <a:rPr lang="en-US" sz="2400" dirty="0"/>
              <a:t>to quantify compared to </a:t>
            </a:r>
            <a:r>
              <a:rPr lang="en-US" sz="2400" dirty="0" smtClean="0"/>
              <a:t>price, sales units, etc.</a:t>
            </a:r>
            <a:endParaRPr lang="en-US" sz="2400" dirty="0"/>
          </a:p>
          <a:p>
            <a:r>
              <a:rPr lang="en-US" sz="2400" dirty="0"/>
              <a:t>Consumers have mixed views about the optimum </a:t>
            </a:r>
            <a:r>
              <a:rPr lang="en-US" sz="2400" dirty="0" smtClean="0"/>
              <a:t>level</a:t>
            </a:r>
          </a:p>
          <a:p>
            <a:r>
              <a:rPr lang="en-US" sz="2400" dirty="0" smtClean="0"/>
              <a:t>Authorities’ views</a:t>
            </a:r>
          </a:p>
          <a:p>
            <a:pPr lvl="1"/>
            <a:r>
              <a:rPr lang="en-US" dirty="0"/>
              <a:t>“I don’t think we need to look to competition enforcement to fix privacy problems</a:t>
            </a:r>
            <a:r>
              <a:rPr lang="en-US" dirty="0" smtClean="0"/>
              <a:t>.”</a:t>
            </a:r>
          </a:p>
          <a:p>
            <a:pPr marL="411480" lvl="1" indent="0">
              <a:buNone/>
            </a:pPr>
            <a:r>
              <a:rPr lang="en-US" dirty="0"/>
              <a:t>	</a:t>
            </a:r>
            <a:r>
              <a:rPr lang="en-US" dirty="0" smtClean="0"/>
              <a:t>– </a:t>
            </a:r>
            <a:r>
              <a:rPr lang="en-US" dirty="0"/>
              <a:t>Margrethe </a:t>
            </a:r>
            <a:r>
              <a:rPr lang="en-US" dirty="0" smtClean="0"/>
              <a:t>Vestager, European Commission </a:t>
            </a:r>
            <a:endParaRPr lang="en-US" dirty="0"/>
          </a:p>
          <a:p>
            <a:pPr lvl="1"/>
            <a:r>
              <a:rPr lang="en-US" dirty="0"/>
              <a:t>“[I]t is </a:t>
            </a:r>
            <a:r>
              <a:rPr lang="en-US" dirty="0" smtClean="0"/>
              <a:t>important ... </a:t>
            </a:r>
            <a:r>
              <a:rPr lang="en-US" dirty="0"/>
              <a:t>if we identify issues, they are truly competition issues, rather than what might amount to just a privacy question.”  </a:t>
            </a:r>
            <a:endParaRPr lang="en-US" dirty="0" smtClean="0"/>
          </a:p>
          <a:p>
            <a:pPr marL="411480" lvl="1" indent="0">
              <a:buNone/>
            </a:pPr>
            <a:r>
              <a:rPr lang="en-US" dirty="0" smtClean="0"/>
              <a:t>	</a:t>
            </a:r>
            <a:r>
              <a:rPr lang="en-US" dirty="0"/>
              <a:t> –</a:t>
            </a:r>
            <a:r>
              <a:rPr lang="en-US" dirty="0" smtClean="0"/>
              <a:t> Edith Ramirez, US FTC</a:t>
            </a:r>
            <a:endParaRPr lang="en-US" dirty="0"/>
          </a:p>
          <a:p>
            <a:pPr lvl="1"/>
            <a:r>
              <a:rPr lang="en-US" dirty="0" smtClean="0"/>
              <a:t>“The </a:t>
            </a:r>
            <a:r>
              <a:rPr lang="en-US" dirty="0"/>
              <a:t>FTC continues to examine </a:t>
            </a:r>
            <a:r>
              <a:rPr lang="en-US" dirty="0" smtClean="0"/>
              <a:t>competition </a:t>
            </a:r>
            <a:r>
              <a:rPr lang="en-US" dirty="0"/>
              <a:t>and consumer </a:t>
            </a:r>
            <a:r>
              <a:rPr lang="en-US" dirty="0" smtClean="0"/>
              <a:t>protection issues </a:t>
            </a:r>
            <a:r>
              <a:rPr lang="en-US" dirty="0"/>
              <a:t>separately</a:t>
            </a:r>
            <a:r>
              <a:rPr lang="en-US" dirty="0" smtClean="0"/>
              <a:t>”</a:t>
            </a:r>
          </a:p>
          <a:p>
            <a:pPr marL="411480" lvl="1" indent="0">
              <a:buNone/>
            </a:pPr>
            <a:r>
              <a:rPr lang="en-US" dirty="0"/>
              <a:t>	</a:t>
            </a:r>
            <a:r>
              <a:rPr lang="en-US" dirty="0" smtClean="0"/>
              <a:t>– </a:t>
            </a:r>
            <a:r>
              <a:rPr lang="en-US" dirty="0"/>
              <a:t>Deborah </a:t>
            </a:r>
            <a:r>
              <a:rPr lang="en-US" dirty="0" smtClean="0"/>
              <a:t>Feinstein, US FTC</a:t>
            </a:r>
            <a:endParaRPr lang="en-US" dirty="0"/>
          </a:p>
        </p:txBody>
      </p:sp>
      <p:sp>
        <p:nvSpPr>
          <p:cNvPr id="4" name="Slide Number Placeholder 3"/>
          <p:cNvSpPr>
            <a:spLocks noGrp="1"/>
          </p:cNvSpPr>
          <p:nvPr>
            <p:ph type="sldNum" sz="quarter" idx="12"/>
          </p:nvPr>
        </p:nvSpPr>
        <p:spPr/>
        <p:txBody>
          <a:bodyPr/>
          <a:lstStyle/>
          <a:p>
            <a:fld id="{F38DF745-7D3F-47F4-83A3-874385CFAA69}" type="slidenum">
              <a:rPr lang="en-US" smtClean="0"/>
              <a:pPr/>
              <a:t>9</a:t>
            </a:fld>
            <a:endParaRPr lang="en-US" dirty="0"/>
          </a:p>
        </p:txBody>
      </p:sp>
    </p:spTree>
    <p:extLst>
      <p:ext uri="{BB962C8B-B14F-4D97-AF65-F5344CB8AC3E}">
        <p14:creationId xmlns:p14="http://schemas.microsoft.com/office/powerpoint/2010/main" val="1037010956"/>
      </p:ext>
    </p:extLst>
  </p:cSld>
  <p:clrMapOvr>
    <a:masterClrMapping/>
  </p:clrMapOvr>
  <p:timing>
    <p:tnLst>
      <p:par>
        <p:cTn id="1" dur="indefinite" restart="never" nodeType="tmRoot"/>
      </p:par>
    </p:tnLst>
  </p:timing>
</p:sld>
</file>

<file path=ppt/theme/_rels/theme1.xml.rels>&#65279;<?xml version="1.0" encoding="UTF-8" standalone="yes"?>
<Relationships xmlns="http://schemas.openxmlformats.org/package/2006/relationships">
  <Relationship Id="rId1" Type="http://schemas.openxmlformats.org/officeDocument/2006/relationships/image" Target="../media/image1.jpeg" />
</Relationships>
</file>

<file path=ppt/theme/theme1.xml><?xml version="1.0" encoding="utf-8"?>
<a:theme xmlns:a="http://schemas.openxmlformats.org/drawingml/2006/main" name="Adjacency">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Words>828</Words>
  <Application>Microsoft Office PowerPoint</Application>
  <PresentationFormat>On-screen Show (4:3)</PresentationFormat>
  <Paragraphs>107</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Adjacency</vt:lpstr>
      <vt:lpstr>Big Data, Algorithms, and Artificial Intelligence </vt:lpstr>
      <vt:lpstr>Topics</vt:lpstr>
      <vt:lpstr>The “Competition Toolbox”</vt:lpstr>
      <vt:lpstr>Using the “toolbox” on big data   [1]</vt:lpstr>
      <vt:lpstr>Using the “toolbox” on big data   [2]</vt:lpstr>
      <vt:lpstr>Using the “toolbox” on AI and algorithms  High interest currently among academics, press  . . .</vt:lpstr>
      <vt:lpstr>But AI and algorithms are not “new”</vt:lpstr>
      <vt:lpstr>Antitrust enforcers already consider privacy – but only where firms compete upon privacy</vt:lpstr>
      <vt:lpstr>Otherwise, privacy is not in the “Toolbox”</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