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09" r:id="rId4"/>
  </p:sldMasterIdLst>
  <p:notesMasterIdLst>
    <p:notesMasterId r:id="rId17"/>
  </p:notesMasterIdLst>
  <p:handoutMasterIdLst>
    <p:handoutMasterId r:id="rId18"/>
  </p:handoutMasterIdLst>
  <p:sldIdLst>
    <p:sldId id="256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342" r:id="rId16"/>
  </p:sldIdLst>
  <p:sldSz cx="12192000" cy="6858000"/>
  <p:notesSz cx="6985000" cy="9283700"/>
  <p:embeddedFontLst>
    <p:embeddedFont>
      <p:font typeface="맑은 고딕" panose="020B0503020000020004" pitchFamily="34" charset="-127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 Sisodia" initials="AS" lastIdx="1" clrIdx="0">
    <p:extLst>
      <p:ext uri="{19B8F6BF-5375-455C-9EA6-DF929625EA0E}">
        <p15:presenceInfo xmlns:p15="http://schemas.microsoft.com/office/powerpoint/2012/main" userId="08dacac7d07a919f" providerId="Windows Live"/>
      </p:ext>
    </p:extLst>
  </p:cmAuthor>
  <p:cmAuthor id="2" name="Sisodia, Ankit" initials="SA" lastIdx="1" clrIdx="1">
    <p:extLst>
      <p:ext uri="{19B8F6BF-5375-455C-9EA6-DF929625EA0E}">
        <p15:presenceInfo xmlns:p15="http://schemas.microsoft.com/office/powerpoint/2012/main" userId="S::ankit.sisodia@yale.edu::34896688-765e-46d6-a010-24cb63d604c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2A7E"/>
    <a:srgbClr val="D4E5F7"/>
    <a:srgbClr val="99FF99"/>
    <a:srgbClr val="FF7C80"/>
    <a:srgbClr val="FFFFFF"/>
    <a:srgbClr val="0033CC"/>
    <a:srgbClr val="BFBFBF"/>
    <a:srgbClr val="DAE0E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A8D57-2D1E-89C6-D202-5E451AB931BD}" v="2385" dt="2022-06-16T19:47:19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6357" autoAdjust="0"/>
  </p:normalViewPr>
  <p:slideViewPr>
    <p:cSldViewPr snapToGrid="0" showGuides="1">
      <p:cViewPr varScale="1">
        <p:scale>
          <a:sx n="128" d="100"/>
          <a:sy n="128" d="100"/>
        </p:scale>
        <p:origin x="424" y="176"/>
      </p:cViewPr>
      <p:guideLst>
        <p:guide orient="horz" pos="2160"/>
        <p:guide pos="387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2023. 12. 5.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039F5C0E-313E-4804-8AC0-8B72AB3B2602}" type="datetimeFigureOut">
              <a:rPr lang="ko-KR" altLang="en-US" smtClean="0"/>
              <a:t>2023. 12. 5.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60463"/>
            <a:ext cx="556895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E114141-C069-4D1C-A822-B50D6A99F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58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8025" y="1160463"/>
            <a:ext cx="5568950" cy="3133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talk, I would talk about how we can learn visual characteristics of products that are independent, interpretable and potentially value driving.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would talk about what do I mean by visual characteristics? Then, I would explain why are they important?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believe that visual characteristics are important,  then I will share a method that allows us to learn visual  characteristics of products that are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independent, interpretable and potentially value driving.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will talk about one specific application in this talk. However, the method is general and can be applied to any other product category also.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14141-C069-4D1C-A822-B50D6A99FD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03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8025" y="1160463"/>
            <a:ext cx="5568950" cy="3133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(data first)….method + model etc. later</a:t>
            </a:r>
          </a:p>
          <a:p>
            <a:endParaRPr lang="en-US" altLang="ko-KR" dirty="0"/>
          </a:p>
          <a:p>
            <a:r>
              <a:rPr lang="en-US" altLang="ko-KR" dirty="0"/>
              <a:t>Explain the challenges using the data</a:t>
            </a:r>
            <a:br>
              <a:rPr lang="en-US" altLang="ko-KR" dirty="0"/>
            </a:br>
            <a:r>
              <a:rPr lang="en-US" altLang="ko-KR" dirty="0"/>
              <a:t>why is it hard / eyeballing….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14141-C069-4D1C-A822-B50D6A99FD9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57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8025" y="1160463"/>
            <a:ext cx="5568950" cy="3133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(data first)….method + model etc. later</a:t>
            </a:r>
          </a:p>
          <a:p>
            <a:endParaRPr lang="en-US" altLang="ko-KR" dirty="0"/>
          </a:p>
          <a:p>
            <a:r>
              <a:rPr lang="en-US" altLang="ko-KR" dirty="0"/>
              <a:t>Explain the challenges using the data</a:t>
            </a:r>
            <a:br>
              <a:rPr lang="en-US" altLang="ko-KR" dirty="0"/>
            </a:br>
            <a:r>
              <a:rPr lang="en-US" altLang="ko-KR" dirty="0"/>
              <a:t>why is it hard / eyeballing….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14141-C069-4D1C-A822-B50D6A99FD9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192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8025" y="1160463"/>
            <a:ext cx="5568950" cy="3133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14141-C069-4D1C-A822-B50D6A99FD9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92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8025" y="1160463"/>
            <a:ext cx="5568950" cy="3133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(data first)….method + model etc. later</a:t>
            </a:r>
          </a:p>
          <a:p>
            <a:endParaRPr lang="en-US" altLang="ko-KR" dirty="0"/>
          </a:p>
          <a:p>
            <a:r>
              <a:rPr lang="en-US" altLang="ko-KR" dirty="0"/>
              <a:t>Explain the challenges using the data</a:t>
            </a:r>
            <a:br>
              <a:rPr lang="en-US" altLang="ko-KR" dirty="0"/>
            </a:br>
            <a:r>
              <a:rPr lang="en-US" altLang="ko-KR" dirty="0"/>
              <a:t>why is it hard / eyeballing….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14141-C069-4D1C-A822-B50D6A99FD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1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8025" y="1160463"/>
            <a:ext cx="5568950" cy="3133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(data first)….method + model etc. later</a:t>
            </a:r>
          </a:p>
          <a:p>
            <a:endParaRPr lang="en-US" altLang="ko-KR" dirty="0"/>
          </a:p>
          <a:p>
            <a:r>
              <a:rPr lang="en-US" altLang="ko-KR" dirty="0"/>
              <a:t>Explain the challenges using the data</a:t>
            </a:r>
            <a:br>
              <a:rPr lang="en-US" altLang="ko-KR" dirty="0"/>
            </a:br>
            <a:r>
              <a:rPr lang="en-US" altLang="ko-KR" dirty="0"/>
              <a:t>why is it hard / eyeballing….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14141-C069-4D1C-A822-B50D6A99FD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60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8025" y="1160463"/>
            <a:ext cx="5568950" cy="3133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(data first)….method + model etc. later</a:t>
            </a:r>
          </a:p>
          <a:p>
            <a:endParaRPr lang="en-US" altLang="ko-KR" dirty="0"/>
          </a:p>
          <a:p>
            <a:r>
              <a:rPr lang="en-US" altLang="ko-KR" dirty="0"/>
              <a:t>Explain the challenges using the data</a:t>
            </a:r>
            <a:br>
              <a:rPr lang="en-US" altLang="ko-KR" dirty="0"/>
            </a:br>
            <a:r>
              <a:rPr lang="en-US" altLang="ko-KR" dirty="0"/>
              <a:t>why is it hard / eyeballing….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14141-C069-4D1C-A822-B50D6A99FD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17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8025" y="1160463"/>
            <a:ext cx="5568950" cy="3133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(data first)….method + model etc. later</a:t>
            </a:r>
          </a:p>
          <a:p>
            <a:endParaRPr lang="en-US" altLang="ko-KR" dirty="0"/>
          </a:p>
          <a:p>
            <a:r>
              <a:rPr lang="en-US" altLang="ko-KR" dirty="0"/>
              <a:t>Explain the challenges using the data</a:t>
            </a:r>
            <a:br>
              <a:rPr lang="en-US" altLang="ko-KR" dirty="0"/>
            </a:br>
            <a:r>
              <a:rPr lang="en-US" altLang="ko-KR" dirty="0"/>
              <a:t>why is it hard / eyeballing….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14141-C069-4D1C-A822-B50D6A99FD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598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8025" y="1160463"/>
            <a:ext cx="5568950" cy="3133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(data first)….method + model etc. later</a:t>
            </a:r>
          </a:p>
          <a:p>
            <a:endParaRPr lang="en-US" altLang="ko-KR" dirty="0"/>
          </a:p>
          <a:p>
            <a:r>
              <a:rPr lang="en-US" altLang="ko-KR" dirty="0"/>
              <a:t>Explain the challenges using the data</a:t>
            </a:r>
            <a:br>
              <a:rPr lang="en-US" altLang="ko-KR" dirty="0"/>
            </a:br>
            <a:r>
              <a:rPr lang="en-US" altLang="ko-KR" dirty="0"/>
              <a:t>why is it hard / eyeballing….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14141-C069-4D1C-A822-B50D6A99FD9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32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8025" y="1160463"/>
            <a:ext cx="5568950" cy="3133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(data first)….method + model etc. later</a:t>
            </a:r>
          </a:p>
          <a:p>
            <a:endParaRPr lang="en-US" altLang="ko-KR" dirty="0"/>
          </a:p>
          <a:p>
            <a:r>
              <a:rPr lang="en-US" altLang="ko-KR" dirty="0"/>
              <a:t>Explain the challenges using the data</a:t>
            </a:r>
            <a:br>
              <a:rPr lang="en-US" altLang="ko-KR" dirty="0"/>
            </a:br>
            <a:r>
              <a:rPr lang="en-US" altLang="ko-KR" dirty="0"/>
              <a:t>why is it hard / eyeballing….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14141-C069-4D1C-A822-B50D6A99FD9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03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8025" y="1160463"/>
            <a:ext cx="5568950" cy="3133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(data first)….method + model etc. later</a:t>
            </a:r>
          </a:p>
          <a:p>
            <a:endParaRPr lang="en-US" altLang="ko-KR" dirty="0"/>
          </a:p>
          <a:p>
            <a:r>
              <a:rPr lang="en-US" altLang="ko-KR" dirty="0"/>
              <a:t>Explain the challenges using the data</a:t>
            </a:r>
            <a:br>
              <a:rPr lang="en-US" altLang="ko-KR" dirty="0"/>
            </a:br>
            <a:r>
              <a:rPr lang="en-US" altLang="ko-KR" dirty="0"/>
              <a:t>why is it hard / eyeballing….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14141-C069-4D1C-A822-B50D6A99FD9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61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8025" y="1160463"/>
            <a:ext cx="5568950" cy="3133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(data first)….method + model etc. later</a:t>
            </a:r>
          </a:p>
          <a:p>
            <a:endParaRPr lang="en-US" altLang="ko-KR" dirty="0"/>
          </a:p>
          <a:p>
            <a:r>
              <a:rPr lang="en-US" altLang="ko-KR" dirty="0"/>
              <a:t>Explain the challenges using the data</a:t>
            </a:r>
            <a:br>
              <a:rPr lang="en-US" altLang="ko-KR" dirty="0"/>
            </a:br>
            <a:r>
              <a:rPr lang="en-US" altLang="ko-KR" dirty="0"/>
              <a:t>why is it hard / eyeballing….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14141-C069-4D1C-A822-B50D6A99FD9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3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BA 863 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5777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BA 863 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0613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BA 863 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29173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/>
          <p:nvPr userDrawn="1"/>
        </p:nvSpPr>
        <p:spPr>
          <a:xfrm>
            <a:off x="0" y="1"/>
            <a:ext cx="12192000" cy="934891"/>
          </a:xfrm>
          <a:prstGeom prst="rect">
            <a:avLst/>
          </a:prstGeom>
          <a:solidFill>
            <a:srgbClr val="002A7E"/>
          </a:solidFill>
          <a:ln>
            <a:solidFill>
              <a:srgbClr val="004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596472"/>
          </a:xfrm>
          <a:ln>
            <a:noFill/>
          </a:ln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04" y="1444625"/>
            <a:ext cx="9972229" cy="4351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BA 863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32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4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BA 863 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422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BA 863 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9040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BA 863 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97637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BA 863 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6878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BA 863 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0313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BA 863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23797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BA 863 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04457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BA 863 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00537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BA 863 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77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08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1"/>
          <p:cNvSpPr/>
          <p:nvPr/>
        </p:nvSpPr>
        <p:spPr>
          <a:xfrm>
            <a:off x="0" y="1339908"/>
            <a:ext cx="12192000" cy="3251084"/>
          </a:xfrm>
          <a:prstGeom prst="rect">
            <a:avLst/>
          </a:prstGeom>
          <a:solidFill>
            <a:srgbClr val="002A7E"/>
          </a:solidFill>
          <a:ln>
            <a:solidFill>
              <a:srgbClr val="004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066769"/>
            <a:ext cx="12192000" cy="113488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Structure Mapping with Disentangled Visual Characteristics</a:t>
            </a:r>
            <a:endParaRPr lang="ko-KR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822426"/>
            <a:ext cx="12191999" cy="585788"/>
          </a:xfrm>
        </p:spPr>
        <p:txBody>
          <a:bodyPr>
            <a:normAutofit/>
          </a:bodyPr>
          <a:lstStyle/>
          <a:p>
            <a:pPr algn="l">
              <a:spcBef>
                <a:spcPts val="50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Ankit Sisodia, Vineet Kumar, &amp; Alex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Burnap</a:t>
            </a:r>
            <a:endParaRPr lang="en-US" altLang="ko-KR" sz="20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AutoShape 2" descr="Image result for yale school of management logo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31" y="5858151"/>
            <a:ext cx="1378757" cy="68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18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1">
            <a:extLst>
              <a:ext uri="{FF2B5EF4-FFF2-40B4-BE49-F238E27FC236}">
                <a16:creationId xmlns:a16="http://schemas.microsoft.com/office/drawing/2014/main" id="{14142971-401D-404E-B4B0-0CB9B5654E62}"/>
              </a:ext>
            </a:extLst>
          </p:cNvPr>
          <p:cNvSpPr/>
          <p:nvPr/>
        </p:nvSpPr>
        <p:spPr>
          <a:xfrm>
            <a:off x="1799061" y="324099"/>
            <a:ext cx="372172" cy="45719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5F8F69D-14E8-4498-861E-F3FE829C0315}"/>
              </a:ext>
            </a:extLst>
          </p:cNvPr>
          <p:cNvSpPr txBox="1">
            <a:spLocks/>
          </p:cNvSpPr>
          <p:nvPr/>
        </p:nvSpPr>
        <p:spPr>
          <a:xfrm>
            <a:off x="0" y="135916"/>
            <a:ext cx="12192000" cy="596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ko-KR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2016 (X + V)</a:t>
            </a:r>
            <a:endParaRPr lang="en-US" altLang="ko-KR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4DEEC-40AC-4081-8B7F-5A55266AE774}"/>
              </a:ext>
            </a:extLst>
          </p:cNvPr>
          <p:cNvSpPr/>
          <p:nvPr/>
        </p:nvSpPr>
        <p:spPr>
          <a:xfrm>
            <a:off x="0" y="6670770"/>
            <a:ext cx="12192000" cy="187230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Value of Visual Product Characteristics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A6E70-000C-B893-13B0-985731B14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6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1">
            <a:extLst>
              <a:ext uri="{FF2B5EF4-FFF2-40B4-BE49-F238E27FC236}">
                <a16:creationId xmlns:a16="http://schemas.microsoft.com/office/drawing/2014/main" id="{14142971-401D-404E-B4B0-0CB9B5654E62}"/>
              </a:ext>
            </a:extLst>
          </p:cNvPr>
          <p:cNvSpPr/>
          <p:nvPr/>
        </p:nvSpPr>
        <p:spPr>
          <a:xfrm>
            <a:off x="1799061" y="324099"/>
            <a:ext cx="372172" cy="45719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5F8F69D-14E8-4498-861E-F3FE829C0315}"/>
              </a:ext>
            </a:extLst>
          </p:cNvPr>
          <p:cNvSpPr txBox="1">
            <a:spLocks/>
          </p:cNvSpPr>
          <p:nvPr/>
        </p:nvSpPr>
        <p:spPr>
          <a:xfrm>
            <a:off x="0" y="135916"/>
            <a:ext cx="12192000" cy="596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ko-KR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2017 (X + V)</a:t>
            </a:r>
            <a:endParaRPr lang="en-US" altLang="ko-KR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4DEEC-40AC-4081-8B7F-5A55266AE774}"/>
              </a:ext>
            </a:extLst>
          </p:cNvPr>
          <p:cNvSpPr/>
          <p:nvPr/>
        </p:nvSpPr>
        <p:spPr>
          <a:xfrm>
            <a:off x="0" y="6670770"/>
            <a:ext cx="12192000" cy="187230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Value of Visual Product Characteristics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6D655-EA10-8A4A-554D-D589ECDC3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7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1"/>
          <p:cNvSpPr/>
          <p:nvPr/>
        </p:nvSpPr>
        <p:spPr>
          <a:xfrm>
            <a:off x="0" y="3809454"/>
            <a:ext cx="12192000" cy="1747053"/>
          </a:xfrm>
          <a:prstGeom prst="rect">
            <a:avLst/>
          </a:prstGeom>
          <a:solidFill>
            <a:srgbClr val="002A7E"/>
          </a:solidFill>
          <a:ln>
            <a:solidFill>
              <a:srgbClr val="004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575" y="3253604"/>
            <a:ext cx="7280858" cy="2039232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Thank You</a:t>
            </a:r>
            <a:br>
              <a:rPr lang="en-US" altLang="ko-KR" sz="3600" dirty="0">
                <a:solidFill>
                  <a:schemeClr val="bg1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ko-KR" altLang="en-US" sz="36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AutoShape 2" descr="Image result for yale school of management logo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76" y="5770563"/>
            <a:ext cx="1378757" cy="6807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6863E0-4828-4306-ADF2-00A0A41BEE09}"/>
              </a:ext>
            </a:extLst>
          </p:cNvPr>
          <p:cNvSpPr/>
          <p:nvPr/>
        </p:nvSpPr>
        <p:spPr>
          <a:xfrm>
            <a:off x="3567516" y="1108659"/>
            <a:ext cx="50569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i="1" dirty="0"/>
              <a:t>“If you think good design is expensive, you should look at the cost of bad design.”</a:t>
            </a:r>
            <a:r>
              <a:rPr lang="en-US" sz="2400" dirty="0"/>
              <a:t>​</a:t>
            </a:r>
          </a:p>
          <a:p>
            <a:pPr fontAlgn="base"/>
            <a:r>
              <a:rPr lang="en-US" sz="2400" dirty="0"/>
              <a:t>​</a:t>
            </a:r>
          </a:p>
          <a:p>
            <a:pPr fontAlgn="base"/>
            <a:r>
              <a:rPr lang="en-US" sz="2400" i="1" dirty="0"/>
              <a:t>Dr. Ralf </a:t>
            </a:r>
            <a:r>
              <a:rPr lang="en-US" sz="2400" i="1" dirty="0" err="1"/>
              <a:t>Speth</a:t>
            </a:r>
            <a:br>
              <a:rPr lang="en-US" sz="2400" i="1" dirty="0"/>
            </a:br>
            <a:r>
              <a:rPr lang="en-US" sz="2400" i="1" dirty="0"/>
              <a:t>CEO, Jaguar Land Rover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344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1">
            <a:extLst>
              <a:ext uri="{FF2B5EF4-FFF2-40B4-BE49-F238E27FC236}">
                <a16:creationId xmlns:a16="http://schemas.microsoft.com/office/drawing/2014/main" id="{14142971-401D-404E-B4B0-0CB9B5654E62}"/>
              </a:ext>
            </a:extLst>
          </p:cNvPr>
          <p:cNvSpPr/>
          <p:nvPr/>
        </p:nvSpPr>
        <p:spPr>
          <a:xfrm>
            <a:off x="1799061" y="324099"/>
            <a:ext cx="372172" cy="45719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5F8F69D-14E8-4498-861E-F3FE829C0315}"/>
              </a:ext>
            </a:extLst>
          </p:cNvPr>
          <p:cNvSpPr txBox="1">
            <a:spLocks/>
          </p:cNvSpPr>
          <p:nvPr/>
        </p:nvSpPr>
        <p:spPr>
          <a:xfrm>
            <a:off x="0" y="135916"/>
            <a:ext cx="12192000" cy="596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ko-KR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2008 (X + V)</a:t>
            </a:r>
            <a:endParaRPr lang="en-US" altLang="ko-KR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4DEEC-40AC-4081-8B7F-5A55266AE774}"/>
              </a:ext>
            </a:extLst>
          </p:cNvPr>
          <p:cNvSpPr/>
          <p:nvPr/>
        </p:nvSpPr>
        <p:spPr>
          <a:xfrm>
            <a:off x="0" y="6670770"/>
            <a:ext cx="12192000" cy="187230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Value of Visual Product Characteristics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055EF-9060-35A8-B1BC-031326D88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1">
            <a:extLst>
              <a:ext uri="{FF2B5EF4-FFF2-40B4-BE49-F238E27FC236}">
                <a16:creationId xmlns:a16="http://schemas.microsoft.com/office/drawing/2014/main" id="{14142971-401D-404E-B4B0-0CB9B5654E62}"/>
              </a:ext>
            </a:extLst>
          </p:cNvPr>
          <p:cNvSpPr/>
          <p:nvPr/>
        </p:nvSpPr>
        <p:spPr>
          <a:xfrm>
            <a:off x="1799061" y="324099"/>
            <a:ext cx="372172" cy="45719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5F8F69D-14E8-4498-861E-F3FE829C0315}"/>
              </a:ext>
            </a:extLst>
          </p:cNvPr>
          <p:cNvSpPr txBox="1">
            <a:spLocks/>
          </p:cNvSpPr>
          <p:nvPr/>
        </p:nvSpPr>
        <p:spPr>
          <a:xfrm>
            <a:off x="0" y="135916"/>
            <a:ext cx="12192000" cy="596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ko-KR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2009 (X + V)</a:t>
            </a:r>
            <a:endParaRPr lang="en-US" altLang="ko-KR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4DEEC-40AC-4081-8B7F-5A55266AE774}"/>
              </a:ext>
            </a:extLst>
          </p:cNvPr>
          <p:cNvSpPr/>
          <p:nvPr/>
        </p:nvSpPr>
        <p:spPr>
          <a:xfrm>
            <a:off x="0" y="6670770"/>
            <a:ext cx="12192000" cy="187230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Value of Visual Product Characteristics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BD637-C1E8-4AA8-509B-2D0A8B9EC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9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1">
            <a:extLst>
              <a:ext uri="{FF2B5EF4-FFF2-40B4-BE49-F238E27FC236}">
                <a16:creationId xmlns:a16="http://schemas.microsoft.com/office/drawing/2014/main" id="{14142971-401D-404E-B4B0-0CB9B5654E62}"/>
              </a:ext>
            </a:extLst>
          </p:cNvPr>
          <p:cNvSpPr/>
          <p:nvPr/>
        </p:nvSpPr>
        <p:spPr>
          <a:xfrm>
            <a:off x="1799061" y="324099"/>
            <a:ext cx="372172" cy="45719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5F8F69D-14E8-4498-861E-F3FE829C0315}"/>
              </a:ext>
            </a:extLst>
          </p:cNvPr>
          <p:cNvSpPr txBox="1">
            <a:spLocks/>
          </p:cNvSpPr>
          <p:nvPr/>
        </p:nvSpPr>
        <p:spPr>
          <a:xfrm>
            <a:off x="0" y="135916"/>
            <a:ext cx="12192000" cy="596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ko-KR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2010 (X + V)</a:t>
            </a:r>
            <a:endParaRPr lang="en-US" altLang="ko-KR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4DEEC-40AC-4081-8B7F-5A55266AE774}"/>
              </a:ext>
            </a:extLst>
          </p:cNvPr>
          <p:cNvSpPr/>
          <p:nvPr/>
        </p:nvSpPr>
        <p:spPr>
          <a:xfrm>
            <a:off x="0" y="6670770"/>
            <a:ext cx="12192000" cy="187230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Value of Visual Product Characteristics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D80EA-46A7-3F9B-7971-81F916711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81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1">
            <a:extLst>
              <a:ext uri="{FF2B5EF4-FFF2-40B4-BE49-F238E27FC236}">
                <a16:creationId xmlns:a16="http://schemas.microsoft.com/office/drawing/2014/main" id="{14142971-401D-404E-B4B0-0CB9B5654E62}"/>
              </a:ext>
            </a:extLst>
          </p:cNvPr>
          <p:cNvSpPr/>
          <p:nvPr/>
        </p:nvSpPr>
        <p:spPr>
          <a:xfrm>
            <a:off x="1799061" y="324099"/>
            <a:ext cx="372172" cy="45719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5F8F69D-14E8-4498-861E-F3FE829C0315}"/>
              </a:ext>
            </a:extLst>
          </p:cNvPr>
          <p:cNvSpPr txBox="1">
            <a:spLocks/>
          </p:cNvSpPr>
          <p:nvPr/>
        </p:nvSpPr>
        <p:spPr>
          <a:xfrm>
            <a:off x="0" y="135916"/>
            <a:ext cx="12192000" cy="596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ko-KR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2011 (X + V)</a:t>
            </a:r>
            <a:endParaRPr lang="en-US" altLang="ko-KR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4DEEC-40AC-4081-8B7F-5A55266AE774}"/>
              </a:ext>
            </a:extLst>
          </p:cNvPr>
          <p:cNvSpPr/>
          <p:nvPr/>
        </p:nvSpPr>
        <p:spPr>
          <a:xfrm>
            <a:off x="0" y="6670770"/>
            <a:ext cx="12192000" cy="187230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Value of Visual Product Characteristics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BC063-2112-5496-D026-AEE0F8377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3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1">
            <a:extLst>
              <a:ext uri="{FF2B5EF4-FFF2-40B4-BE49-F238E27FC236}">
                <a16:creationId xmlns:a16="http://schemas.microsoft.com/office/drawing/2014/main" id="{14142971-401D-404E-B4B0-0CB9B5654E62}"/>
              </a:ext>
            </a:extLst>
          </p:cNvPr>
          <p:cNvSpPr/>
          <p:nvPr/>
        </p:nvSpPr>
        <p:spPr>
          <a:xfrm>
            <a:off x="1799061" y="324099"/>
            <a:ext cx="372172" cy="45719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5F8F69D-14E8-4498-861E-F3FE829C0315}"/>
              </a:ext>
            </a:extLst>
          </p:cNvPr>
          <p:cNvSpPr txBox="1">
            <a:spLocks/>
          </p:cNvSpPr>
          <p:nvPr/>
        </p:nvSpPr>
        <p:spPr>
          <a:xfrm>
            <a:off x="0" y="135916"/>
            <a:ext cx="12192000" cy="596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ko-KR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2012 (X + V)</a:t>
            </a:r>
            <a:endParaRPr lang="en-US" altLang="ko-KR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4DEEC-40AC-4081-8B7F-5A55266AE774}"/>
              </a:ext>
            </a:extLst>
          </p:cNvPr>
          <p:cNvSpPr/>
          <p:nvPr/>
        </p:nvSpPr>
        <p:spPr>
          <a:xfrm>
            <a:off x="0" y="6670770"/>
            <a:ext cx="12192000" cy="187230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Value of Visual Product Characteristics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BFA3D-425C-B71F-6F49-6438D1A4F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44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1">
            <a:extLst>
              <a:ext uri="{FF2B5EF4-FFF2-40B4-BE49-F238E27FC236}">
                <a16:creationId xmlns:a16="http://schemas.microsoft.com/office/drawing/2014/main" id="{14142971-401D-404E-B4B0-0CB9B5654E62}"/>
              </a:ext>
            </a:extLst>
          </p:cNvPr>
          <p:cNvSpPr/>
          <p:nvPr/>
        </p:nvSpPr>
        <p:spPr>
          <a:xfrm>
            <a:off x="1799061" y="324099"/>
            <a:ext cx="372172" cy="45719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5F8F69D-14E8-4498-861E-F3FE829C0315}"/>
              </a:ext>
            </a:extLst>
          </p:cNvPr>
          <p:cNvSpPr txBox="1">
            <a:spLocks/>
          </p:cNvSpPr>
          <p:nvPr/>
        </p:nvSpPr>
        <p:spPr>
          <a:xfrm>
            <a:off x="0" y="135916"/>
            <a:ext cx="12192000" cy="596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ko-KR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2013 (X + V)</a:t>
            </a:r>
            <a:endParaRPr lang="en-US" altLang="ko-KR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4DEEC-40AC-4081-8B7F-5A55266AE774}"/>
              </a:ext>
            </a:extLst>
          </p:cNvPr>
          <p:cNvSpPr/>
          <p:nvPr/>
        </p:nvSpPr>
        <p:spPr>
          <a:xfrm>
            <a:off x="0" y="6670770"/>
            <a:ext cx="12192000" cy="187230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Value of Visual Product Characteristics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7274F-87CE-E1E1-DF5B-317156298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9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1">
            <a:extLst>
              <a:ext uri="{FF2B5EF4-FFF2-40B4-BE49-F238E27FC236}">
                <a16:creationId xmlns:a16="http://schemas.microsoft.com/office/drawing/2014/main" id="{14142971-401D-404E-B4B0-0CB9B5654E62}"/>
              </a:ext>
            </a:extLst>
          </p:cNvPr>
          <p:cNvSpPr/>
          <p:nvPr/>
        </p:nvSpPr>
        <p:spPr>
          <a:xfrm>
            <a:off x="1799061" y="324099"/>
            <a:ext cx="372172" cy="45719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5F8F69D-14E8-4498-861E-F3FE829C0315}"/>
              </a:ext>
            </a:extLst>
          </p:cNvPr>
          <p:cNvSpPr txBox="1">
            <a:spLocks/>
          </p:cNvSpPr>
          <p:nvPr/>
        </p:nvSpPr>
        <p:spPr>
          <a:xfrm>
            <a:off x="0" y="135916"/>
            <a:ext cx="12192000" cy="596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ko-KR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2014 (X + V)</a:t>
            </a:r>
            <a:endParaRPr lang="en-US" altLang="ko-KR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4DEEC-40AC-4081-8B7F-5A55266AE774}"/>
              </a:ext>
            </a:extLst>
          </p:cNvPr>
          <p:cNvSpPr/>
          <p:nvPr/>
        </p:nvSpPr>
        <p:spPr>
          <a:xfrm>
            <a:off x="0" y="6670770"/>
            <a:ext cx="12192000" cy="187230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Value of Visual Product Characteristics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AD482-AF94-DC36-BA3E-06296458B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1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1">
            <a:extLst>
              <a:ext uri="{FF2B5EF4-FFF2-40B4-BE49-F238E27FC236}">
                <a16:creationId xmlns:a16="http://schemas.microsoft.com/office/drawing/2014/main" id="{14142971-401D-404E-B4B0-0CB9B5654E62}"/>
              </a:ext>
            </a:extLst>
          </p:cNvPr>
          <p:cNvSpPr/>
          <p:nvPr/>
        </p:nvSpPr>
        <p:spPr>
          <a:xfrm>
            <a:off x="1799061" y="324099"/>
            <a:ext cx="372172" cy="45719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5F8F69D-14E8-4498-861E-F3FE829C0315}"/>
              </a:ext>
            </a:extLst>
          </p:cNvPr>
          <p:cNvSpPr txBox="1">
            <a:spLocks/>
          </p:cNvSpPr>
          <p:nvPr/>
        </p:nvSpPr>
        <p:spPr>
          <a:xfrm>
            <a:off x="0" y="135916"/>
            <a:ext cx="12192000" cy="596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ko-KR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2015 (X + V)</a:t>
            </a:r>
            <a:endParaRPr lang="en-US" altLang="ko-KR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4DEEC-40AC-4081-8B7F-5A55266AE774}"/>
              </a:ext>
            </a:extLst>
          </p:cNvPr>
          <p:cNvSpPr/>
          <p:nvPr/>
        </p:nvSpPr>
        <p:spPr>
          <a:xfrm>
            <a:off x="0" y="6670770"/>
            <a:ext cx="12192000" cy="187230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Value of Visual Product Characteristics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EA182-6BE3-DC4D-5F83-6E3548F45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5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7298bda-1a1e-40da-89a3-6fc7ca10fa63" xsi:nil="true"/>
    <lcf76f155ced4ddcb4097134ff3c332f xmlns="92a62d2e-84dc-4882-853e-ece041443f8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C4A62D73DD344803C502CEF31A807" ma:contentTypeVersion="12" ma:contentTypeDescription="Create a new document." ma:contentTypeScope="" ma:versionID="a59e88336fdb26babf3e0bd279aae2e4">
  <xsd:schema xmlns:xsd="http://www.w3.org/2001/XMLSchema" xmlns:xs="http://www.w3.org/2001/XMLSchema" xmlns:p="http://schemas.microsoft.com/office/2006/metadata/properties" xmlns:ns2="92a62d2e-84dc-4882-853e-ece041443f84" xmlns:ns3="c7298bda-1a1e-40da-89a3-6fc7ca10fa63" targetNamespace="http://schemas.microsoft.com/office/2006/metadata/properties" ma:root="true" ma:fieldsID="3b7ecb13e59e66af665a70c634f842c7" ns2:_="" ns3:_="">
    <xsd:import namespace="92a62d2e-84dc-4882-853e-ece041443f84"/>
    <xsd:import namespace="c7298bda-1a1e-40da-89a3-6fc7ca10fa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62d2e-84dc-4882-853e-ece041443f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cd9ce95e-1345-4484-817e-41007f7553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98bda-1a1e-40da-89a3-6fc7ca10fa6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a10c41ef-a068-4096-9821-ee52d903ff07}" ma:internalName="TaxCatchAll" ma:showField="CatchAllData" ma:web="c7298bda-1a1e-40da-89a3-6fc7ca10fa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723D43-793C-46C1-80BC-9D45A2C8DB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5C544A-0689-4A96-B099-42DBCAA19C20}">
  <ds:schemaRefs>
    <ds:schemaRef ds:uri="http://schemas.microsoft.com/office/2006/metadata/properties"/>
    <ds:schemaRef ds:uri="http://schemas.microsoft.com/office/infopath/2007/PartnerControls"/>
    <ds:schemaRef ds:uri="c7298bda-1a1e-40da-89a3-6fc7ca10fa63"/>
    <ds:schemaRef ds:uri="92a62d2e-84dc-4882-853e-ece041443f84"/>
  </ds:schemaRefs>
</ds:datastoreItem>
</file>

<file path=customXml/itemProps3.xml><?xml version="1.0" encoding="utf-8"?>
<ds:datastoreItem xmlns:ds="http://schemas.openxmlformats.org/officeDocument/2006/customXml" ds:itemID="{1F49AE3D-BD16-402C-85EC-7DAB20201F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a62d2e-84dc-4882-853e-ece041443f84"/>
    <ds:schemaRef ds:uri="c7298bda-1a1e-40da-89a3-6fc7ca10fa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47396</TotalTime>
  <Words>533</Words>
  <Application>Microsoft Macintosh PowerPoint</Application>
  <PresentationFormat>Widescreen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맑은 고딕</vt:lpstr>
      <vt:lpstr>Calibri Light</vt:lpstr>
      <vt:lpstr>Arial</vt:lpstr>
      <vt:lpstr>Times New Roman</vt:lpstr>
      <vt:lpstr>Calibri</vt:lpstr>
      <vt:lpstr>Wingdings</vt:lpstr>
      <vt:lpstr>Office Theme</vt:lpstr>
      <vt:lpstr>Market Structure Mapping with Disentangled Visual Characteristics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 Yoon Lee</dc:creator>
  <cp:lastModifiedBy>Ankit Sisodia</cp:lastModifiedBy>
  <cp:revision>1590</cp:revision>
  <cp:lastPrinted>2019-01-25T02:07:58Z</cp:lastPrinted>
  <dcterms:created xsi:type="dcterms:W3CDTF">2015-01-21T11:35:38Z</dcterms:created>
  <dcterms:modified xsi:type="dcterms:W3CDTF">2023-12-06T04:58:31Z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0x010100478C4A62D73DD344803C502CEF31A807</vt:lpwstr>
  </property>
  <property fmtid="{D5CDD505-2E9C-101B-9397-08002B2CF9AE}" pid="3" name="MediaServiceImageTags">
    <vt:lpwstr/>
  </property>
  <property fmtid="{D5CDD505-2E9C-101B-9397-08002B2CF9AE}" pid="4" name="MSIP_Label_4044bd30-2ed7-4c9d-9d12-46200872a97b_Enabled">
    <vt:lpwstr>true</vt:lpwstr>
  </property>
  <property fmtid="{D5CDD505-2E9C-101B-9397-08002B2CF9AE}" pid="5" name="MSIP_Label_4044bd30-2ed7-4c9d-9d12-46200872a97b_SetDate">
    <vt:lpwstr>2023-12-04T18:14:41Z</vt:lpwstr>
  </property>
  <property fmtid="{D5CDD505-2E9C-101B-9397-08002B2CF9AE}" pid="6" name="MSIP_Label_4044bd30-2ed7-4c9d-9d12-46200872a97b_Method">
    <vt:lpwstr>Standard</vt:lpwstr>
  </property>
  <property fmtid="{D5CDD505-2E9C-101B-9397-08002B2CF9AE}" pid="7" name="MSIP_Label_4044bd30-2ed7-4c9d-9d12-46200872a97b_Name">
    <vt:lpwstr>defa4170-0d19-0005-0004-bc88714345d2</vt:lpwstr>
  </property>
  <property fmtid="{D5CDD505-2E9C-101B-9397-08002B2CF9AE}" pid="8" name="MSIP_Label_4044bd30-2ed7-4c9d-9d12-46200872a97b_SiteId">
    <vt:lpwstr>4130bd39-7c53-419c-b1e5-8758d6d63f21</vt:lpwstr>
  </property>
  <property fmtid="{D5CDD505-2E9C-101B-9397-08002B2CF9AE}" pid="9" name="MSIP_Label_4044bd30-2ed7-4c9d-9d12-46200872a97b_ActionId">
    <vt:lpwstr>eab22785-331d-4815-a421-8f72e287a8f9</vt:lpwstr>
  </property>
  <property fmtid="{D5CDD505-2E9C-101B-9397-08002B2CF9AE}" pid="10" name="MSIP_Label_4044bd30-2ed7-4c9d-9d12-46200872a97b_ContentBits">
    <vt:lpwstr>0</vt:lpwstr>
  </property>
</Properties>
</file>