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4" r:id="rId5"/>
    <p:sldId id="268" r:id="rId6"/>
    <p:sldId id="266" r:id="rId7"/>
    <p:sldId id="271" r:id="rId8"/>
    <p:sldId id="262" r:id="rId9"/>
    <p:sldId id="269" r:id="rId10"/>
    <p:sldId id="270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08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ADCDD-B44A-4CE9-B3E3-2626A84091E9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256B-135A-4159-8502-B8E1D01A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With Tokyo Olympics coming up in a few month</a:t>
            </a: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, we wanted to look for observable trends and visualize them from what we have learned so far in the course. The first Summer Olympic Games was in 1896; first Winter Games was in 1924.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D1C1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D1C1D"/>
                </a:solidFill>
                <a:latin typeface="Arial" panose="020B0604020202020204" pitchFamily="34" charset="0"/>
              </a:rPr>
              <a:t>Columns= [ID, Name, Sex, Age, Height, Weight, Team, NOC, Games, Year, Season, City, Sport, Event, Medal, region, notes]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The first Olympic game in 1896 had only (10+) countries to participate while (200+) countries participated in the Olympic game. Significant decrease in the number of countries was seen in 1980 due to many countries boycotting the event.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chance for someone to win any medal would be between the ages of 20-30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Participation of athletes have naturally increased over the years contributed by significant growth in number of female athletes.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Number of female athletes have significantly increased over the years from what it was 12.1% of the total population in 1952 which grew to similar number to male at 45.2% in 2016 which indicates gender equality is gradually being achieved in Olympic games from a participants’ point of view.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D3907-F48E-4A5C-9E87-23D8240D0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Early 1900s big jump of US medals vs other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6256B-135A-4159-8502-B8E1D01A8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CEA7-A0C0-48F0-B268-54D783D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F12D8C-D4A7-44BB-B147-8368F5B8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70456-139D-45B0-A352-37E45B9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FC3A8-4C13-45A2-A4E5-C147B60F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A8D71-44F4-4D55-9A9E-7E1F0C45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148D-4F67-4399-BE9D-EA1F547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A08D3C-1B0E-4946-8065-974C64F9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E2C33-57FD-4DB7-8F09-DBE5FF7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A8F2B-A513-4FA2-9D0C-E35FA5A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0C5AB-C2FD-433C-9A70-6DFC7A0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23FF27-A386-49BD-9B70-028F700D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20F1A-0F14-4C7E-983D-F97E7922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2F710-FAA3-4B7C-B5B9-8BEC489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3EF73-7A56-49A5-B6F6-3A26C82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F28A-7855-4B71-9849-2AB9C17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94C-E0A9-4B5B-9152-F6BDCBA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ABEE8-7959-4DFB-AC45-A21B1C93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831F3-CFF3-40F0-8496-83B022D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581B8-35F2-4A47-9B61-A325BF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964D-DA1C-4F74-8009-586ADC7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7A72E-6B81-4938-BB32-E45D1A09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DF9045-18E7-49C9-AA3C-3D026CB7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D0BDB-73F8-4C81-B30E-81AE9F1E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C1B87-8AD8-4724-9E5F-AA31A3C7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5D6A5-AFC8-4954-9ACF-527184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728C0-F07C-404F-9E12-0DCEBFE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66210-1209-49CA-9D1A-B356F158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DBD1F2-419D-42F9-B14B-B8A8C9A5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B135-B72B-4356-84ED-067F9EA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36418-07CB-44A1-9088-AA22ABC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E51D4-46D4-4773-AAD8-1A304F0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43AC5-B2B4-4C9A-8FF0-D20FE31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EEE8A-5671-44E3-A7F4-D336AAA5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5C354-90AF-4A79-8494-832F32BE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5C7B38-E50F-46AC-B3BD-E39F2ECC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9A23CA-5014-48A3-9D16-DA0394B9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50E23-2AD3-4485-B1FD-0172D71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06F1A-27E9-4881-A77B-2EEDC7C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882DA8-2584-4BE4-9544-F283AA8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5DE72-EBFB-4838-9ABE-571818D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E07B07-F105-4894-80CD-EBEA7075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4770E-B3E9-4CD8-9330-44C33E78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1A455-59C2-433E-8911-8B5C14CD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FA1AC7-2B07-45EF-899D-1698B1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788979-AD39-4BAE-8486-624EA1C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0BE15-A3DE-4A3A-B15E-4854805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8203-D08E-459B-B5FC-35D2819A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9D747-A117-4AF9-8DE7-EE073EE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D4936F-D21B-4807-9606-023D91B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441D-2B74-4554-94A0-D69448C9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76B7E6-8FF9-431A-B652-36CBBD6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181E1-60E5-4264-8D11-DDF247C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6568-EDDE-442A-84E3-822D342B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A9A35-339F-439D-8EEB-E8F603A0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E7269-CEAF-499E-8129-C40BF7EF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CC9B0-ADBE-4971-B1EA-66188AC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42638D-4ECB-4691-A05A-A0171E7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3A730-FC7E-497B-A0CB-3CE2996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11B4D-DAB0-4A2C-B8FA-9285075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6EE43-A39E-41B9-91B6-AD18B834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E3645-3EFD-4395-90D8-2818592D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EEB9-68B1-4379-896F-CAC32EF57190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5D7F1-89E5-4AD5-BCA6-C5CF6A70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CC842-276C-4559-AF56-D2482529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9DF0-317A-4C37-8BF1-AA8FDE72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1A18CB-5034-4CC3-953A-26CFF5ADE991}"/>
              </a:ext>
            </a:extLst>
          </p:cNvPr>
          <p:cNvSpPr txBox="1"/>
          <p:nvPr/>
        </p:nvSpPr>
        <p:spPr>
          <a:xfrm>
            <a:off x="441404" y="873165"/>
            <a:ext cx="1068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How certain aspects of Olympics have changed over the years and affected medal counts</a:t>
            </a:r>
            <a:endParaRPr lang="en-US" sz="2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AEE64E-6EB3-4B90-AABB-5B2F42619892}"/>
              </a:ext>
            </a:extLst>
          </p:cNvPr>
          <p:cNvSpPr txBox="1"/>
          <p:nvPr/>
        </p:nvSpPr>
        <p:spPr>
          <a:xfrm>
            <a:off x="8486896" y="5030728"/>
            <a:ext cx="300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July 7</a:t>
            </a:r>
            <a:r>
              <a:rPr lang="en-US" sz="2800" b="1" i="0" u="none" strike="noStrike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, 2021</a:t>
            </a:r>
          </a:p>
          <a:p>
            <a:pPr algn="r"/>
            <a:r>
              <a:rPr lang="en-US" sz="2800" b="1" dirty="0">
                <a:latin typeface="Arial" panose="020B0604020202020204" pitchFamily="34" charset="0"/>
              </a:rPr>
              <a:t>Wildcats</a:t>
            </a:r>
            <a:endParaRPr lang="en-US" sz="2800" b="1" dirty="0"/>
          </a:p>
        </p:txBody>
      </p:sp>
      <p:pic>
        <p:nvPicPr>
          <p:cNvPr id="1026" name="Picture 2" descr="Olympic symbol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72" y="2301280"/>
            <a:ext cx="4086291" cy="18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9" y="3109732"/>
            <a:ext cx="5714613" cy="107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" y="1510113"/>
            <a:ext cx="7514656" cy="13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3968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 medals vs the other 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" y="1337191"/>
            <a:ext cx="5833770" cy="3111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33" y="1337191"/>
            <a:ext cx="5833768" cy="31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0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Introduction - Data Used and Cleaning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DF591-EA4A-40EE-A063-31208905C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1111" r="1042" b="14074"/>
          <a:stretch/>
        </p:blipFill>
        <p:spPr>
          <a:xfrm>
            <a:off x="295274" y="742295"/>
            <a:ext cx="6924132" cy="2614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" y="3599343"/>
            <a:ext cx="9080913" cy="27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7F3CD6-7514-4EA3-BDEB-02CE05EC2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18334" r="35833" b="55980"/>
          <a:stretch/>
        </p:blipFill>
        <p:spPr>
          <a:xfrm>
            <a:off x="422274" y="745926"/>
            <a:ext cx="6423026" cy="15030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66965-EF58-4285-84B4-77DD7F2A2018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Countries participation over the years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03F625FF-AD72-4CB4-BAA8-41A490E292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t="5843" r="8169"/>
          <a:stretch/>
        </p:blipFill>
        <p:spPr>
          <a:xfrm>
            <a:off x="4448173" y="1663699"/>
            <a:ext cx="7321553" cy="49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186479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Medals Won by Age Group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6482" r="8892" b="6350"/>
          <a:stretch/>
        </p:blipFill>
        <p:spPr>
          <a:xfrm>
            <a:off x="411891" y="2775451"/>
            <a:ext cx="11591055" cy="4091356"/>
          </a:xfrm>
        </p:spPr>
      </p:pic>
      <p:sp>
        <p:nvSpPr>
          <p:cNvPr id="8" name="TextBox 7"/>
          <p:cNvSpPr txBox="1"/>
          <p:nvPr/>
        </p:nvSpPr>
        <p:spPr>
          <a:xfrm>
            <a:off x="411892" y="666610"/>
            <a:ext cx="4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658"/>
          <a:stretch/>
        </p:blipFill>
        <p:spPr>
          <a:xfrm>
            <a:off x="411892" y="666610"/>
            <a:ext cx="6290184" cy="21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5D3DD5-C866-475E-AE20-0080C3B99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8" t="36296" r="44917" b="45482"/>
          <a:stretch/>
        </p:blipFill>
        <p:spPr>
          <a:xfrm>
            <a:off x="295274" y="839063"/>
            <a:ext cx="6574464" cy="1374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B243A8EC-DE48-4317-9D51-430BFFD40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7" r="7949"/>
          <a:stretch/>
        </p:blipFill>
        <p:spPr>
          <a:xfrm>
            <a:off x="4740273" y="1638092"/>
            <a:ext cx="7009237" cy="48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8377C2-DBC5-4D7B-8B81-1EB9BD94F8AA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Number of athletes participation over 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year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06B31F8-BCB8-4366-B487-254FCC103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20180" r="7973" b="52244"/>
          <a:stretch/>
        </p:blipFill>
        <p:spPr>
          <a:xfrm>
            <a:off x="295274" y="852706"/>
            <a:ext cx="10924661" cy="1891137"/>
          </a:xfrm>
          <a:prstGeom prst="rect">
            <a:avLst/>
          </a:prstGeom>
        </p:spPr>
      </p:pic>
      <p:pic>
        <p:nvPicPr>
          <p:cNvPr id="7" name="図 6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695FA492-1DD1-4F8D-BD88-2C807B416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50000" r="7778" b="5478"/>
          <a:stretch/>
        </p:blipFill>
        <p:spPr>
          <a:xfrm>
            <a:off x="1787224" y="2888978"/>
            <a:ext cx="7940759" cy="39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Male vs Female participation change over the years</a:t>
            </a:r>
          </a:p>
        </p:txBody>
      </p:sp>
      <p:pic>
        <p:nvPicPr>
          <p:cNvPr id="16" name="図 15" descr="グラフ, 円グラフ&#10;&#10;自動的に生成された説明">
            <a:extLst>
              <a:ext uri="{FF2B5EF4-FFF2-40B4-BE49-F238E27FC236}">
                <a16:creationId xmlns:a16="http://schemas.microsoft.com/office/drawing/2014/main" id="{EC843017-9C9D-4005-B15C-8DE250A7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r="17588"/>
          <a:stretch/>
        </p:blipFill>
        <p:spPr>
          <a:xfrm>
            <a:off x="1271387" y="2706700"/>
            <a:ext cx="3440314" cy="3684149"/>
          </a:xfrm>
          <a:prstGeom prst="rect">
            <a:avLst/>
          </a:prstGeom>
        </p:spPr>
      </p:pic>
      <p:pic>
        <p:nvPicPr>
          <p:cNvPr id="18" name="図 17" descr="グラフ, 円グラフ&#10;&#10;自動的に生成された説明">
            <a:extLst>
              <a:ext uri="{FF2B5EF4-FFF2-40B4-BE49-F238E27FC236}">
                <a16:creationId xmlns:a16="http://schemas.microsoft.com/office/drawing/2014/main" id="{4F38DFD6-0DF9-4FC0-8549-D4EEC035C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r="14140"/>
          <a:stretch/>
        </p:blipFill>
        <p:spPr>
          <a:xfrm>
            <a:off x="6783049" y="2706700"/>
            <a:ext cx="3822995" cy="37217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7261C6-1159-4B61-A03B-5F0599876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7" t="37403" r="67881" b="59460"/>
          <a:stretch/>
        </p:blipFill>
        <p:spPr>
          <a:xfrm>
            <a:off x="663284" y="6286821"/>
            <a:ext cx="4975515" cy="3521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6C2B4D1-2C4D-434C-BE23-9810A20A9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66" t="37747" r="65833" b="58519"/>
          <a:stretch/>
        </p:blipFill>
        <p:spPr>
          <a:xfrm>
            <a:off x="6454485" y="6244545"/>
            <a:ext cx="4975515" cy="3943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8D1627-6A5D-476A-8C97-D589EDE8D2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2" t="27963" r="42813" b="57343"/>
          <a:stretch/>
        </p:blipFill>
        <p:spPr>
          <a:xfrm>
            <a:off x="332667" y="821343"/>
            <a:ext cx="11097333" cy="16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8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706F4B-FB0C-4B84-ACA3-267780375BED}"/>
              </a:ext>
            </a:extLst>
          </p:cNvPr>
          <p:cNvSpPr txBox="1"/>
          <p:nvPr/>
        </p:nvSpPr>
        <p:spPr>
          <a:xfrm>
            <a:off x="295274" y="219075"/>
            <a:ext cx="10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Medals won by countries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C0C496-8091-47C5-ADA8-41CF4A9DA2FC}"/>
              </a:ext>
            </a:extLst>
          </p:cNvPr>
          <p:cNvSpPr txBox="1"/>
          <p:nvPr/>
        </p:nvSpPr>
        <p:spPr>
          <a:xfrm>
            <a:off x="752475" y="967859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334</Words>
  <Application>Microsoft Office PowerPoint</Application>
  <PresentationFormat>Widescreen</PresentationFormat>
  <Paragraphs>34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Medals Won by Age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Michael Farm</cp:lastModifiedBy>
  <cp:revision>16</cp:revision>
  <dcterms:created xsi:type="dcterms:W3CDTF">2021-07-01T03:37:22Z</dcterms:created>
  <dcterms:modified xsi:type="dcterms:W3CDTF">2021-07-07T02:22:36Z</dcterms:modified>
</cp:coreProperties>
</file>