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6CEA7-A0C0-48F0-B268-54D783D3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F12D8C-D4A7-44BB-B147-8368F5B8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70456-139D-45B0-A352-37E45B9E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3FC3A8-4C13-45A2-A4E5-C147B60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A8D71-44F4-4D55-9A9E-7E1F0C45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C148D-4F67-4399-BE9D-EA1F547A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A08D3C-1B0E-4946-8065-974C64F9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E2C33-57FD-4DB7-8F09-DBE5FF71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A8F2B-A513-4FA2-9D0C-E35FA5A7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0C5AB-C2FD-433C-9A70-6DFC7A0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23FF27-A386-49BD-9B70-028F700D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20F1A-0F14-4C7E-983D-F97E7922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2F710-FAA3-4B7C-B5B9-8BEC489C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3EF73-7A56-49A5-B6F6-3A26C82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6F28A-7855-4B71-9849-2AB9C17F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EE94C-E0A9-4B5B-9152-F6BDCBA2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9ABEE8-7959-4DFB-AC45-A21B1C93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2831F3-CFF3-40F0-8496-83B022D4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581B8-35F2-4A47-9B61-A325BFD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3964D-DA1C-4F74-8009-586ADC75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7A72E-6B81-4938-BB32-E45D1A09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DF9045-18E7-49C9-AA3C-3D026CB7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D0BDB-73F8-4C81-B30E-81AE9F1E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C1B87-8AD8-4724-9E5F-AA31A3C7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5D6A5-AFC8-4954-9ACF-52718442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728C0-F07C-404F-9E12-0DCEBFEC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66210-1209-49CA-9D1A-B356F158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DBD1F2-419D-42F9-B14B-B8A8C9A5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62B135-B72B-4356-84ED-067F9EAF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036418-07CB-44A1-9088-AA22ABC5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E51D4-46D4-4773-AAD8-1A304F0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43AC5-B2B4-4C9A-8FF0-D20FE31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EEE8A-5671-44E3-A7F4-D336AAA5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D5C354-90AF-4A79-8494-832F32BE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5C7B38-E50F-46AC-B3BD-E39F2ECC8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9A23CA-5014-48A3-9D16-DA0394B9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C50E23-2AD3-4485-B1FD-0172D71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F06F1A-27E9-4881-A77B-2EEDC7C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882DA8-2584-4BE4-9544-F283AA89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5DE72-EBFB-4838-9ABE-571818D7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E07B07-F105-4894-80CD-EBEA7075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44770E-B3E9-4CD8-9330-44C33E78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81A455-59C2-433E-8911-8B5C14CD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FA1AC7-2B07-45EF-899D-1698B141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788979-AD39-4BAE-8486-624EA1C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B0BE15-A3DE-4A3A-B15E-48548057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8203-D08E-459B-B5FC-35D2819A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9D747-A117-4AF9-8DE7-EE073EE3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D4936F-D21B-4807-9606-023D91B7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9441D-2B74-4554-94A0-D69448C9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76B7E6-8FF9-431A-B652-36CBBD6D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181E1-60E5-4264-8D11-DDF247C1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56568-EDDE-442A-84E3-822D342B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DA9A35-339F-439D-8EEB-E8F603A04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E7269-CEAF-499E-8129-C40BF7EF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DCC9B0-ADBE-4971-B1EA-66188ACE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42638D-4ECB-4691-A05A-A0171E73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F3A730-FC7E-497B-A0CB-3CE29961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711B4D-DAB0-4A2C-B8FA-92850756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D6EE43-A39E-41B9-91B6-AD18B834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E3645-3EFD-4395-90D8-2818592D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EEB9-68B1-4379-896F-CAC32EF571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5D7F1-89E5-4AD5-BCA6-C5CF6A70C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CC842-276C-4559-AF56-D24825294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1A18CB-5034-4CC3-953A-26CFF5ADE991}"/>
              </a:ext>
            </a:extLst>
          </p:cNvPr>
          <p:cNvSpPr txBox="1"/>
          <p:nvPr/>
        </p:nvSpPr>
        <p:spPr>
          <a:xfrm>
            <a:off x="304799" y="1266825"/>
            <a:ext cx="1068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How certain aspects of Olympics have changed over the years and affected medal counts</a:t>
            </a:r>
            <a:endParaRPr lang="en-US" sz="28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AEE64E-6EB3-4B90-AABB-5B2F42619892}"/>
              </a:ext>
            </a:extLst>
          </p:cNvPr>
          <p:cNvSpPr txBox="1"/>
          <p:nvPr/>
        </p:nvSpPr>
        <p:spPr>
          <a:xfrm>
            <a:off x="8324850" y="5389544"/>
            <a:ext cx="3000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July 7</a:t>
            </a:r>
            <a:r>
              <a:rPr lang="en-US" sz="2000" b="1" i="0" u="none" strike="noStrike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20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2021</a:t>
            </a:r>
          </a:p>
          <a:p>
            <a:pPr algn="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Wildcats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Olympic symbol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89" y="2653383"/>
            <a:ext cx="7092779" cy="327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2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704850" y="1186934"/>
            <a:ext cx="10687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With Tokyo Olympics coming up in a few month</a:t>
            </a: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, we wanted to look for observable trends and visualize them from what we have learned so far in the course.  </a:t>
            </a:r>
          </a:p>
          <a:p>
            <a:endParaRPr lang="en-US" dirty="0">
              <a:solidFill>
                <a:srgbClr val="1D1C1D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D1C1D"/>
                </a:solidFill>
                <a:latin typeface="Arial" panose="020B0604020202020204" pitchFamily="34" charset="0"/>
              </a:rPr>
              <a:t>The first Summer Olympic Games was in 1896; first Winter Games was in 1924.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1D1C1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4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D51DEC-36DF-41F0-BD5A-A326936CA45C}"/>
              </a:ext>
            </a:extLst>
          </p:cNvPr>
          <p:cNvSpPr txBox="1"/>
          <p:nvPr/>
        </p:nvSpPr>
        <p:spPr>
          <a:xfrm>
            <a:off x="600074" y="813911"/>
            <a:ext cx="10725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The first Olympic game in 1896 had only (10+) countries to participate while (200+) countries participated in the Olympic game. Significant decrease in the number of countries was seen in 1980 due to many countries boycotting the event.</a:t>
            </a:r>
            <a:endParaRPr lang="en-US" dirty="0"/>
          </a:p>
        </p:txBody>
      </p:sp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57A28812-7D74-4426-8D98-4D5AF6B8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1737241"/>
            <a:ext cx="7316867" cy="457304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666965-EF58-4285-84B4-77DD7F2A2018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Countries participation over the years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5" y="3489792"/>
            <a:ext cx="4581395" cy="106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8377C2-DBC5-4D7B-8B81-1EB9BD94F8AA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Number of athletes participation over 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year</a:t>
            </a: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869915AE-9EC9-469A-BFAB-D4CF5614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9" y="1663538"/>
            <a:ext cx="4471650" cy="2981100"/>
          </a:xfrm>
          <a:prstGeom prst="rect">
            <a:avLst/>
          </a:prstGeom>
        </p:spPr>
      </p:pic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0858222E-1125-4871-8CF4-41A526F5E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05"/>
          <a:stretch/>
        </p:blipFill>
        <p:spPr>
          <a:xfrm>
            <a:off x="5100319" y="1790901"/>
            <a:ext cx="6435007" cy="327509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A7481A-A72F-4A95-97B0-EF4E6C45C99B}"/>
              </a:ext>
            </a:extLst>
          </p:cNvPr>
          <p:cNvSpPr txBox="1"/>
          <p:nvPr/>
        </p:nvSpPr>
        <p:spPr>
          <a:xfrm>
            <a:off x="628669" y="1017207"/>
            <a:ext cx="10687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Participation of athletes have naturally increased over the years contributed by significant growth in number of female athletes.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4" y="4981458"/>
            <a:ext cx="4805045" cy="1064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944" y="4931455"/>
            <a:ext cx="6167756" cy="11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9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Male vs Female participation change over the years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457201" y="883647"/>
            <a:ext cx="8115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Number of female athletes have significantly increased over the years from what it was 12.1% of the total population in 1952 which grew to similar number to male at 45.2% in 2016 which indicates gender equality is gradually being achieved in Olympic games from a participants’ point of view.</a:t>
            </a:r>
            <a:endParaRPr lang="en-US" dirty="0"/>
          </a:p>
        </p:txBody>
      </p:sp>
      <p:pic>
        <p:nvPicPr>
          <p:cNvPr id="5" name="図 4" descr="グラフ, 円グラフ&#10;&#10;自動的に生成された説明">
            <a:extLst>
              <a:ext uri="{FF2B5EF4-FFF2-40B4-BE49-F238E27FC236}">
                <a16:creationId xmlns:a16="http://schemas.microsoft.com/office/drawing/2014/main" id="{ED7E2C23-B922-4140-9037-E2A0901C9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7" r="19648" b="2491"/>
          <a:stretch/>
        </p:blipFill>
        <p:spPr>
          <a:xfrm>
            <a:off x="457201" y="2225328"/>
            <a:ext cx="3230880" cy="3567288"/>
          </a:xfrm>
          <a:prstGeom prst="rect">
            <a:avLst/>
          </a:prstGeom>
        </p:spPr>
      </p:pic>
      <p:pic>
        <p:nvPicPr>
          <p:cNvPr id="7" name="図 6" descr="グラフ, 円グラフ&#10;&#10;自動的に生成された説明">
            <a:extLst>
              <a:ext uri="{FF2B5EF4-FFF2-40B4-BE49-F238E27FC236}">
                <a16:creationId xmlns:a16="http://schemas.microsoft.com/office/drawing/2014/main" id="{91F49A1C-0785-4551-BDDB-E6A106C43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7" r="20009"/>
          <a:stretch/>
        </p:blipFill>
        <p:spPr>
          <a:xfrm>
            <a:off x="4055130" y="2224561"/>
            <a:ext cx="3138042" cy="3658433"/>
          </a:xfrm>
          <a:prstGeom prst="rect">
            <a:avLst/>
          </a:prstGeom>
        </p:spPr>
      </p:pic>
      <p:pic>
        <p:nvPicPr>
          <p:cNvPr id="9" name="図 8" descr="グラフ, 円グラフ&#10;&#10;自動的に生成された説明">
            <a:extLst>
              <a:ext uri="{FF2B5EF4-FFF2-40B4-BE49-F238E27FC236}">
                <a16:creationId xmlns:a16="http://schemas.microsoft.com/office/drawing/2014/main" id="{E582B545-4181-4D3A-826F-5FE96F198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50" y="437799"/>
            <a:ext cx="3138041" cy="209202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731A48-EEF6-4E23-BB8C-AE5EBF4DD3DC}"/>
              </a:ext>
            </a:extLst>
          </p:cNvPr>
          <p:cNvSpPr txBox="1"/>
          <p:nvPr/>
        </p:nvSpPr>
        <p:spPr>
          <a:xfrm>
            <a:off x="2790488" y="6004561"/>
            <a:ext cx="92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1952 </a:t>
            </a:r>
            <a:endParaRPr 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C11D66-5FF0-4AB6-8B9F-4B7A053F9627}"/>
              </a:ext>
            </a:extLst>
          </p:cNvPr>
          <p:cNvSpPr txBox="1"/>
          <p:nvPr/>
        </p:nvSpPr>
        <p:spPr>
          <a:xfrm>
            <a:off x="7249478" y="6023579"/>
            <a:ext cx="92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2016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403" y="2529826"/>
            <a:ext cx="3687076" cy="123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3403" y="3818537"/>
            <a:ext cx="3687076" cy="1216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403" y="5086907"/>
            <a:ext cx="3687076" cy="12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0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186479"/>
            <a:ext cx="10515600" cy="480131"/>
          </a:xfr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Medals Won by Age Group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1" y="2438164"/>
            <a:ext cx="11541918" cy="3847306"/>
          </a:xfrm>
        </p:spPr>
      </p:pic>
      <p:sp>
        <p:nvSpPr>
          <p:cNvPr id="8" name="TextBox 7"/>
          <p:cNvSpPr txBox="1"/>
          <p:nvPr/>
        </p:nvSpPr>
        <p:spPr>
          <a:xfrm>
            <a:off x="411892" y="666610"/>
            <a:ext cx="453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best chance for someone to win any medal would be between the ages of 20-30.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73" y="186478"/>
            <a:ext cx="6290184" cy="23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Medals won by countries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752475" y="967859"/>
            <a:ext cx="10687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Summer/Winter</a:t>
            </a:r>
          </a:p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Top 10 countries?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8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 medals vs the other regions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752475" y="967859"/>
            <a:ext cx="1068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Early 1900s big jump of US medals vs other regions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1337191"/>
            <a:ext cx="5833770" cy="3111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50" y="1337192"/>
            <a:ext cx="5833768" cy="3111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27" y="219075"/>
            <a:ext cx="5714613" cy="107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672" y="5043431"/>
            <a:ext cx="7514656" cy="13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0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47A037E-ABC1-46B5-B4E6-CCDFBB383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8" t="37113" r="47151" b="17037"/>
          <a:stretch/>
        </p:blipFill>
        <p:spPr>
          <a:xfrm>
            <a:off x="6797675" y="4076505"/>
            <a:ext cx="4957446" cy="27070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Outro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A6757E-547A-42D6-907E-FD0D23B81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6" t="18666" r="46750" b="11408"/>
          <a:stretch/>
        </p:blipFill>
        <p:spPr>
          <a:xfrm>
            <a:off x="6797675" y="0"/>
            <a:ext cx="4957445" cy="407650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ADCDEF-CCA0-4DE5-9836-B8F77311FE60}"/>
              </a:ext>
            </a:extLst>
          </p:cNvPr>
          <p:cNvSpPr txBox="1"/>
          <p:nvPr/>
        </p:nvSpPr>
        <p:spPr>
          <a:xfrm>
            <a:off x="4034155" y="6269593"/>
            <a:ext cx="33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Host nation advantage?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259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Medals Won by Age Group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Michael Farm</cp:lastModifiedBy>
  <cp:revision>9</cp:revision>
  <dcterms:created xsi:type="dcterms:W3CDTF">2021-07-01T03:37:22Z</dcterms:created>
  <dcterms:modified xsi:type="dcterms:W3CDTF">2021-07-04T15:48:40Z</dcterms:modified>
</cp:coreProperties>
</file>