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0" y="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052063"/>
            <a:ext cx="18288000" cy="234950"/>
          </a:xfrm>
          <a:custGeom>
            <a:avLst/>
            <a:gdLst/>
            <a:ahLst/>
            <a:cxnLst/>
            <a:rect l="l" t="t" r="r" b="b"/>
            <a:pathLst>
              <a:path w="18288000" h="234950">
                <a:moveTo>
                  <a:pt x="18287998" y="234935"/>
                </a:moveTo>
                <a:lnTo>
                  <a:pt x="0" y="234935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3493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0548" y="5631908"/>
            <a:ext cx="11173885" cy="119575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7164" y="8189455"/>
            <a:ext cx="9490039" cy="33268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2497" y="23640"/>
            <a:ext cx="1523999" cy="1523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89263" y="2492016"/>
            <a:ext cx="9808210" cy="81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052068"/>
            <a:ext cx="18288000" cy="234950"/>
          </a:xfrm>
          <a:custGeom>
            <a:avLst/>
            <a:gdLst/>
            <a:ahLst/>
            <a:cxnLst/>
            <a:rect l="l" t="t" r="r" b="b"/>
            <a:pathLst>
              <a:path w="18288000" h="234950">
                <a:moveTo>
                  <a:pt x="18287998" y="234934"/>
                </a:moveTo>
                <a:lnTo>
                  <a:pt x="0" y="234934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34934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862105" y="0"/>
            <a:ext cx="7426325" cy="8093075"/>
          </a:xfrm>
          <a:custGeom>
            <a:avLst/>
            <a:gdLst/>
            <a:ahLst/>
            <a:cxnLst/>
            <a:rect l="l" t="t" r="r" b="b"/>
            <a:pathLst>
              <a:path w="7426325" h="8093075">
                <a:moveTo>
                  <a:pt x="7425894" y="8092662"/>
                </a:moveTo>
                <a:lnTo>
                  <a:pt x="2547943" y="8092662"/>
                </a:lnTo>
                <a:lnTo>
                  <a:pt x="0" y="3677825"/>
                </a:lnTo>
                <a:lnTo>
                  <a:pt x="2122592" y="0"/>
                </a:lnTo>
                <a:lnTo>
                  <a:pt x="7425894" y="0"/>
                </a:lnTo>
                <a:lnTo>
                  <a:pt x="7425894" y="8092662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776062" y="5935680"/>
            <a:ext cx="2512060" cy="4351655"/>
          </a:xfrm>
          <a:custGeom>
            <a:avLst/>
            <a:gdLst/>
            <a:ahLst/>
            <a:cxnLst/>
            <a:rect l="l" t="t" r="r" b="b"/>
            <a:pathLst>
              <a:path w="2512059" h="4351655">
                <a:moveTo>
                  <a:pt x="2511937" y="0"/>
                </a:moveTo>
                <a:lnTo>
                  <a:pt x="2511937" y="4351318"/>
                </a:lnTo>
                <a:lnTo>
                  <a:pt x="0" y="4351318"/>
                </a:lnTo>
                <a:lnTo>
                  <a:pt x="2511937" y="0"/>
                </a:lnTo>
                <a:close/>
              </a:path>
            </a:pathLst>
          </a:custGeom>
          <a:solidFill>
            <a:srgbClr val="B8A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936" y="343278"/>
            <a:ext cx="2552699" cy="223837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3024" y="9029334"/>
            <a:ext cx="114299" cy="1142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3024" y="9524634"/>
            <a:ext cx="114299" cy="1142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577515"/>
            <a:ext cx="8295031" cy="16013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11348" y="2911456"/>
            <a:ext cx="8070850" cy="683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cholarpedia.org/article/Kohonen" TargetMode="External"/><Relationship Id="rId2" Type="http://schemas.openxmlformats.org/officeDocument/2006/relationships/hyperlink" Target="http://lib.tkk.fi/Diss/2002/isbn951226093X/article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3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8801100"/>
            <a:ext cx="3733800" cy="1020792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Trebuchet MS"/>
                <a:cs typeface="Trebuchet MS"/>
              </a:rPr>
              <a:t>Présenté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par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lang="fr-FR" sz="2800" spc="-409" dirty="0" smtClean="0">
                <a:latin typeface="Trebuchet MS"/>
                <a:cs typeface="Trebuchet MS"/>
              </a:rPr>
              <a:t>:</a:t>
            </a:r>
            <a:endParaRPr lang="fr-FR"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fr-FR" sz="2800" spc="70" dirty="0">
                <a:latin typeface="Trebuchet MS"/>
                <a:cs typeface="Trebuchet MS"/>
              </a:rPr>
              <a:t> </a:t>
            </a:r>
            <a:r>
              <a:rPr lang="fr-FR" sz="2800" spc="70" dirty="0" smtClean="0">
                <a:latin typeface="Trebuchet MS"/>
                <a:cs typeface="Trebuchet MS"/>
              </a:rPr>
              <a:t>    </a:t>
            </a:r>
            <a:r>
              <a:rPr sz="2800" spc="70" dirty="0" smtClean="0">
                <a:latin typeface="Trebuchet MS"/>
                <a:cs typeface="Trebuchet MS"/>
              </a:rPr>
              <a:t>Melissa</a:t>
            </a:r>
            <a:r>
              <a:rPr sz="2800" spc="-100" dirty="0" smtClean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MESSAOUDI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277" y="3580481"/>
            <a:ext cx="10459720" cy="403352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 marR="5080" algn="ctr">
              <a:lnSpc>
                <a:spcPts val="10200"/>
              </a:lnSpc>
              <a:spcBef>
                <a:spcPts val="1240"/>
              </a:spcBef>
            </a:pPr>
            <a:r>
              <a:rPr sz="9300" b="1" spc="75" dirty="0">
                <a:latin typeface="Trebuchet MS"/>
                <a:cs typeface="Trebuchet MS"/>
              </a:rPr>
              <a:t>LES</a:t>
            </a:r>
            <a:r>
              <a:rPr sz="9300" b="1" spc="10" dirty="0">
                <a:latin typeface="Trebuchet MS"/>
                <a:cs typeface="Trebuchet MS"/>
              </a:rPr>
              <a:t> </a:t>
            </a:r>
            <a:r>
              <a:rPr sz="9300" b="1" dirty="0">
                <a:latin typeface="Trebuchet MS"/>
                <a:cs typeface="Trebuchet MS"/>
              </a:rPr>
              <a:t>CARTES</a:t>
            </a:r>
            <a:r>
              <a:rPr sz="9300" b="1" spc="15" dirty="0">
                <a:latin typeface="Trebuchet MS"/>
                <a:cs typeface="Trebuchet MS"/>
              </a:rPr>
              <a:t> </a:t>
            </a:r>
            <a:r>
              <a:rPr sz="9300" b="1" spc="-10" dirty="0">
                <a:latin typeface="Trebuchet MS"/>
                <a:cs typeface="Trebuchet MS"/>
              </a:rPr>
              <a:t>AUTO- </a:t>
            </a:r>
            <a:r>
              <a:rPr sz="9300" b="1" spc="190" dirty="0">
                <a:latin typeface="Trebuchet MS"/>
                <a:cs typeface="Trebuchet MS"/>
              </a:rPr>
              <a:t>ORGANISEES</a:t>
            </a:r>
            <a:r>
              <a:rPr sz="9300" b="1" dirty="0">
                <a:latin typeface="Trebuchet MS"/>
                <a:cs typeface="Trebuchet MS"/>
              </a:rPr>
              <a:t> </a:t>
            </a:r>
            <a:r>
              <a:rPr sz="9300" b="1" spc="-25" dirty="0">
                <a:latin typeface="Trebuchet MS"/>
                <a:cs typeface="Trebuchet MS"/>
              </a:rPr>
              <a:t>DE</a:t>
            </a:r>
            <a:endParaRPr sz="9300" dirty="0">
              <a:latin typeface="Trebuchet MS"/>
              <a:cs typeface="Trebuchet MS"/>
            </a:endParaRPr>
          </a:p>
          <a:p>
            <a:pPr algn="ctr">
              <a:lnSpc>
                <a:spcPts val="10020"/>
              </a:lnSpc>
            </a:pPr>
            <a:r>
              <a:rPr sz="9300" b="1" spc="95" dirty="0">
                <a:latin typeface="Trebuchet MS"/>
                <a:cs typeface="Trebuchet MS"/>
              </a:rPr>
              <a:t>KOHONEN</a:t>
            </a:r>
            <a:endParaRPr sz="93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9648" y="2295237"/>
            <a:ext cx="6467474" cy="63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81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389" y="2063257"/>
            <a:ext cx="6848060" cy="691433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90466" y="3"/>
            <a:ext cx="1695449" cy="16954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37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50" b="1" spc="-50" dirty="0">
                <a:latin typeface="Trebuchet MS"/>
                <a:cs typeface="Trebuchet MS"/>
              </a:rPr>
              <a:t>3-</a:t>
            </a:r>
            <a:r>
              <a:rPr sz="3450" b="1" spc="-185" dirty="0">
                <a:latin typeface="Trebuchet MS"/>
                <a:cs typeface="Trebuchet MS"/>
              </a:rPr>
              <a:t> </a:t>
            </a:r>
            <a:r>
              <a:rPr sz="3450" b="1" spc="-55" dirty="0">
                <a:latin typeface="Trebuchet MS"/>
                <a:cs typeface="Trebuchet MS"/>
              </a:rPr>
              <a:t>Calculer</a:t>
            </a:r>
            <a:r>
              <a:rPr sz="3450" b="1" spc="-180" dirty="0">
                <a:latin typeface="Trebuchet MS"/>
                <a:cs typeface="Trebuchet MS"/>
              </a:rPr>
              <a:t> </a:t>
            </a:r>
            <a:r>
              <a:rPr sz="3450" b="1" dirty="0">
                <a:latin typeface="Trebuchet MS"/>
                <a:cs typeface="Trebuchet MS"/>
              </a:rPr>
              <a:t>la</a:t>
            </a:r>
            <a:r>
              <a:rPr sz="3450" b="1" spc="-180" dirty="0">
                <a:latin typeface="Trebuchet MS"/>
                <a:cs typeface="Trebuchet MS"/>
              </a:rPr>
              <a:t> </a:t>
            </a:r>
            <a:r>
              <a:rPr sz="3450" b="1" spc="-20" dirty="0">
                <a:latin typeface="Trebuchet MS"/>
                <a:cs typeface="Trebuchet MS"/>
              </a:rPr>
              <a:t>taille</a:t>
            </a:r>
            <a:r>
              <a:rPr sz="3450" b="1" spc="-180" dirty="0">
                <a:latin typeface="Trebuchet MS"/>
                <a:cs typeface="Trebuchet MS"/>
              </a:rPr>
              <a:t> </a:t>
            </a:r>
            <a:r>
              <a:rPr sz="3450" b="1" dirty="0">
                <a:latin typeface="Trebuchet MS"/>
                <a:cs typeface="Trebuchet MS"/>
              </a:rPr>
              <a:t>du</a:t>
            </a:r>
            <a:r>
              <a:rPr sz="3450" b="1" spc="-180" dirty="0">
                <a:latin typeface="Trebuchet MS"/>
                <a:cs typeface="Trebuchet MS"/>
              </a:rPr>
              <a:t> </a:t>
            </a:r>
            <a:r>
              <a:rPr sz="3450" b="1" dirty="0">
                <a:latin typeface="Trebuchet MS"/>
                <a:cs typeface="Trebuchet MS"/>
              </a:rPr>
              <a:t>voisinage</a:t>
            </a:r>
            <a:r>
              <a:rPr sz="3450" b="1" spc="-180" dirty="0">
                <a:latin typeface="Trebuchet MS"/>
                <a:cs typeface="Trebuchet MS"/>
              </a:rPr>
              <a:t> </a:t>
            </a:r>
            <a:r>
              <a:rPr sz="3450" b="1" dirty="0">
                <a:latin typeface="Trebuchet MS"/>
                <a:cs typeface="Trebuchet MS"/>
              </a:rPr>
              <a:t>du</a:t>
            </a:r>
            <a:r>
              <a:rPr sz="3450" b="1" spc="-180" dirty="0">
                <a:latin typeface="Trebuchet MS"/>
                <a:cs typeface="Trebuchet MS"/>
              </a:rPr>
              <a:t> </a:t>
            </a:r>
            <a:r>
              <a:rPr sz="3450" b="1" spc="-25" dirty="0">
                <a:latin typeface="Trebuchet MS"/>
                <a:cs typeface="Trebuchet MS"/>
              </a:rPr>
              <a:t>BMU</a:t>
            </a:r>
            <a:endParaRPr sz="3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976021"/>
            <a:ext cx="6170930" cy="554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50" b="1" dirty="0">
                <a:latin typeface="Trebuchet MS"/>
                <a:cs typeface="Trebuchet MS"/>
              </a:rPr>
              <a:t>4-</a:t>
            </a:r>
            <a:r>
              <a:rPr sz="3450" b="1" spc="-180" dirty="0">
                <a:latin typeface="Trebuchet MS"/>
                <a:cs typeface="Trebuchet MS"/>
              </a:rPr>
              <a:t> </a:t>
            </a:r>
            <a:r>
              <a:rPr sz="3450" b="1" spc="-55" dirty="0">
                <a:latin typeface="Trebuchet MS"/>
                <a:cs typeface="Trebuchet MS"/>
              </a:rPr>
              <a:t>Calculer</a:t>
            </a:r>
            <a:r>
              <a:rPr sz="3450" b="1" spc="-175" dirty="0">
                <a:latin typeface="Trebuchet MS"/>
                <a:cs typeface="Trebuchet MS"/>
              </a:rPr>
              <a:t> </a:t>
            </a:r>
            <a:r>
              <a:rPr sz="3450" b="1" dirty="0">
                <a:latin typeface="Trebuchet MS"/>
                <a:cs typeface="Trebuchet MS"/>
              </a:rPr>
              <a:t>les</a:t>
            </a:r>
            <a:r>
              <a:rPr sz="3450" b="1" spc="-175" dirty="0">
                <a:latin typeface="Trebuchet MS"/>
                <a:cs typeface="Trebuchet MS"/>
              </a:rPr>
              <a:t> </a:t>
            </a:r>
            <a:r>
              <a:rPr sz="3450" b="1" spc="-45" dirty="0">
                <a:latin typeface="Trebuchet MS"/>
                <a:cs typeface="Trebuchet MS"/>
              </a:rPr>
              <a:t>nouveaux</a:t>
            </a:r>
            <a:r>
              <a:rPr sz="3450" b="1" spc="-175" dirty="0">
                <a:latin typeface="Trebuchet MS"/>
                <a:cs typeface="Trebuchet MS"/>
              </a:rPr>
              <a:t> </a:t>
            </a:r>
            <a:r>
              <a:rPr sz="3450" b="1" spc="45" dirty="0">
                <a:latin typeface="Trebuchet MS"/>
                <a:cs typeface="Trebuchet MS"/>
              </a:rPr>
              <a:t>poids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dirty="0">
                <a:latin typeface="Arial MT"/>
                <a:cs typeface="Arial MT"/>
              </a:rPr>
              <a:t>W(t+1)</a:t>
            </a:r>
            <a:r>
              <a:rPr sz="5200" spc="-254" dirty="0">
                <a:latin typeface="Arial MT"/>
                <a:cs typeface="Arial MT"/>
              </a:rPr>
              <a:t> </a:t>
            </a:r>
            <a:r>
              <a:rPr sz="5200" dirty="0">
                <a:latin typeface="Arial MT"/>
                <a:cs typeface="Arial MT"/>
              </a:rPr>
              <a:t>=</a:t>
            </a:r>
            <a:r>
              <a:rPr sz="5200" spc="-254" dirty="0">
                <a:latin typeface="Arial MT"/>
                <a:cs typeface="Arial MT"/>
              </a:rPr>
              <a:t> </a:t>
            </a:r>
            <a:r>
              <a:rPr sz="5200" dirty="0">
                <a:latin typeface="Arial MT"/>
                <a:cs typeface="Arial MT"/>
              </a:rPr>
              <a:t>W(t)</a:t>
            </a:r>
            <a:r>
              <a:rPr sz="5200" spc="-254" dirty="0">
                <a:latin typeface="Arial MT"/>
                <a:cs typeface="Arial MT"/>
              </a:rPr>
              <a:t> </a:t>
            </a:r>
            <a:r>
              <a:rPr sz="5200" dirty="0">
                <a:latin typeface="Arial MT"/>
                <a:cs typeface="Arial MT"/>
              </a:rPr>
              <a:t>+</a:t>
            </a:r>
            <a:r>
              <a:rPr sz="5200" spc="-250" dirty="0">
                <a:latin typeface="Arial MT"/>
                <a:cs typeface="Arial MT"/>
              </a:rPr>
              <a:t> </a:t>
            </a:r>
            <a:r>
              <a:rPr sz="5200" dirty="0">
                <a:latin typeface="Arial MT"/>
                <a:cs typeface="Arial MT"/>
              </a:rPr>
              <a:t>L(t)</a:t>
            </a:r>
            <a:r>
              <a:rPr sz="5200" spc="-254" dirty="0">
                <a:latin typeface="Arial MT"/>
                <a:cs typeface="Arial MT"/>
              </a:rPr>
              <a:t> </a:t>
            </a:r>
            <a:r>
              <a:rPr sz="5200" dirty="0">
                <a:latin typeface="Arial MT"/>
                <a:cs typeface="Arial MT"/>
              </a:rPr>
              <a:t>(</a:t>
            </a:r>
            <a:r>
              <a:rPr sz="5200" spc="-254" dirty="0">
                <a:latin typeface="Arial MT"/>
                <a:cs typeface="Arial MT"/>
              </a:rPr>
              <a:t> </a:t>
            </a:r>
            <a:r>
              <a:rPr sz="5200" spc="-90" dirty="0">
                <a:latin typeface="Arial MT"/>
                <a:cs typeface="Arial MT"/>
              </a:rPr>
              <a:t>X(t)</a:t>
            </a:r>
            <a:r>
              <a:rPr sz="5200" spc="-254" dirty="0">
                <a:latin typeface="Arial MT"/>
                <a:cs typeface="Arial MT"/>
              </a:rPr>
              <a:t> </a:t>
            </a:r>
            <a:r>
              <a:rPr sz="5200" dirty="0">
                <a:latin typeface="Arial MT"/>
                <a:cs typeface="Arial MT"/>
              </a:rPr>
              <a:t>—</a:t>
            </a:r>
            <a:r>
              <a:rPr sz="5200" spc="-250" dirty="0">
                <a:latin typeface="Arial MT"/>
                <a:cs typeface="Arial MT"/>
              </a:rPr>
              <a:t> </a:t>
            </a:r>
            <a:r>
              <a:rPr sz="5200" dirty="0">
                <a:latin typeface="Arial MT"/>
                <a:cs typeface="Arial MT"/>
              </a:rPr>
              <a:t>W(t)</a:t>
            </a:r>
            <a:r>
              <a:rPr sz="5200" spc="-254" dirty="0">
                <a:latin typeface="Arial MT"/>
                <a:cs typeface="Arial MT"/>
              </a:rPr>
              <a:t> </a:t>
            </a:r>
            <a:r>
              <a:rPr sz="5200" spc="-50" dirty="0">
                <a:latin typeface="Arial MT"/>
                <a:cs typeface="Arial MT"/>
              </a:rPr>
              <a:t>)</a:t>
            </a:r>
            <a:endParaRPr sz="5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3426" y="3711297"/>
            <a:ext cx="2661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latin typeface="Arial MT"/>
                <a:cs typeface="Arial MT"/>
              </a:rPr>
              <a:t>Avec</a:t>
            </a:r>
            <a:r>
              <a:rPr sz="4000" spc="-245" dirty="0">
                <a:latin typeface="Arial MT"/>
                <a:cs typeface="Arial MT"/>
              </a:rPr>
              <a:t> </a:t>
            </a:r>
            <a:r>
              <a:rPr sz="4000" spc="-30" dirty="0">
                <a:latin typeface="Arial MT"/>
                <a:cs typeface="Arial MT"/>
              </a:rPr>
              <a:t>L=</a:t>
            </a:r>
            <a:r>
              <a:rPr sz="4000" spc="-245" dirty="0">
                <a:latin typeface="Arial MT"/>
                <a:cs typeface="Arial MT"/>
              </a:rPr>
              <a:t> </a:t>
            </a:r>
            <a:r>
              <a:rPr sz="4000" spc="-25" dirty="0">
                <a:latin typeface="Arial MT"/>
                <a:cs typeface="Arial MT"/>
              </a:rPr>
              <a:t>0.5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15385" y="11"/>
            <a:ext cx="8373109" cy="10287000"/>
          </a:xfrm>
          <a:custGeom>
            <a:avLst/>
            <a:gdLst/>
            <a:ahLst/>
            <a:cxnLst/>
            <a:rect l="l" t="t" r="r" b="b"/>
            <a:pathLst>
              <a:path w="8373109" h="10287000">
                <a:moveTo>
                  <a:pt x="8372602" y="2346312"/>
                </a:moveTo>
                <a:lnTo>
                  <a:pt x="7018045" y="0"/>
                </a:lnTo>
                <a:lnTo>
                  <a:pt x="1506842" y="0"/>
                </a:lnTo>
                <a:lnTo>
                  <a:pt x="0" y="2610078"/>
                </a:lnTo>
                <a:lnTo>
                  <a:pt x="1412773" y="5057241"/>
                </a:lnTo>
                <a:lnTo>
                  <a:pt x="0" y="7504392"/>
                </a:lnTo>
                <a:lnTo>
                  <a:pt x="1606448" y="10286987"/>
                </a:lnTo>
                <a:lnTo>
                  <a:pt x="6918439" y="10286987"/>
                </a:lnTo>
                <a:lnTo>
                  <a:pt x="8372602" y="7768145"/>
                </a:lnTo>
                <a:lnTo>
                  <a:pt x="8372602" y="7240625"/>
                </a:lnTo>
                <a:lnTo>
                  <a:pt x="7112101" y="5057241"/>
                </a:lnTo>
                <a:lnTo>
                  <a:pt x="8372602" y="2873832"/>
                </a:lnTo>
                <a:lnTo>
                  <a:pt x="8372602" y="2346312"/>
                </a:lnTo>
                <a:close/>
              </a:path>
            </a:pathLst>
          </a:custGeom>
          <a:solidFill>
            <a:srgbClr val="B8A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380" y="860686"/>
            <a:ext cx="1238249" cy="1238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6121" y="2363805"/>
            <a:ext cx="10861878" cy="55721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34666" y="2231401"/>
            <a:ext cx="8860155" cy="593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 marR="36830" indent="-635" algn="ctr">
              <a:lnSpc>
                <a:spcPct val="117400"/>
              </a:lnSpc>
              <a:spcBef>
                <a:spcPts val="95"/>
              </a:spcBef>
            </a:pPr>
            <a:r>
              <a:rPr sz="3300" dirty="0">
                <a:latin typeface="Trebuchet MS"/>
                <a:cs typeface="Trebuchet MS"/>
              </a:rPr>
              <a:t>La</a:t>
            </a:r>
            <a:r>
              <a:rPr sz="3300" spc="30" dirty="0">
                <a:latin typeface="Trebuchet MS"/>
                <a:cs typeface="Trebuchet MS"/>
              </a:rPr>
              <a:t> </a:t>
            </a:r>
            <a:r>
              <a:rPr sz="3300" spc="-10" dirty="0">
                <a:latin typeface="Trebuchet MS"/>
                <a:cs typeface="Trebuchet MS"/>
              </a:rPr>
              <a:t>carte</a:t>
            </a:r>
            <a:r>
              <a:rPr sz="3300" spc="3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topologique</a:t>
            </a:r>
            <a:r>
              <a:rPr sz="3300" spc="3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de</a:t>
            </a:r>
            <a:r>
              <a:rPr sz="3300" spc="30" dirty="0">
                <a:latin typeface="Trebuchet MS"/>
                <a:cs typeface="Trebuchet MS"/>
              </a:rPr>
              <a:t> </a:t>
            </a:r>
            <a:r>
              <a:rPr sz="3300" spc="80" dirty="0">
                <a:latin typeface="Trebuchet MS"/>
                <a:cs typeface="Trebuchet MS"/>
              </a:rPr>
              <a:t>Kohonen</a:t>
            </a:r>
            <a:r>
              <a:rPr sz="3300" spc="30" dirty="0">
                <a:latin typeface="Trebuchet MS"/>
                <a:cs typeface="Trebuchet MS"/>
              </a:rPr>
              <a:t> </a:t>
            </a:r>
            <a:r>
              <a:rPr sz="3300" spc="-25" dirty="0">
                <a:latin typeface="Trebuchet MS"/>
                <a:cs typeface="Trebuchet MS"/>
              </a:rPr>
              <a:t>est </a:t>
            </a:r>
            <a:r>
              <a:rPr sz="3300" dirty="0">
                <a:latin typeface="Trebuchet MS"/>
                <a:cs typeface="Trebuchet MS"/>
              </a:rPr>
              <a:t>constituée</a:t>
            </a:r>
            <a:r>
              <a:rPr sz="3300" spc="2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de</a:t>
            </a:r>
            <a:r>
              <a:rPr sz="3300" spc="3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2</a:t>
            </a:r>
            <a:r>
              <a:rPr sz="3300" spc="25" dirty="0">
                <a:latin typeface="Trebuchet MS"/>
                <a:cs typeface="Trebuchet MS"/>
              </a:rPr>
              <a:t> </a:t>
            </a:r>
            <a:r>
              <a:rPr sz="3300" spc="60" dirty="0">
                <a:latin typeface="Trebuchet MS"/>
                <a:cs typeface="Trebuchet MS"/>
              </a:rPr>
              <a:t>couches</a:t>
            </a:r>
            <a:r>
              <a:rPr sz="3300" spc="3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de</a:t>
            </a:r>
            <a:r>
              <a:rPr sz="3300" spc="3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neurones.</a:t>
            </a:r>
            <a:r>
              <a:rPr sz="3300" spc="25" dirty="0">
                <a:latin typeface="Trebuchet MS"/>
                <a:cs typeface="Trebuchet MS"/>
              </a:rPr>
              <a:t> </a:t>
            </a:r>
            <a:r>
              <a:rPr sz="3300" spc="-10" dirty="0">
                <a:latin typeface="Trebuchet MS"/>
                <a:cs typeface="Trebuchet MS"/>
              </a:rPr>
              <a:t>Chaque </a:t>
            </a:r>
            <a:r>
              <a:rPr sz="3300" spc="65" dirty="0">
                <a:latin typeface="Trebuchet MS"/>
                <a:cs typeface="Trebuchet MS"/>
              </a:rPr>
              <a:t>neurone</a:t>
            </a:r>
            <a:r>
              <a:rPr sz="3300" spc="10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de</a:t>
            </a:r>
            <a:r>
              <a:rPr sz="3300" spc="10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la</a:t>
            </a:r>
            <a:r>
              <a:rPr sz="3300" spc="10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couche</a:t>
            </a:r>
            <a:r>
              <a:rPr sz="3300" spc="10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cartographique</a:t>
            </a:r>
            <a:r>
              <a:rPr sz="3300" spc="105" dirty="0">
                <a:latin typeface="Trebuchet MS"/>
                <a:cs typeface="Trebuchet MS"/>
              </a:rPr>
              <a:t> </a:t>
            </a:r>
            <a:r>
              <a:rPr sz="3300" spc="-25" dirty="0">
                <a:latin typeface="Trebuchet MS"/>
                <a:cs typeface="Trebuchet MS"/>
              </a:rPr>
              <a:t>est </a:t>
            </a:r>
            <a:r>
              <a:rPr sz="3300" dirty="0">
                <a:latin typeface="Trebuchet MS"/>
                <a:cs typeface="Trebuchet MS"/>
              </a:rPr>
              <a:t>connecté</a:t>
            </a:r>
            <a:r>
              <a:rPr sz="3300" spc="-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à </a:t>
            </a:r>
            <a:r>
              <a:rPr sz="3300" spc="65" dirty="0">
                <a:latin typeface="Trebuchet MS"/>
                <a:cs typeface="Trebuchet MS"/>
              </a:rPr>
              <a:t>tous</a:t>
            </a:r>
            <a:r>
              <a:rPr sz="3300" dirty="0">
                <a:latin typeface="Trebuchet MS"/>
                <a:cs typeface="Trebuchet MS"/>
              </a:rPr>
              <a:t> </a:t>
            </a:r>
            <a:r>
              <a:rPr sz="3300" spc="55" dirty="0">
                <a:latin typeface="Trebuchet MS"/>
                <a:cs typeface="Trebuchet MS"/>
              </a:rPr>
              <a:t>les</a:t>
            </a:r>
            <a:r>
              <a:rPr sz="3300" dirty="0">
                <a:latin typeface="Trebuchet MS"/>
                <a:cs typeface="Trebuchet MS"/>
              </a:rPr>
              <a:t> </a:t>
            </a:r>
            <a:r>
              <a:rPr sz="3300" spc="85" dirty="0">
                <a:latin typeface="Trebuchet MS"/>
                <a:cs typeface="Trebuchet MS"/>
              </a:rPr>
              <a:t>neurones</a:t>
            </a:r>
            <a:r>
              <a:rPr sz="3300" dirty="0">
                <a:latin typeface="Trebuchet MS"/>
                <a:cs typeface="Trebuchet MS"/>
              </a:rPr>
              <a:t> de la </a:t>
            </a:r>
            <a:r>
              <a:rPr sz="3300" spc="-10" dirty="0">
                <a:latin typeface="Trebuchet MS"/>
                <a:cs typeface="Trebuchet MS"/>
              </a:rPr>
              <a:t>couche </a:t>
            </a:r>
            <a:r>
              <a:rPr sz="3300" spc="-100" dirty="0">
                <a:latin typeface="Trebuchet MS"/>
                <a:cs typeface="Trebuchet MS"/>
              </a:rPr>
              <a:t>d’entrée,</a:t>
            </a:r>
            <a:r>
              <a:rPr sz="3300" spc="20" dirty="0">
                <a:latin typeface="Trebuchet MS"/>
                <a:cs typeface="Trebuchet MS"/>
              </a:rPr>
              <a:t> </a:t>
            </a:r>
            <a:r>
              <a:rPr sz="3300" spc="85" dirty="0">
                <a:latin typeface="Trebuchet MS"/>
                <a:cs typeface="Trebuchet MS"/>
              </a:rPr>
              <a:t>possédant</a:t>
            </a:r>
            <a:r>
              <a:rPr sz="3300" spc="25" dirty="0">
                <a:latin typeface="Trebuchet MS"/>
                <a:cs typeface="Trebuchet MS"/>
              </a:rPr>
              <a:t> </a:t>
            </a:r>
            <a:r>
              <a:rPr sz="3300" spc="100" dirty="0">
                <a:latin typeface="Trebuchet MS"/>
                <a:cs typeface="Trebuchet MS"/>
              </a:rPr>
              <a:t>des</a:t>
            </a:r>
            <a:r>
              <a:rPr sz="3300" spc="2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valeurs</a:t>
            </a:r>
            <a:r>
              <a:rPr sz="3300" spc="2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de</a:t>
            </a:r>
            <a:r>
              <a:rPr sz="3300" spc="20" dirty="0">
                <a:latin typeface="Trebuchet MS"/>
                <a:cs typeface="Trebuchet MS"/>
              </a:rPr>
              <a:t> </a:t>
            </a:r>
            <a:r>
              <a:rPr sz="3300" spc="90" dirty="0">
                <a:latin typeface="Trebuchet MS"/>
                <a:cs typeface="Trebuchet MS"/>
              </a:rPr>
              <a:t>poids </a:t>
            </a:r>
            <a:r>
              <a:rPr sz="3300" spc="-10" dirty="0">
                <a:latin typeface="Trebuchet MS"/>
                <a:cs typeface="Trebuchet MS"/>
              </a:rPr>
              <a:t>différentes.</a:t>
            </a:r>
            <a:endParaRPr sz="3300">
              <a:latin typeface="Trebuchet MS"/>
              <a:cs typeface="Trebuchet MS"/>
            </a:endParaRPr>
          </a:p>
          <a:p>
            <a:pPr marL="12700" marR="5080" algn="ctr">
              <a:lnSpc>
                <a:spcPct val="117400"/>
              </a:lnSpc>
            </a:pPr>
            <a:r>
              <a:rPr sz="3300" dirty="0">
                <a:latin typeface="Trebuchet MS"/>
                <a:cs typeface="Trebuchet MS"/>
              </a:rPr>
              <a:t>Les</a:t>
            </a:r>
            <a:r>
              <a:rPr sz="3300" spc="45" dirty="0">
                <a:latin typeface="Trebuchet MS"/>
                <a:cs typeface="Trebuchet MS"/>
              </a:rPr>
              <a:t> changements</a:t>
            </a:r>
            <a:r>
              <a:rPr sz="3300" spc="50" dirty="0">
                <a:latin typeface="Trebuchet MS"/>
                <a:cs typeface="Trebuchet MS"/>
              </a:rPr>
              <a:t> </a:t>
            </a:r>
            <a:r>
              <a:rPr sz="3300" spc="60" dirty="0">
                <a:latin typeface="Trebuchet MS"/>
                <a:cs typeface="Trebuchet MS"/>
              </a:rPr>
              <a:t>qui</a:t>
            </a:r>
            <a:r>
              <a:rPr sz="3300" spc="4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adviennent</a:t>
            </a:r>
            <a:r>
              <a:rPr sz="3300" spc="50" dirty="0">
                <a:latin typeface="Trebuchet MS"/>
                <a:cs typeface="Trebuchet MS"/>
              </a:rPr>
              <a:t> </a:t>
            </a:r>
            <a:r>
              <a:rPr sz="3300" spc="75" dirty="0">
                <a:latin typeface="Trebuchet MS"/>
                <a:cs typeface="Trebuchet MS"/>
              </a:rPr>
              <a:t>au</a:t>
            </a:r>
            <a:r>
              <a:rPr sz="3300" spc="45" dirty="0">
                <a:latin typeface="Trebuchet MS"/>
                <a:cs typeface="Trebuchet MS"/>
              </a:rPr>
              <a:t> </a:t>
            </a:r>
            <a:r>
              <a:rPr sz="3300" spc="65" dirty="0">
                <a:latin typeface="Trebuchet MS"/>
                <a:cs typeface="Trebuchet MS"/>
              </a:rPr>
              <a:t>cours</a:t>
            </a:r>
            <a:r>
              <a:rPr sz="3300" spc="50" dirty="0">
                <a:latin typeface="Trebuchet MS"/>
                <a:cs typeface="Trebuchet MS"/>
              </a:rPr>
              <a:t> </a:t>
            </a:r>
            <a:r>
              <a:rPr sz="3300" spc="-25" dirty="0">
                <a:latin typeface="Trebuchet MS"/>
                <a:cs typeface="Trebuchet MS"/>
              </a:rPr>
              <a:t>de </a:t>
            </a:r>
            <a:r>
              <a:rPr sz="3300" spc="-20" dirty="0">
                <a:latin typeface="Trebuchet MS"/>
                <a:cs typeface="Trebuchet MS"/>
              </a:rPr>
              <a:t>l’algorithme</a:t>
            </a:r>
            <a:r>
              <a:rPr sz="3300" spc="-5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aident</a:t>
            </a:r>
            <a:r>
              <a:rPr sz="3300" spc="-5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la</a:t>
            </a:r>
            <a:r>
              <a:rPr sz="3300" spc="-55" dirty="0">
                <a:latin typeface="Trebuchet MS"/>
                <a:cs typeface="Trebuchet MS"/>
              </a:rPr>
              <a:t> </a:t>
            </a:r>
            <a:r>
              <a:rPr sz="3300" spc="-10" dirty="0">
                <a:latin typeface="Trebuchet MS"/>
                <a:cs typeface="Trebuchet MS"/>
              </a:rPr>
              <a:t>carte</a:t>
            </a:r>
            <a:r>
              <a:rPr sz="3300" spc="-5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a</a:t>
            </a:r>
            <a:r>
              <a:rPr sz="3300" spc="-5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avoir</a:t>
            </a:r>
            <a:r>
              <a:rPr sz="3300" spc="-55" dirty="0">
                <a:latin typeface="Trebuchet MS"/>
                <a:cs typeface="Trebuchet MS"/>
              </a:rPr>
              <a:t> </a:t>
            </a:r>
            <a:r>
              <a:rPr sz="3300" spc="100" dirty="0">
                <a:latin typeface="Trebuchet MS"/>
                <a:cs typeface="Trebuchet MS"/>
              </a:rPr>
              <a:t>des</a:t>
            </a:r>
            <a:r>
              <a:rPr sz="3300" spc="-55" dirty="0">
                <a:latin typeface="Trebuchet MS"/>
                <a:cs typeface="Trebuchet MS"/>
              </a:rPr>
              <a:t> </a:t>
            </a:r>
            <a:r>
              <a:rPr sz="3300" spc="-10" dirty="0">
                <a:latin typeface="Trebuchet MS"/>
                <a:cs typeface="Trebuchet MS"/>
              </a:rPr>
              <a:t>formes </a:t>
            </a:r>
            <a:r>
              <a:rPr sz="3300" spc="-40" dirty="0">
                <a:latin typeface="Trebuchet MS"/>
                <a:cs typeface="Trebuchet MS"/>
              </a:rPr>
              <a:t>différentes, </a:t>
            </a:r>
            <a:r>
              <a:rPr sz="3300" dirty="0">
                <a:latin typeface="Trebuchet MS"/>
                <a:cs typeface="Trebuchet MS"/>
              </a:rPr>
              <a:t>généralement</a:t>
            </a:r>
            <a:r>
              <a:rPr sz="3300" spc="-35" dirty="0">
                <a:latin typeface="Trebuchet MS"/>
                <a:cs typeface="Trebuchet MS"/>
              </a:rPr>
              <a:t> </a:t>
            </a:r>
            <a:r>
              <a:rPr sz="3300" spc="100" dirty="0">
                <a:latin typeface="Trebuchet MS"/>
                <a:cs typeface="Trebuchet MS"/>
              </a:rPr>
              <a:t>des</a:t>
            </a:r>
            <a:r>
              <a:rPr sz="3300" spc="-4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carrés</a:t>
            </a:r>
            <a:r>
              <a:rPr sz="3300" spc="-3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et</a:t>
            </a:r>
            <a:r>
              <a:rPr sz="3300" spc="-40" dirty="0">
                <a:latin typeface="Trebuchet MS"/>
                <a:cs typeface="Trebuchet MS"/>
              </a:rPr>
              <a:t> </a:t>
            </a:r>
            <a:r>
              <a:rPr sz="3300" spc="75" dirty="0">
                <a:latin typeface="Trebuchet MS"/>
                <a:cs typeface="Trebuchet MS"/>
              </a:rPr>
              <a:t>des </a:t>
            </a:r>
            <a:r>
              <a:rPr sz="3300" spc="60" dirty="0">
                <a:latin typeface="Trebuchet MS"/>
                <a:cs typeface="Trebuchet MS"/>
              </a:rPr>
              <a:t>hexagones</a:t>
            </a:r>
            <a:r>
              <a:rPr sz="3300" spc="-25" dirty="0">
                <a:latin typeface="Trebuchet MS"/>
                <a:cs typeface="Trebuchet MS"/>
              </a:rPr>
              <a:t> </a:t>
            </a:r>
            <a:r>
              <a:rPr sz="3300" spc="120" dirty="0">
                <a:latin typeface="Trebuchet MS"/>
                <a:cs typeface="Trebuchet MS"/>
              </a:rPr>
              <a:t>dans</a:t>
            </a:r>
            <a:r>
              <a:rPr sz="3300" spc="-25" dirty="0">
                <a:latin typeface="Trebuchet MS"/>
                <a:cs typeface="Trebuchet MS"/>
              </a:rPr>
              <a:t> </a:t>
            </a:r>
            <a:r>
              <a:rPr sz="3300" spc="80" dirty="0">
                <a:latin typeface="Trebuchet MS"/>
                <a:cs typeface="Trebuchet MS"/>
              </a:rPr>
              <a:t>une</a:t>
            </a:r>
            <a:r>
              <a:rPr sz="3300" spc="-25" dirty="0">
                <a:latin typeface="Trebuchet MS"/>
                <a:cs typeface="Trebuchet MS"/>
              </a:rPr>
              <a:t> </a:t>
            </a:r>
            <a:r>
              <a:rPr sz="3300" spc="-10" dirty="0">
                <a:latin typeface="Trebuchet MS"/>
                <a:cs typeface="Trebuchet MS"/>
              </a:rPr>
              <a:t>bidimension.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160" rIns="0" bIns="0" rtlCol="0">
            <a:spAutoFit/>
          </a:bodyPr>
          <a:lstStyle/>
          <a:p>
            <a:pPr marL="572135">
              <a:lnSpc>
                <a:spcPct val="100000"/>
              </a:lnSpc>
              <a:spcBef>
                <a:spcPts val="100"/>
              </a:spcBef>
            </a:pPr>
            <a:r>
              <a:rPr sz="3700" b="1" u="heavy" spc="-2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ARCHITECTURE</a:t>
            </a:r>
            <a:r>
              <a:rPr sz="3700" b="1" u="heavy" spc="-2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3700" b="1" u="heavy" spc="-5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r>
              <a:rPr sz="37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endParaRPr sz="3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599565"/>
            <a:chOff x="0" y="0"/>
            <a:chExt cx="18288000" cy="159956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922000" cy="1599565"/>
            </a:xfrm>
            <a:custGeom>
              <a:avLst/>
              <a:gdLst/>
              <a:ahLst/>
              <a:cxnLst/>
              <a:rect l="l" t="t" r="r" b="b"/>
              <a:pathLst>
                <a:path w="10922000" h="1599565">
                  <a:moveTo>
                    <a:pt x="0" y="0"/>
                  </a:moveTo>
                  <a:lnTo>
                    <a:pt x="10867340" y="0"/>
                  </a:lnTo>
                  <a:lnTo>
                    <a:pt x="10921841" y="94297"/>
                  </a:lnTo>
                  <a:lnTo>
                    <a:pt x="10052040" y="1599247"/>
                  </a:lnTo>
                  <a:lnTo>
                    <a:pt x="9218" y="1599247"/>
                  </a:lnTo>
                  <a:lnTo>
                    <a:pt x="0" y="1583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7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"/>
              <a:ext cx="18288000" cy="180975"/>
            </a:xfrm>
            <a:custGeom>
              <a:avLst/>
              <a:gdLst/>
              <a:ahLst/>
              <a:cxnLst/>
              <a:rect l="l" t="t" r="r" b="b"/>
              <a:pathLst>
                <a:path w="18288000" h="180975">
                  <a:moveTo>
                    <a:pt x="18287998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18097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71" y="378313"/>
              <a:ext cx="1095374" cy="10953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01217" y="577515"/>
            <a:ext cx="32397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heavy" dirty="0">
                <a:uFill>
                  <a:solidFill>
                    <a:srgbClr val="000000"/>
                  </a:solidFill>
                </a:uFill>
              </a:rPr>
              <a:t>ALGORITHME</a:t>
            </a:r>
            <a:r>
              <a:rPr sz="4000" u="heavy" spc="-15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heavy" spc="-570" dirty="0">
                <a:uFill>
                  <a:solidFill>
                    <a:srgbClr val="000000"/>
                  </a:solidFill>
                </a:uFill>
              </a:rPr>
              <a:t>: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727423" y="1892868"/>
            <a:ext cx="5334000" cy="38671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15"/>
              </a:spcBef>
            </a:pPr>
            <a:endParaRPr sz="2600">
              <a:latin typeface="Times New Roman"/>
              <a:cs typeface="Times New Roman"/>
            </a:endParaRPr>
          </a:p>
          <a:p>
            <a:pPr marL="935990" marR="930275" indent="107314">
              <a:lnSpc>
                <a:spcPts val="3080"/>
              </a:lnSpc>
              <a:spcBef>
                <a:spcPts val="5"/>
              </a:spcBef>
            </a:pPr>
            <a:r>
              <a:rPr sz="2600" b="1" dirty="0">
                <a:latin typeface="Trebuchet MS"/>
                <a:cs typeface="Trebuchet MS"/>
              </a:rPr>
              <a:t>Les</a:t>
            </a:r>
            <a:r>
              <a:rPr sz="2600" b="1" spc="40" dirty="0">
                <a:latin typeface="Trebuchet MS"/>
                <a:cs typeface="Trebuchet MS"/>
              </a:rPr>
              <a:t> </a:t>
            </a:r>
            <a:r>
              <a:rPr sz="2600" b="1" spc="90" dirty="0">
                <a:latin typeface="Trebuchet MS"/>
                <a:cs typeface="Trebuchet MS"/>
              </a:rPr>
              <a:t>poids</a:t>
            </a:r>
            <a:r>
              <a:rPr sz="2600" b="1" spc="40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de</a:t>
            </a:r>
            <a:r>
              <a:rPr sz="2600" b="1" spc="40" dirty="0">
                <a:latin typeface="Trebuchet MS"/>
                <a:cs typeface="Trebuchet MS"/>
              </a:rPr>
              <a:t> </a:t>
            </a:r>
            <a:r>
              <a:rPr sz="2600" b="1" spc="-10" dirty="0">
                <a:latin typeface="Trebuchet MS"/>
                <a:cs typeface="Trebuchet MS"/>
              </a:rPr>
              <a:t>chaque </a:t>
            </a:r>
            <a:r>
              <a:rPr sz="2600" b="1" dirty="0">
                <a:latin typeface="Trebuchet MS"/>
                <a:cs typeface="Trebuchet MS"/>
              </a:rPr>
              <a:t>nœud</a:t>
            </a:r>
            <a:r>
              <a:rPr sz="2600" b="1" spc="60" dirty="0">
                <a:latin typeface="Trebuchet MS"/>
                <a:cs typeface="Trebuchet MS"/>
              </a:rPr>
              <a:t> </a:t>
            </a:r>
            <a:r>
              <a:rPr sz="2600" b="1" spc="70" dirty="0">
                <a:latin typeface="Trebuchet MS"/>
                <a:cs typeface="Trebuchet MS"/>
              </a:rPr>
              <a:t>sont</a:t>
            </a:r>
            <a:r>
              <a:rPr sz="2600" b="1" spc="60" dirty="0">
                <a:latin typeface="Trebuchet MS"/>
                <a:cs typeface="Trebuchet MS"/>
              </a:rPr>
              <a:t> </a:t>
            </a:r>
            <a:r>
              <a:rPr sz="2600" b="1" spc="-10" dirty="0">
                <a:latin typeface="Trebuchet MS"/>
                <a:cs typeface="Trebuchet MS"/>
              </a:rPr>
              <a:t>initialisés.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7423" y="6003594"/>
            <a:ext cx="5334000" cy="38671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75"/>
              </a:spcBef>
            </a:pPr>
            <a:endParaRPr sz="2600">
              <a:latin typeface="Times New Roman"/>
              <a:cs typeface="Times New Roman"/>
            </a:endParaRPr>
          </a:p>
          <a:p>
            <a:pPr marL="643255" marR="713105" algn="ctr">
              <a:lnSpc>
                <a:spcPts val="3080"/>
              </a:lnSpc>
              <a:spcBef>
                <a:spcPts val="5"/>
              </a:spcBef>
            </a:pPr>
            <a:r>
              <a:rPr sz="2600" b="1" dirty="0">
                <a:latin typeface="Trebuchet MS"/>
                <a:cs typeface="Trebuchet MS"/>
              </a:rPr>
              <a:t>Le</a:t>
            </a:r>
            <a:r>
              <a:rPr sz="2600" b="1" spc="30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rayon</a:t>
            </a:r>
            <a:r>
              <a:rPr sz="2600" b="1" spc="35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du</a:t>
            </a:r>
            <a:r>
              <a:rPr sz="2600" b="1" spc="35" dirty="0">
                <a:latin typeface="Trebuchet MS"/>
                <a:cs typeface="Trebuchet MS"/>
              </a:rPr>
              <a:t> </a:t>
            </a:r>
            <a:r>
              <a:rPr sz="2600" b="1" spc="65" dirty="0">
                <a:latin typeface="Trebuchet MS"/>
                <a:cs typeface="Trebuchet MS"/>
              </a:rPr>
              <a:t>voisinage</a:t>
            </a:r>
            <a:r>
              <a:rPr sz="2600" b="1" spc="35" dirty="0">
                <a:latin typeface="Trebuchet MS"/>
                <a:cs typeface="Trebuchet MS"/>
              </a:rPr>
              <a:t> </a:t>
            </a:r>
            <a:r>
              <a:rPr sz="2600" b="1" spc="-25" dirty="0">
                <a:latin typeface="Trebuchet MS"/>
                <a:cs typeface="Trebuchet MS"/>
              </a:rPr>
              <a:t>de </a:t>
            </a:r>
            <a:r>
              <a:rPr sz="2600" b="1" spc="50" dirty="0">
                <a:latin typeface="Trebuchet MS"/>
                <a:cs typeface="Trebuchet MS"/>
              </a:rPr>
              <a:t>la</a:t>
            </a:r>
            <a:r>
              <a:rPr sz="2600" b="1" spc="55" dirty="0">
                <a:latin typeface="Trebuchet MS"/>
                <a:cs typeface="Trebuchet MS"/>
              </a:rPr>
              <a:t> </a:t>
            </a:r>
            <a:r>
              <a:rPr sz="2600" b="1" spc="70" dirty="0">
                <a:latin typeface="Trebuchet MS"/>
                <a:cs typeface="Trebuchet MS"/>
              </a:rPr>
              <a:t>BMU</a:t>
            </a:r>
            <a:r>
              <a:rPr sz="2600" b="1" spc="60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est</a:t>
            </a:r>
            <a:r>
              <a:rPr sz="2600" b="1" spc="60" dirty="0">
                <a:latin typeface="Trebuchet MS"/>
                <a:cs typeface="Trebuchet MS"/>
              </a:rPr>
              <a:t> </a:t>
            </a:r>
            <a:r>
              <a:rPr sz="2600" b="1" spc="-10" dirty="0">
                <a:latin typeface="Trebuchet MS"/>
                <a:cs typeface="Trebuchet MS"/>
              </a:rPr>
              <a:t>maintenant calculé.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8879" y="1892868"/>
            <a:ext cx="5334000" cy="38671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endParaRPr sz="2600">
              <a:latin typeface="Times New Roman"/>
              <a:cs typeface="Times New Roman"/>
            </a:endParaRPr>
          </a:p>
          <a:p>
            <a:pPr marL="758825" marR="753110" algn="ctr">
              <a:lnSpc>
                <a:spcPts val="3080"/>
              </a:lnSpc>
            </a:pPr>
            <a:r>
              <a:rPr sz="2600" b="1" dirty="0">
                <a:latin typeface="Trebuchet MS"/>
                <a:cs typeface="Trebuchet MS"/>
              </a:rPr>
              <a:t>Un</a:t>
            </a:r>
            <a:r>
              <a:rPr sz="2600" b="1" spc="95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vecteur</a:t>
            </a:r>
            <a:r>
              <a:rPr sz="2600" b="1" spc="95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est</a:t>
            </a:r>
            <a:r>
              <a:rPr sz="2600" b="1" spc="95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choisi</a:t>
            </a:r>
            <a:r>
              <a:rPr sz="2600" b="1" spc="100" dirty="0">
                <a:latin typeface="Trebuchet MS"/>
                <a:cs typeface="Trebuchet MS"/>
              </a:rPr>
              <a:t> </a:t>
            </a:r>
            <a:r>
              <a:rPr sz="2600" b="1" spc="-25" dirty="0">
                <a:latin typeface="Trebuchet MS"/>
                <a:cs typeface="Trebuchet MS"/>
              </a:rPr>
              <a:t>au </a:t>
            </a:r>
            <a:r>
              <a:rPr sz="2600" b="1" spc="70" dirty="0">
                <a:latin typeface="Trebuchet MS"/>
                <a:cs typeface="Trebuchet MS"/>
              </a:rPr>
              <a:t>hasard</a:t>
            </a:r>
            <a:r>
              <a:rPr sz="2600" b="1" spc="15" dirty="0">
                <a:latin typeface="Trebuchet MS"/>
                <a:cs typeface="Trebuchet MS"/>
              </a:rPr>
              <a:t> </a:t>
            </a:r>
            <a:r>
              <a:rPr sz="2600" b="1" spc="85" dirty="0">
                <a:latin typeface="Trebuchet MS"/>
                <a:cs typeface="Trebuchet MS"/>
              </a:rPr>
              <a:t>dans</a:t>
            </a:r>
            <a:r>
              <a:rPr sz="2600" b="1" spc="20" dirty="0">
                <a:latin typeface="Trebuchet MS"/>
                <a:cs typeface="Trebuchet MS"/>
              </a:rPr>
              <a:t> </a:t>
            </a:r>
            <a:r>
              <a:rPr sz="2600" b="1" spc="-10" dirty="0">
                <a:latin typeface="Trebuchet MS"/>
                <a:cs typeface="Trebuchet MS"/>
              </a:rPr>
              <a:t>l’ensemble </a:t>
            </a:r>
            <a:r>
              <a:rPr sz="2600" b="1" spc="70" dirty="0">
                <a:latin typeface="Trebuchet MS"/>
                <a:cs typeface="Trebuchet MS"/>
              </a:rPr>
              <a:t>des</a:t>
            </a:r>
            <a:r>
              <a:rPr sz="2600" b="1" spc="10" dirty="0">
                <a:latin typeface="Trebuchet MS"/>
                <a:cs typeface="Trebuchet MS"/>
              </a:rPr>
              <a:t> </a:t>
            </a:r>
            <a:r>
              <a:rPr sz="2600" b="1" spc="40" dirty="0">
                <a:latin typeface="Trebuchet MS"/>
                <a:cs typeface="Trebuchet MS"/>
              </a:rPr>
              <a:t>données </a:t>
            </a:r>
            <a:r>
              <a:rPr sz="2600" b="1" spc="50" dirty="0">
                <a:latin typeface="Trebuchet MS"/>
                <a:cs typeface="Trebuchet MS"/>
              </a:rPr>
              <a:t>d’apprentissage</a:t>
            </a:r>
            <a:r>
              <a:rPr sz="2600" b="1" spc="75" dirty="0">
                <a:latin typeface="Trebuchet MS"/>
                <a:cs typeface="Trebuchet MS"/>
              </a:rPr>
              <a:t> </a:t>
            </a:r>
            <a:r>
              <a:rPr sz="2600" b="1" spc="-25" dirty="0">
                <a:latin typeface="Trebuchet MS"/>
                <a:cs typeface="Trebuchet MS"/>
              </a:rPr>
              <a:t>et </a:t>
            </a:r>
            <a:r>
              <a:rPr sz="2600" b="1" dirty="0">
                <a:latin typeface="Trebuchet MS"/>
                <a:cs typeface="Trebuchet MS"/>
              </a:rPr>
              <a:t>présenté</a:t>
            </a:r>
            <a:r>
              <a:rPr sz="2600" b="1" spc="165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au</a:t>
            </a:r>
            <a:r>
              <a:rPr sz="2600" b="1" spc="165" dirty="0">
                <a:latin typeface="Trebuchet MS"/>
                <a:cs typeface="Trebuchet MS"/>
              </a:rPr>
              <a:t> </a:t>
            </a:r>
            <a:r>
              <a:rPr sz="2600" b="1" spc="-10" dirty="0">
                <a:latin typeface="Trebuchet MS"/>
                <a:cs typeface="Trebuchet MS"/>
              </a:rPr>
              <a:t>réseau.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8879" y="6003594"/>
            <a:ext cx="5334000" cy="38671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2600">
              <a:latin typeface="Times New Roman"/>
              <a:cs typeface="Times New Roman"/>
            </a:endParaRPr>
          </a:p>
          <a:p>
            <a:pPr marL="666750" marR="661035" algn="ctr">
              <a:lnSpc>
                <a:spcPts val="3070"/>
              </a:lnSpc>
            </a:pPr>
            <a:r>
              <a:rPr sz="2600" b="1" dirty="0">
                <a:latin typeface="Trebuchet MS"/>
                <a:cs typeface="Trebuchet MS"/>
              </a:rPr>
              <a:t>Les</a:t>
            </a:r>
            <a:r>
              <a:rPr sz="2600" b="1" spc="40" dirty="0">
                <a:latin typeface="Trebuchet MS"/>
                <a:cs typeface="Trebuchet MS"/>
              </a:rPr>
              <a:t> </a:t>
            </a:r>
            <a:r>
              <a:rPr sz="2600" b="1" spc="90" dirty="0">
                <a:latin typeface="Trebuchet MS"/>
                <a:cs typeface="Trebuchet MS"/>
              </a:rPr>
              <a:t>poids</a:t>
            </a:r>
            <a:r>
              <a:rPr sz="2600" b="1" spc="40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de</a:t>
            </a:r>
            <a:r>
              <a:rPr sz="2600" b="1" spc="40" dirty="0">
                <a:latin typeface="Trebuchet MS"/>
                <a:cs typeface="Trebuchet MS"/>
              </a:rPr>
              <a:t> </a:t>
            </a:r>
            <a:r>
              <a:rPr sz="2600" b="1" spc="-10" dirty="0">
                <a:latin typeface="Trebuchet MS"/>
                <a:cs typeface="Trebuchet MS"/>
              </a:rPr>
              <a:t>chaque </a:t>
            </a:r>
            <a:r>
              <a:rPr sz="2600" b="1" dirty="0">
                <a:latin typeface="Trebuchet MS"/>
                <a:cs typeface="Trebuchet MS"/>
              </a:rPr>
              <a:t>nœud</a:t>
            </a:r>
            <a:r>
              <a:rPr sz="2600" b="1" spc="50" dirty="0">
                <a:latin typeface="Trebuchet MS"/>
                <a:cs typeface="Trebuchet MS"/>
              </a:rPr>
              <a:t> voisin </a:t>
            </a:r>
            <a:r>
              <a:rPr sz="2600" b="1" spc="70" dirty="0">
                <a:latin typeface="Trebuchet MS"/>
                <a:cs typeface="Trebuchet MS"/>
              </a:rPr>
              <a:t>sont</a:t>
            </a:r>
            <a:r>
              <a:rPr sz="2600" b="1" spc="50" dirty="0">
                <a:latin typeface="Trebuchet MS"/>
                <a:cs typeface="Trebuchet MS"/>
              </a:rPr>
              <a:t> </a:t>
            </a:r>
            <a:r>
              <a:rPr sz="2600" b="1" spc="-10" dirty="0">
                <a:latin typeface="Trebuchet MS"/>
                <a:cs typeface="Trebuchet MS"/>
              </a:rPr>
              <a:t>ajustés </a:t>
            </a:r>
            <a:r>
              <a:rPr sz="2600" b="1" dirty="0">
                <a:latin typeface="Trebuchet MS"/>
                <a:cs typeface="Trebuchet MS"/>
              </a:rPr>
              <a:t>pour</a:t>
            </a:r>
            <a:r>
              <a:rPr sz="2600" b="1" spc="95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rendre</a:t>
            </a:r>
            <a:r>
              <a:rPr sz="2600" b="1" spc="95" dirty="0">
                <a:latin typeface="Trebuchet MS"/>
                <a:cs typeface="Trebuchet MS"/>
              </a:rPr>
              <a:t> </a:t>
            </a:r>
            <a:r>
              <a:rPr sz="2600" b="1" spc="60" dirty="0">
                <a:latin typeface="Trebuchet MS"/>
                <a:cs typeface="Trebuchet MS"/>
              </a:rPr>
              <a:t>plus </a:t>
            </a:r>
            <a:r>
              <a:rPr sz="2600" b="1" spc="75" dirty="0">
                <a:latin typeface="Trebuchet MS"/>
                <a:cs typeface="Trebuchet MS"/>
              </a:rPr>
              <a:t>semblables</a:t>
            </a:r>
            <a:r>
              <a:rPr sz="2600" b="1" spc="55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au</a:t>
            </a:r>
            <a:r>
              <a:rPr sz="2600" b="1" spc="55" dirty="0">
                <a:latin typeface="Trebuchet MS"/>
                <a:cs typeface="Trebuchet MS"/>
              </a:rPr>
              <a:t> </a:t>
            </a:r>
            <a:r>
              <a:rPr sz="2600" b="1" spc="-10" dirty="0">
                <a:latin typeface="Trebuchet MS"/>
                <a:cs typeface="Trebuchet MS"/>
              </a:rPr>
              <a:t>vecteur d'entrée.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90483" y="1892868"/>
            <a:ext cx="5334000" cy="38671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784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5"/>
              </a:spcBef>
            </a:pPr>
            <a:endParaRPr sz="2600">
              <a:latin typeface="Times New Roman"/>
              <a:cs typeface="Times New Roman"/>
            </a:endParaRPr>
          </a:p>
          <a:p>
            <a:pPr marL="461645" marR="623570" algn="ctr">
              <a:lnSpc>
                <a:spcPts val="3080"/>
              </a:lnSpc>
            </a:pPr>
            <a:r>
              <a:rPr sz="2600" b="1" dirty="0">
                <a:latin typeface="Trebuchet MS"/>
                <a:cs typeface="Trebuchet MS"/>
              </a:rPr>
              <a:t>Chaque</a:t>
            </a:r>
            <a:r>
              <a:rPr sz="2600" b="1" spc="140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nœud</a:t>
            </a:r>
            <a:r>
              <a:rPr sz="2600" b="1" spc="145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est</a:t>
            </a:r>
            <a:r>
              <a:rPr sz="2600" b="1" spc="145" dirty="0">
                <a:latin typeface="Trebuchet MS"/>
                <a:cs typeface="Trebuchet MS"/>
              </a:rPr>
              <a:t> </a:t>
            </a:r>
            <a:r>
              <a:rPr sz="2600" b="1" spc="-10" dirty="0">
                <a:latin typeface="Trebuchet MS"/>
                <a:cs typeface="Trebuchet MS"/>
              </a:rPr>
              <a:t>examiné </a:t>
            </a:r>
            <a:r>
              <a:rPr sz="2600" b="1" dirty="0">
                <a:latin typeface="Trebuchet MS"/>
                <a:cs typeface="Trebuchet MS"/>
              </a:rPr>
              <a:t>pour</a:t>
            </a:r>
            <a:r>
              <a:rPr sz="2600" b="1" spc="85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calculer</a:t>
            </a:r>
            <a:r>
              <a:rPr sz="2600" b="1" spc="85" dirty="0">
                <a:latin typeface="Trebuchet MS"/>
                <a:cs typeface="Trebuchet MS"/>
              </a:rPr>
              <a:t> </a:t>
            </a:r>
            <a:r>
              <a:rPr sz="2600" b="1" spc="60" dirty="0">
                <a:latin typeface="Trebuchet MS"/>
                <a:cs typeface="Trebuchet MS"/>
              </a:rPr>
              <a:t>les</a:t>
            </a:r>
            <a:r>
              <a:rPr sz="2600" b="1" spc="85" dirty="0">
                <a:latin typeface="Trebuchet MS"/>
                <a:cs typeface="Trebuchet MS"/>
              </a:rPr>
              <a:t> </a:t>
            </a:r>
            <a:r>
              <a:rPr sz="2600" b="1" spc="90" dirty="0">
                <a:latin typeface="Trebuchet MS"/>
                <a:cs typeface="Trebuchet MS"/>
              </a:rPr>
              <a:t>poids</a:t>
            </a:r>
            <a:r>
              <a:rPr sz="2600" b="1" spc="85" dirty="0">
                <a:latin typeface="Trebuchet MS"/>
                <a:cs typeface="Trebuchet MS"/>
              </a:rPr>
              <a:t> </a:t>
            </a:r>
            <a:r>
              <a:rPr sz="2600" b="1" spc="-25" dirty="0">
                <a:latin typeface="Trebuchet MS"/>
                <a:cs typeface="Trebuchet MS"/>
              </a:rPr>
              <a:t>qui </a:t>
            </a:r>
            <a:r>
              <a:rPr sz="2600" b="1" spc="50" dirty="0">
                <a:latin typeface="Trebuchet MS"/>
                <a:cs typeface="Trebuchet MS"/>
              </a:rPr>
              <a:t>ressemblent</a:t>
            </a:r>
            <a:r>
              <a:rPr sz="2600" b="1" spc="5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le</a:t>
            </a:r>
            <a:r>
              <a:rPr sz="2600" b="1" spc="10" dirty="0">
                <a:latin typeface="Trebuchet MS"/>
                <a:cs typeface="Trebuchet MS"/>
              </a:rPr>
              <a:t> </a:t>
            </a:r>
            <a:r>
              <a:rPr sz="2600" b="1" spc="80" dirty="0">
                <a:latin typeface="Trebuchet MS"/>
                <a:cs typeface="Trebuchet MS"/>
              </a:rPr>
              <a:t>plus</a:t>
            </a:r>
            <a:r>
              <a:rPr sz="2600" b="1" spc="10" dirty="0">
                <a:latin typeface="Trebuchet MS"/>
                <a:cs typeface="Trebuchet MS"/>
              </a:rPr>
              <a:t> </a:t>
            </a:r>
            <a:r>
              <a:rPr sz="2600" b="1" spc="-25" dirty="0">
                <a:latin typeface="Trebuchet MS"/>
                <a:cs typeface="Trebuchet MS"/>
              </a:rPr>
              <a:t>au </a:t>
            </a:r>
            <a:r>
              <a:rPr sz="2600" b="1" dirty="0">
                <a:latin typeface="Trebuchet MS"/>
                <a:cs typeface="Trebuchet MS"/>
              </a:rPr>
              <a:t>vecteur</a:t>
            </a:r>
            <a:r>
              <a:rPr sz="2600" b="1" spc="-35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choisi.</a:t>
            </a:r>
            <a:r>
              <a:rPr sz="2600" b="1" spc="-30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Le</a:t>
            </a:r>
            <a:r>
              <a:rPr sz="2600" b="1" spc="-35" dirty="0">
                <a:latin typeface="Trebuchet MS"/>
                <a:cs typeface="Trebuchet MS"/>
              </a:rPr>
              <a:t> </a:t>
            </a:r>
            <a:r>
              <a:rPr sz="2600" b="1" spc="-20" dirty="0">
                <a:latin typeface="Trebuchet MS"/>
                <a:cs typeface="Trebuchet MS"/>
              </a:rPr>
              <a:t>nœud </a:t>
            </a:r>
            <a:r>
              <a:rPr sz="2600" b="1" spc="80" dirty="0">
                <a:latin typeface="Trebuchet MS"/>
                <a:cs typeface="Trebuchet MS"/>
              </a:rPr>
              <a:t>gagnant</a:t>
            </a:r>
            <a:r>
              <a:rPr sz="2600" b="1" spc="25" dirty="0">
                <a:latin typeface="Trebuchet MS"/>
                <a:cs typeface="Trebuchet MS"/>
              </a:rPr>
              <a:t> </a:t>
            </a:r>
            <a:r>
              <a:rPr sz="2600" b="1" spc="-25" dirty="0">
                <a:latin typeface="Trebuchet MS"/>
                <a:cs typeface="Trebuchet MS"/>
              </a:rPr>
              <a:t>est</a:t>
            </a:r>
            <a:r>
              <a:rPr sz="2600" b="1" spc="650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communément</a:t>
            </a:r>
            <a:r>
              <a:rPr sz="2600" b="1" spc="225" dirty="0">
                <a:latin typeface="Trebuchet MS"/>
                <a:cs typeface="Trebuchet MS"/>
              </a:rPr>
              <a:t> </a:t>
            </a:r>
            <a:r>
              <a:rPr sz="2600" b="1" spc="40" dirty="0">
                <a:latin typeface="Trebuchet MS"/>
                <a:cs typeface="Trebuchet MS"/>
              </a:rPr>
              <a:t>appelé </a:t>
            </a:r>
            <a:r>
              <a:rPr sz="2600" b="1" spc="65" dirty="0">
                <a:latin typeface="Trebuchet MS"/>
                <a:cs typeface="Trebuchet MS"/>
              </a:rPr>
              <a:t>Best</a:t>
            </a:r>
            <a:r>
              <a:rPr sz="2600" b="1" spc="5" dirty="0">
                <a:latin typeface="Trebuchet MS"/>
                <a:cs typeface="Trebuchet MS"/>
              </a:rPr>
              <a:t> </a:t>
            </a:r>
            <a:r>
              <a:rPr sz="2600" b="1" spc="60" dirty="0">
                <a:latin typeface="Trebuchet MS"/>
                <a:cs typeface="Trebuchet MS"/>
              </a:rPr>
              <a:t>Matching</a:t>
            </a:r>
            <a:r>
              <a:rPr sz="2600" b="1" spc="10" dirty="0">
                <a:latin typeface="Trebuchet MS"/>
                <a:cs typeface="Trebuchet MS"/>
              </a:rPr>
              <a:t> </a:t>
            </a:r>
            <a:r>
              <a:rPr sz="2600" b="1" spc="-20" dirty="0">
                <a:latin typeface="Trebuchet MS"/>
                <a:cs typeface="Trebuchet MS"/>
              </a:rPr>
              <a:t>Unit.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90483" y="6003594"/>
            <a:ext cx="5334000" cy="38671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600">
              <a:latin typeface="Times New Roman"/>
              <a:cs typeface="Times New Roman"/>
            </a:endParaRPr>
          </a:p>
          <a:p>
            <a:pPr marL="1756410" marR="868044" indent="-1050925">
              <a:lnSpc>
                <a:spcPts val="3080"/>
              </a:lnSpc>
            </a:pPr>
            <a:r>
              <a:rPr sz="2600" b="1" dirty="0">
                <a:latin typeface="Trebuchet MS"/>
                <a:cs typeface="Trebuchet MS"/>
              </a:rPr>
              <a:t>Répéte</a:t>
            </a:r>
            <a:r>
              <a:rPr sz="2600" b="1" spc="25" dirty="0">
                <a:latin typeface="Trebuchet MS"/>
                <a:cs typeface="Trebuchet MS"/>
              </a:rPr>
              <a:t> </a:t>
            </a:r>
            <a:r>
              <a:rPr sz="2600" b="1" spc="45" dirty="0">
                <a:latin typeface="Trebuchet MS"/>
                <a:cs typeface="Trebuchet MS"/>
              </a:rPr>
              <a:t>l'étape</a:t>
            </a:r>
            <a:r>
              <a:rPr sz="2600" b="1" spc="30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2</a:t>
            </a:r>
            <a:r>
              <a:rPr sz="2600" b="1" spc="30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pour</a:t>
            </a:r>
            <a:r>
              <a:rPr sz="2600" b="1" spc="30" dirty="0">
                <a:latin typeface="Trebuchet MS"/>
                <a:cs typeface="Trebuchet MS"/>
              </a:rPr>
              <a:t> </a:t>
            </a:r>
            <a:r>
              <a:rPr sz="2600" b="1" spc="-50" dirty="0">
                <a:latin typeface="Trebuchet MS"/>
                <a:cs typeface="Trebuchet MS"/>
              </a:rPr>
              <a:t>N </a:t>
            </a:r>
            <a:r>
              <a:rPr sz="2600" b="1" spc="-10" dirty="0">
                <a:latin typeface="Trebuchet MS"/>
                <a:cs typeface="Trebuchet MS"/>
              </a:rPr>
              <a:t>itérations.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70545" cy="10287000"/>
            <a:chOff x="0" y="0"/>
            <a:chExt cx="817054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70003" cy="925830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1"/>
              <a:ext cx="7768590" cy="10287000"/>
            </a:xfrm>
            <a:custGeom>
              <a:avLst/>
              <a:gdLst/>
              <a:ahLst/>
              <a:cxnLst/>
              <a:rect l="l" t="t" r="r" b="b"/>
              <a:pathLst>
                <a:path w="7768590" h="10287000">
                  <a:moveTo>
                    <a:pt x="2552712" y="10287000"/>
                  </a:moveTo>
                  <a:lnTo>
                    <a:pt x="903541" y="7431087"/>
                  </a:lnTo>
                  <a:lnTo>
                    <a:pt x="0" y="7431087"/>
                  </a:lnTo>
                  <a:lnTo>
                    <a:pt x="0" y="10287000"/>
                  </a:lnTo>
                  <a:lnTo>
                    <a:pt x="2552712" y="10287000"/>
                  </a:lnTo>
                  <a:close/>
                </a:path>
                <a:path w="7768590" h="10287000">
                  <a:moveTo>
                    <a:pt x="7768488" y="0"/>
                  </a:moveTo>
                  <a:lnTo>
                    <a:pt x="3452406" y="0"/>
                  </a:lnTo>
                  <a:lnTo>
                    <a:pt x="5051615" y="2769387"/>
                  </a:lnTo>
                  <a:lnTo>
                    <a:pt x="6169279" y="2769387"/>
                  </a:lnTo>
                  <a:lnTo>
                    <a:pt x="7768488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424961" y="1547678"/>
            <a:ext cx="8079105" cy="76200"/>
          </a:xfrm>
          <a:custGeom>
            <a:avLst/>
            <a:gdLst/>
            <a:ahLst/>
            <a:cxnLst/>
            <a:rect l="l" t="t" r="r" b="b"/>
            <a:pathLst>
              <a:path w="8079105" h="76200">
                <a:moveTo>
                  <a:pt x="8078687" y="76199"/>
                </a:moveTo>
                <a:lnTo>
                  <a:pt x="0" y="76199"/>
                </a:lnTo>
                <a:lnTo>
                  <a:pt x="0" y="0"/>
                </a:lnTo>
                <a:lnTo>
                  <a:pt x="8078687" y="0"/>
                </a:lnTo>
                <a:lnTo>
                  <a:pt x="8078687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12261" y="658678"/>
            <a:ext cx="8104505" cy="1019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0" spc="150" dirty="0"/>
              <a:t>COMPARAISON</a:t>
            </a:r>
            <a:r>
              <a:rPr sz="6500" spc="-325" dirty="0"/>
              <a:t> </a:t>
            </a:r>
            <a:r>
              <a:rPr sz="6500" spc="-10" dirty="0"/>
              <a:t>ENTRE</a:t>
            </a:r>
            <a:endParaRPr sz="6500"/>
          </a:p>
        </p:txBody>
      </p:sp>
      <p:sp>
        <p:nvSpPr>
          <p:cNvPr id="7" name="object 7"/>
          <p:cNvSpPr/>
          <p:nvPr/>
        </p:nvSpPr>
        <p:spPr>
          <a:xfrm>
            <a:off x="9055100" y="2452553"/>
            <a:ext cx="6818630" cy="76200"/>
          </a:xfrm>
          <a:custGeom>
            <a:avLst/>
            <a:gdLst/>
            <a:ahLst/>
            <a:cxnLst/>
            <a:rect l="l" t="t" r="r" b="b"/>
            <a:pathLst>
              <a:path w="6818630" h="76200">
                <a:moveTo>
                  <a:pt x="6818262" y="76199"/>
                </a:moveTo>
                <a:lnTo>
                  <a:pt x="0" y="76199"/>
                </a:lnTo>
                <a:lnTo>
                  <a:pt x="0" y="0"/>
                </a:lnTo>
                <a:lnTo>
                  <a:pt x="6818262" y="0"/>
                </a:lnTo>
                <a:lnTo>
                  <a:pt x="6818262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42400" y="1563553"/>
            <a:ext cx="6844030" cy="1019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0" spc="250" dirty="0">
                <a:latin typeface="Trebuchet MS"/>
                <a:cs typeface="Trebuchet MS"/>
              </a:rPr>
              <a:t>K-</a:t>
            </a:r>
            <a:r>
              <a:rPr sz="6500" spc="215" dirty="0">
                <a:latin typeface="Trebuchet MS"/>
                <a:cs typeface="Trebuchet MS"/>
              </a:rPr>
              <a:t>MEANS</a:t>
            </a:r>
            <a:r>
              <a:rPr sz="6500" spc="-320" dirty="0">
                <a:latin typeface="Trebuchet MS"/>
                <a:cs typeface="Trebuchet MS"/>
              </a:rPr>
              <a:t> </a:t>
            </a:r>
            <a:r>
              <a:rPr sz="6500" spc="-190" dirty="0">
                <a:latin typeface="Trebuchet MS"/>
                <a:cs typeface="Trebuchet MS"/>
              </a:rPr>
              <a:t>ET</a:t>
            </a:r>
            <a:r>
              <a:rPr sz="6500" spc="-315" dirty="0">
                <a:latin typeface="Trebuchet MS"/>
                <a:cs typeface="Trebuchet MS"/>
              </a:rPr>
              <a:t> </a:t>
            </a:r>
            <a:r>
              <a:rPr sz="6500" spc="360" dirty="0">
                <a:latin typeface="Trebuchet MS"/>
                <a:cs typeface="Trebuchet MS"/>
              </a:rPr>
              <a:t>SOM</a:t>
            </a:r>
            <a:r>
              <a:rPr sz="6500" spc="-320" dirty="0">
                <a:latin typeface="Trebuchet MS"/>
                <a:cs typeface="Trebuchet MS"/>
              </a:rPr>
              <a:t> </a:t>
            </a:r>
            <a:r>
              <a:rPr sz="6500" spc="-890" dirty="0">
                <a:latin typeface="Trebuchet MS"/>
                <a:cs typeface="Trebuchet MS"/>
              </a:rPr>
              <a:t>:</a:t>
            </a:r>
            <a:endParaRPr sz="65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28922" y="3200399"/>
            <a:ext cx="114300" cy="1142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/>
              <a:t>Les </a:t>
            </a:r>
            <a:r>
              <a:rPr spc="-10" dirty="0"/>
              <a:t>cartes</a:t>
            </a:r>
            <a:r>
              <a:rPr spc="5" dirty="0"/>
              <a:t> </a:t>
            </a:r>
            <a:r>
              <a:rPr dirty="0"/>
              <a:t>auto-organisatrices ne</a:t>
            </a:r>
            <a:r>
              <a:rPr spc="5" dirty="0"/>
              <a:t> </a:t>
            </a:r>
            <a:r>
              <a:rPr dirty="0"/>
              <a:t>sont</a:t>
            </a:r>
            <a:r>
              <a:rPr spc="5" dirty="0"/>
              <a:t> </a:t>
            </a:r>
            <a:r>
              <a:rPr spc="60" dirty="0"/>
              <a:t>pas </a:t>
            </a:r>
            <a:r>
              <a:rPr dirty="0"/>
              <a:t>utilisées</a:t>
            </a:r>
            <a:r>
              <a:rPr spc="-75" dirty="0"/>
              <a:t> </a:t>
            </a:r>
            <a:r>
              <a:rPr spc="50" dirty="0"/>
              <a:t>pour</a:t>
            </a:r>
            <a:r>
              <a:rPr spc="-75" dirty="0"/>
              <a:t> </a:t>
            </a:r>
            <a:r>
              <a:rPr dirty="0"/>
              <a:t>le</a:t>
            </a:r>
            <a:r>
              <a:rPr spc="-75" dirty="0"/>
              <a:t> </a:t>
            </a:r>
            <a:r>
              <a:rPr dirty="0"/>
              <a:t>clustering</a:t>
            </a:r>
            <a:r>
              <a:rPr spc="-70" dirty="0"/>
              <a:t> </a:t>
            </a:r>
            <a:r>
              <a:rPr spc="-55" dirty="0"/>
              <a:t>général,</a:t>
            </a:r>
            <a:r>
              <a:rPr spc="-75" dirty="0"/>
              <a:t> </a:t>
            </a:r>
            <a:r>
              <a:rPr dirty="0"/>
              <a:t>mais</a:t>
            </a:r>
            <a:r>
              <a:rPr spc="-75" dirty="0"/>
              <a:t> </a:t>
            </a:r>
            <a:r>
              <a:rPr spc="-10" dirty="0"/>
              <a:t>plutôt </a:t>
            </a:r>
            <a:r>
              <a:rPr dirty="0"/>
              <a:t>lorsque</a:t>
            </a:r>
            <a:r>
              <a:rPr spc="-65" dirty="0"/>
              <a:t> </a:t>
            </a:r>
            <a:r>
              <a:rPr dirty="0"/>
              <a:t>le</a:t>
            </a:r>
            <a:r>
              <a:rPr spc="-60" dirty="0"/>
              <a:t> </a:t>
            </a:r>
            <a:r>
              <a:rPr dirty="0"/>
              <a:t>but</a:t>
            </a:r>
            <a:r>
              <a:rPr spc="-60" dirty="0"/>
              <a:t> </a:t>
            </a:r>
            <a:r>
              <a:rPr spc="80" dirty="0"/>
              <a:t>du</a:t>
            </a:r>
            <a:r>
              <a:rPr spc="-60" dirty="0"/>
              <a:t> </a:t>
            </a:r>
            <a:r>
              <a:rPr dirty="0"/>
              <a:t>clustering</a:t>
            </a:r>
            <a:r>
              <a:rPr spc="-60" dirty="0"/>
              <a:t> </a:t>
            </a:r>
            <a:r>
              <a:rPr dirty="0"/>
              <a:t>est</a:t>
            </a:r>
            <a:r>
              <a:rPr spc="-60" dirty="0"/>
              <a:t> </a:t>
            </a:r>
            <a:r>
              <a:rPr spc="50" dirty="0"/>
              <a:t>une</a:t>
            </a:r>
            <a:r>
              <a:rPr spc="-60" dirty="0"/>
              <a:t> </a:t>
            </a:r>
            <a:r>
              <a:rPr dirty="0"/>
              <a:t>sorte</a:t>
            </a:r>
            <a:r>
              <a:rPr spc="-60" dirty="0"/>
              <a:t> </a:t>
            </a:r>
            <a:r>
              <a:rPr spc="-25" dirty="0"/>
              <a:t>de </a:t>
            </a:r>
            <a:r>
              <a:rPr dirty="0"/>
              <a:t>visualisation</a:t>
            </a:r>
            <a:r>
              <a:rPr spc="160" dirty="0"/>
              <a:t> </a:t>
            </a:r>
            <a:r>
              <a:rPr spc="-25" dirty="0"/>
              <a:t>2D.</a:t>
            </a:r>
          </a:p>
          <a:p>
            <a:pPr marL="12700" marR="1257300">
              <a:lnSpc>
                <a:spcPct val="114599"/>
              </a:lnSpc>
            </a:pPr>
            <a:r>
              <a:rPr dirty="0"/>
              <a:t>Les</a:t>
            </a:r>
            <a:r>
              <a:rPr spc="25" dirty="0"/>
              <a:t> </a:t>
            </a:r>
            <a:r>
              <a:rPr dirty="0"/>
              <a:t>produits</a:t>
            </a:r>
            <a:r>
              <a:rPr spc="30" dirty="0"/>
              <a:t> </a:t>
            </a:r>
            <a:r>
              <a:rPr spc="60" dirty="0"/>
              <a:t>des</a:t>
            </a:r>
            <a:r>
              <a:rPr spc="25" dirty="0"/>
              <a:t> </a:t>
            </a:r>
            <a:r>
              <a:rPr dirty="0"/>
              <a:t>points</a:t>
            </a:r>
            <a:r>
              <a:rPr spc="30" dirty="0"/>
              <a:t> </a:t>
            </a:r>
            <a:r>
              <a:rPr dirty="0"/>
              <a:t>ne</a:t>
            </a:r>
            <a:r>
              <a:rPr spc="30" dirty="0"/>
              <a:t> </a:t>
            </a:r>
            <a:r>
              <a:rPr dirty="0"/>
              <a:t>sont</a:t>
            </a:r>
            <a:r>
              <a:rPr spc="25" dirty="0"/>
              <a:t> </a:t>
            </a:r>
            <a:r>
              <a:rPr spc="85" dirty="0"/>
              <a:t>pas</a:t>
            </a:r>
            <a:r>
              <a:rPr spc="30" dirty="0"/>
              <a:t> </a:t>
            </a:r>
            <a:r>
              <a:rPr spc="35" dirty="0"/>
              <a:t>des </a:t>
            </a:r>
            <a:r>
              <a:rPr spc="-10" dirty="0"/>
              <a:t>corrélations.</a:t>
            </a:r>
          </a:p>
          <a:p>
            <a:pPr marL="12700" marR="222250">
              <a:lnSpc>
                <a:spcPct val="114599"/>
              </a:lnSpc>
            </a:pPr>
            <a:r>
              <a:rPr dirty="0"/>
              <a:t>Le</a:t>
            </a:r>
            <a:r>
              <a:rPr spc="-75" dirty="0"/>
              <a:t> </a:t>
            </a:r>
            <a:r>
              <a:rPr dirty="0"/>
              <a:t>réseau</a:t>
            </a:r>
            <a:r>
              <a:rPr spc="-75" dirty="0"/>
              <a:t> </a:t>
            </a:r>
            <a:r>
              <a:rPr dirty="0"/>
              <a:t>de</a:t>
            </a:r>
            <a:r>
              <a:rPr spc="-75" dirty="0"/>
              <a:t> </a:t>
            </a:r>
            <a:r>
              <a:rPr spc="45" dirty="0"/>
              <a:t>Kohonen</a:t>
            </a:r>
            <a:r>
              <a:rPr spc="-75" dirty="0"/>
              <a:t> </a:t>
            </a:r>
            <a:r>
              <a:rPr dirty="0"/>
              <a:t>est</a:t>
            </a:r>
            <a:r>
              <a:rPr spc="-70" dirty="0"/>
              <a:t> </a:t>
            </a:r>
            <a:r>
              <a:rPr spc="-20" dirty="0"/>
              <a:t>préférable</a:t>
            </a:r>
            <a:r>
              <a:rPr spc="-75" dirty="0"/>
              <a:t> </a:t>
            </a:r>
            <a:r>
              <a:rPr spc="60" dirty="0"/>
              <a:t>si</a:t>
            </a:r>
            <a:r>
              <a:rPr spc="-75" dirty="0"/>
              <a:t> </a:t>
            </a:r>
            <a:r>
              <a:rPr spc="70" dirty="0"/>
              <a:t>on </a:t>
            </a:r>
            <a:r>
              <a:rPr spc="60" dirty="0"/>
              <a:t>soupçonne</a:t>
            </a:r>
            <a:r>
              <a:rPr spc="5" dirty="0"/>
              <a:t> </a:t>
            </a:r>
            <a:r>
              <a:rPr dirty="0"/>
              <a:t>que</a:t>
            </a:r>
            <a:r>
              <a:rPr spc="10" dirty="0"/>
              <a:t> </a:t>
            </a:r>
            <a:r>
              <a:rPr dirty="0"/>
              <a:t>les</a:t>
            </a:r>
            <a:r>
              <a:rPr spc="10" dirty="0"/>
              <a:t> </a:t>
            </a:r>
            <a:r>
              <a:rPr dirty="0"/>
              <a:t>points</a:t>
            </a:r>
            <a:r>
              <a:rPr spc="10" dirty="0"/>
              <a:t> </a:t>
            </a:r>
            <a:r>
              <a:rPr dirty="0"/>
              <a:t>de</a:t>
            </a:r>
            <a:r>
              <a:rPr spc="10" dirty="0"/>
              <a:t> </a:t>
            </a:r>
            <a:r>
              <a:rPr spc="60" dirty="0"/>
              <a:t>données</a:t>
            </a:r>
            <a:r>
              <a:rPr spc="10" dirty="0"/>
              <a:t> </a:t>
            </a:r>
            <a:r>
              <a:rPr spc="-20" dirty="0"/>
              <a:t>sont </a:t>
            </a:r>
            <a:r>
              <a:rPr dirty="0"/>
              <a:t>contenus </a:t>
            </a:r>
            <a:r>
              <a:rPr spc="85" dirty="0"/>
              <a:t>dans</a:t>
            </a:r>
            <a:r>
              <a:rPr spc="5" dirty="0"/>
              <a:t> </a:t>
            </a:r>
            <a:r>
              <a:rPr spc="95" dirty="0"/>
              <a:t>un</a:t>
            </a:r>
            <a:r>
              <a:rPr spc="5" dirty="0"/>
              <a:t> </a:t>
            </a:r>
            <a:r>
              <a:rPr dirty="0"/>
              <a:t>espace</a:t>
            </a:r>
            <a:r>
              <a:rPr spc="5" dirty="0"/>
              <a:t> </a:t>
            </a:r>
            <a:r>
              <a:rPr dirty="0"/>
              <a:t>de </a:t>
            </a:r>
            <a:r>
              <a:rPr spc="45" dirty="0"/>
              <a:t>dimensions </a:t>
            </a:r>
            <a:r>
              <a:rPr spc="-45" dirty="0"/>
              <a:t>inférieures,</a:t>
            </a:r>
            <a:r>
              <a:rPr spc="-150" dirty="0"/>
              <a:t> </a:t>
            </a:r>
            <a:r>
              <a:rPr spc="-20" dirty="0"/>
              <a:t>éventuellement</a:t>
            </a:r>
            <a:r>
              <a:rPr spc="-150" dirty="0"/>
              <a:t> </a:t>
            </a:r>
            <a:r>
              <a:rPr spc="-60" dirty="0"/>
              <a:t>déformé.</a:t>
            </a:r>
            <a:r>
              <a:rPr spc="-150" dirty="0"/>
              <a:t> </a:t>
            </a:r>
            <a:r>
              <a:rPr spc="-20" dirty="0"/>
              <a:t>Cela </a:t>
            </a:r>
            <a:r>
              <a:rPr dirty="0"/>
              <a:t>introduit</a:t>
            </a:r>
            <a:r>
              <a:rPr spc="5" dirty="0"/>
              <a:t> </a:t>
            </a:r>
            <a:r>
              <a:rPr spc="50" dirty="0"/>
              <a:t>une</a:t>
            </a:r>
            <a:r>
              <a:rPr spc="10" dirty="0"/>
              <a:t> </a:t>
            </a:r>
            <a:r>
              <a:rPr dirty="0"/>
              <a:t>connaissance</a:t>
            </a:r>
            <a:r>
              <a:rPr spc="10" dirty="0"/>
              <a:t> </a:t>
            </a:r>
            <a:r>
              <a:rPr dirty="0"/>
              <a:t>préalable</a:t>
            </a:r>
            <a:r>
              <a:rPr spc="10" dirty="0"/>
              <a:t> </a:t>
            </a:r>
            <a:r>
              <a:rPr spc="-25" dirty="0"/>
              <a:t>de </a:t>
            </a:r>
            <a:r>
              <a:rPr spc="-20" dirty="0"/>
              <a:t>l’ensemble</a:t>
            </a:r>
            <a:r>
              <a:rPr spc="-65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dirty="0"/>
              <a:t>données,</a:t>
            </a:r>
            <a:r>
              <a:rPr spc="-60" dirty="0"/>
              <a:t> </a:t>
            </a:r>
            <a:r>
              <a:rPr spc="55" dirty="0"/>
              <a:t>surpassant</a:t>
            </a:r>
            <a:r>
              <a:rPr spc="-65" dirty="0"/>
              <a:t> </a:t>
            </a:r>
            <a:r>
              <a:rPr dirty="0"/>
              <a:t>ainsi</a:t>
            </a:r>
            <a:r>
              <a:rPr spc="-60" dirty="0"/>
              <a:t> </a:t>
            </a:r>
            <a:r>
              <a:rPr dirty="0"/>
              <a:t>le</a:t>
            </a:r>
            <a:r>
              <a:rPr spc="-65" dirty="0"/>
              <a:t> </a:t>
            </a:r>
            <a:r>
              <a:rPr spc="-25" dirty="0"/>
              <a:t>K- </a:t>
            </a:r>
            <a:r>
              <a:rPr spc="-10" dirty="0"/>
              <a:t>Means.</a:t>
            </a: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28922" y="5295899"/>
            <a:ext cx="114300" cy="114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28922" y="6343649"/>
            <a:ext cx="114300" cy="1142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40686" y="0"/>
            <a:ext cx="6647815" cy="10287000"/>
            <a:chOff x="11640686" y="0"/>
            <a:chExt cx="6647815" cy="10287000"/>
          </a:xfrm>
        </p:grpSpPr>
        <p:sp>
          <p:nvSpPr>
            <p:cNvPr id="3" name="object 3"/>
            <p:cNvSpPr/>
            <p:nvPr/>
          </p:nvSpPr>
          <p:spPr>
            <a:xfrm>
              <a:off x="12295435" y="0"/>
              <a:ext cx="5993130" cy="4344035"/>
            </a:xfrm>
            <a:custGeom>
              <a:avLst/>
              <a:gdLst/>
              <a:ahLst/>
              <a:cxnLst/>
              <a:rect l="l" t="t" r="r" b="b"/>
              <a:pathLst>
                <a:path w="5993130" h="4344035">
                  <a:moveTo>
                    <a:pt x="1119103" y="0"/>
                  </a:moveTo>
                  <a:lnTo>
                    <a:pt x="5992564" y="0"/>
                  </a:lnTo>
                  <a:lnTo>
                    <a:pt x="5992564" y="4343733"/>
                  </a:lnTo>
                  <a:lnTo>
                    <a:pt x="1388324" y="4343733"/>
                  </a:lnTo>
                  <a:lnTo>
                    <a:pt x="0" y="1938671"/>
                  </a:lnTo>
                  <a:lnTo>
                    <a:pt x="1119103" y="0"/>
                  </a:lnTo>
                  <a:close/>
                </a:path>
              </a:pathLst>
            </a:custGeom>
            <a:solidFill>
              <a:srgbClr val="B8A7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40686" y="1247114"/>
              <a:ext cx="6647313" cy="80111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806287" y="8778773"/>
              <a:ext cx="5481955" cy="1508760"/>
            </a:xfrm>
            <a:custGeom>
              <a:avLst/>
              <a:gdLst/>
              <a:ahLst/>
              <a:cxnLst/>
              <a:rect l="l" t="t" r="r" b="b"/>
              <a:pathLst>
                <a:path w="5481955" h="1508759">
                  <a:moveTo>
                    <a:pt x="5481713" y="476275"/>
                  </a:moveTo>
                  <a:lnTo>
                    <a:pt x="2263622" y="476275"/>
                  </a:lnTo>
                  <a:lnTo>
                    <a:pt x="1988604" y="0"/>
                  </a:lnTo>
                  <a:lnTo>
                    <a:pt x="870940" y="0"/>
                  </a:lnTo>
                  <a:lnTo>
                    <a:pt x="0" y="1508239"/>
                  </a:lnTo>
                  <a:lnTo>
                    <a:pt x="1624749" y="1508239"/>
                  </a:lnTo>
                  <a:lnTo>
                    <a:pt x="2859544" y="1508239"/>
                  </a:lnTo>
                  <a:lnTo>
                    <a:pt x="5481713" y="1508239"/>
                  </a:lnTo>
                  <a:lnTo>
                    <a:pt x="5481713" y="476275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8700" y="2021999"/>
            <a:ext cx="5915660" cy="95250"/>
          </a:xfrm>
          <a:custGeom>
            <a:avLst/>
            <a:gdLst/>
            <a:ahLst/>
            <a:cxnLst/>
            <a:rect l="l" t="t" r="r" b="b"/>
            <a:pathLst>
              <a:path w="5915659" h="95250">
                <a:moveTo>
                  <a:pt x="5915322" y="95249"/>
                </a:moveTo>
                <a:lnTo>
                  <a:pt x="0" y="95249"/>
                </a:lnTo>
                <a:lnTo>
                  <a:pt x="0" y="0"/>
                </a:lnTo>
                <a:lnTo>
                  <a:pt x="5915322" y="0"/>
                </a:lnTo>
                <a:lnTo>
                  <a:pt x="5915322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0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85" dirty="0"/>
              <a:t>CONCLUSION</a:t>
            </a:r>
          </a:p>
        </p:txBody>
      </p:sp>
      <p:sp>
        <p:nvSpPr>
          <p:cNvPr id="8" name="object 8"/>
          <p:cNvSpPr/>
          <p:nvPr/>
        </p:nvSpPr>
        <p:spPr>
          <a:xfrm>
            <a:off x="6944021" y="2021999"/>
            <a:ext cx="252095" cy="95250"/>
          </a:xfrm>
          <a:custGeom>
            <a:avLst/>
            <a:gdLst/>
            <a:ahLst/>
            <a:cxnLst/>
            <a:rect l="l" t="t" r="r" b="b"/>
            <a:pathLst>
              <a:path w="252095" h="95250">
                <a:moveTo>
                  <a:pt x="251519" y="95249"/>
                </a:moveTo>
                <a:lnTo>
                  <a:pt x="0" y="95249"/>
                </a:lnTo>
                <a:lnTo>
                  <a:pt x="0" y="0"/>
                </a:lnTo>
                <a:lnTo>
                  <a:pt x="251519" y="0"/>
                </a:lnTo>
                <a:lnTo>
                  <a:pt x="25151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09515" y="2628043"/>
            <a:ext cx="8629650" cy="3835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5700"/>
              </a:lnSpc>
              <a:spcBef>
                <a:spcPts val="95"/>
              </a:spcBef>
            </a:pPr>
            <a:r>
              <a:rPr sz="2700" dirty="0">
                <a:latin typeface="Trebuchet MS"/>
                <a:cs typeface="Trebuchet MS"/>
              </a:rPr>
              <a:t>Les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cartes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auto-</a:t>
            </a:r>
            <a:r>
              <a:rPr sz="2700" spc="45" dirty="0">
                <a:latin typeface="Trebuchet MS"/>
                <a:cs typeface="Trebuchet MS"/>
              </a:rPr>
              <a:t>organisées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spc="110" dirty="0">
                <a:latin typeface="Trebuchet MS"/>
                <a:cs typeface="Trebuchet MS"/>
              </a:rPr>
              <a:t>nous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offrent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spc="90" dirty="0">
                <a:latin typeface="Trebuchet MS"/>
                <a:cs typeface="Trebuchet MS"/>
              </a:rPr>
              <a:t>un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large éventail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d’utilisation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dans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les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domaines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des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réseaux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de </a:t>
            </a:r>
            <a:r>
              <a:rPr sz="2700" spc="55" dirty="0">
                <a:latin typeface="Trebuchet MS"/>
                <a:cs typeface="Trebuchet MS"/>
              </a:rPr>
              <a:t>neurones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spc="-30" dirty="0">
                <a:latin typeface="Trebuchet MS"/>
                <a:cs typeface="Trebuchet MS"/>
              </a:rPr>
              <a:t>artificiels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-30" dirty="0">
                <a:latin typeface="Trebuchet MS"/>
                <a:cs typeface="Trebuchet MS"/>
              </a:rPr>
              <a:t>et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85" dirty="0">
                <a:latin typeface="Trebuchet MS"/>
                <a:cs typeface="Trebuchet MS"/>
              </a:rPr>
              <a:t>du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deep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learning.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C’est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30" dirty="0">
                <a:latin typeface="Trebuchet MS"/>
                <a:cs typeface="Trebuchet MS"/>
              </a:rPr>
              <a:t>une </a:t>
            </a:r>
            <a:r>
              <a:rPr sz="2700" dirty="0">
                <a:latin typeface="Trebuchet MS"/>
                <a:cs typeface="Trebuchet MS"/>
              </a:rPr>
              <a:t>méthode</a:t>
            </a:r>
            <a:r>
              <a:rPr sz="2700" spc="-2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qui</a:t>
            </a:r>
            <a:r>
              <a:rPr sz="2700" spc="-20" dirty="0">
                <a:latin typeface="Trebuchet MS"/>
                <a:cs typeface="Trebuchet MS"/>
              </a:rPr>
              <a:t> </a:t>
            </a:r>
            <a:r>
              <a:rPr sz="2700" spc="-50" dirty="0">
                <a:latin typeface="Trebuchet MS"/>
                <a:cs typeface="Trebuchet MS"/>
              </a:rPr>
              <a:t>projette</a:t>
            </a:r>
            <a:r>
              <a:rPr sz="2700" spc="-2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les</a:t>
            </a:r>
            <a:r>
              <a:rPr sz="2700" spc="-20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données</a:t>
            </a:r>
            <a:r>
              <a:rPr sz="2700" spc="-25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dans</a:t>
            </a:r>
            <a:r>
              <a:rPr sz="2700" spc="-20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une</a:t>
            </a:r>
            <a:r>
              <a:rPr sz="2700" spc="-2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grille</a:t>
            </a:r>
            <a:r>
              <a:rPr sz="2700" spc="-25" dirty="0">
                <a:latin typeface="Trebuchet MS"/>
                <a:cs typeface="Trebuchet MS"/>
              </a:rPr>
              <a:t> de </a:t>
            </a:r>
            <a:r>
              <a:rPr sz="2700" dirty="0">
                <a:latin typeface="Trebuchet MS"/>
                <a:cs typeface="Trebuchet MS"/>
              </a:rPr>
              <a:t>faible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dimension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pour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90" dirty="0">
                <a:latin typeface="Trebuchet MS"/>
                <a:cs typeface="Trebuchet MS"/>
              </a:rPr>
              <a:t>un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clustering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non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supervisé,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elle </a:t>
            </a:r>
            <a:r>
              <a:rPr sz="2700" dirty="0">
                <a:latin typeface="Trebuchet MS"/>
                <a:cs typeface="Trebuchet MS"/>
              </a:rPr>
              <a:t>est</a:t>
            </a:r>
            <a:r>
              <a:rPr sz="2700" spc="-60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donc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très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utile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pour</a:t>
            </a:r>
            <a:r>
              <a:rPr sz="2700" spc="-6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la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réduction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de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la</a:t>
            </a:r>
            <a:r>
              <a:rPr sz="2700" spc="-6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dimension.</a:t>
            </a:r>
            <a:endParaRPr sz="2700">
              <a:latin typeface="Trebuchet MS"/>
              <a:cs typeface="Trebuchet MS"/>
            </a:endParaRPr>
          </a:p>
          <a:p>
            <a:pPr marL="159385" marR="152400" algn="ctr">
              <a:lnSpc>
                <a:spcPct val="115700"/>
              </a:lnSpc>
            </a:pPr>
            <a:r>
              <a:rPr sz="2700" spc="114" dirty="0">
                <a:latin typeface="Trebuchet MS"/>
                <a:cs typeface="Trebuchet MS"/>
              </a:rPr>
              <a:t>Son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spc="-30" dirty="0">
                <a:latin typeface="Trebuchet MS"/>
                <a:cs typeface="Trebuchet MS"/>
              </a:rPr>
              <a:t>architecture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unique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spc="-45" dirty="0">
                <a:latin typeface="Trebuchet MS"/>
                <a:cs typeface="Trebuchet MS"/>
              </a:rPr>
              <a:t>facilite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la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mise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en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œuvre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des </a:t>
            </a:r>
            <a:r>
              <a:rPr sz="2700" dirty="0">
                <a:latin typeface="Trebuchet MS"/>
                <a:cs typeface="Trebuchet MS"/>
              </a:rPr>
              <a:t>techniques</a:t>
            </a:r>
            <a:r>
              <a:rPr sz="2700" spc="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de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clustering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(regroupement).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590914" y="8775182"/>
            <a:ext cx="7697470" cy="1511935"/>
            <a:chOff x="10590914" y="8775182"/>
            <a:chExt cx="7697470" cy="1511935"/>
          </a:xfrm>
        </p:grpSpPr>
        <p:sp>
          <p:nvSpPr>
            <p:cNvPr id="4" name="object 4"/>
            <p:cNvSpPr/>
            <p:nvPr/>
          </p:nvSpPr>
          <p:spPr>
            <a:xfrm>
              <a:off x="12015539" y="8775182"/>
              <a:ext cx="6272530" cy="1511935"/>
            </a:xfrm>
            <a:custGeom>
              <a:avLst/>
              <a:gdLst/>
              <a:ahLst/>
              <a:cxnLst/>
              <a:rect l="l" t="t" r="r" b="b"/>
              <a:pathLst>
                <a:path w="6272530" h="1511934">
                  <a:moveTo>
                    <a:pt x="6272459" y="1511816"/>
                  </a:moveTo>
                  <a:lnTo>
                    <a:pt x="0" y="1511816"/>
                  </a:lnTo>
                  <a:lnTo>
                    <a:pt x="873213" y="0"/>
                  </a:lnTo>
                  <a:lnTo>
                    <a:pt x="6272459" y="0"/>
                  </a:lnTo>
                  <a:lnTo>
                    <a:pt x="6272459" y="1511816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90914" y="9258299"/>
              <a:ext cx="2061845" cy="1028700"/>
            </a:xfrm>
            <a:custGeom>
              <a:avLst/>
              <a:gdLst/>
              <a:ahLst/>
              <a:cxnLst/>
              <a:rect l="l" t="t" r="r" b="b"/>
              <a:pathLst>
                <a:path w="2061845" h="1028700">
                  <a:moveTo>
                    <a:pt x="2061447" y="1028699"/>
                  </a:moveTo>
                  <a:lnTo>
                    <a:pt x="0" y="1028699"/>
                  </a:lnTo>
                  <a:lnTo>
                    <a:pt x="594417" y="0"/>
                  </a:lnTo>
                  <a:lnTo>
                    <a:pt x="1467029" y="0"/>
                  </a:lnTo>
                  <a:lnTo>
                    <a:pt x="2061447" y="1028699"/>
                  </a:lnTo>
                  <a:close/>
                </a:path>
              </a:pathLst>
            </a:custGeom>
            <a:solidFill>
              <a:srgbClr val="B8A7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9144000" cy="3326765"/>
            <a:chOff x="0" y="0"/>
            <a:chExt cx="9144000" cy="3326765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9144000" cy="3326765"/>
            </a:xfrm>
            <a:custGeom>
              <a:avLst/>
              <a:gdLst/>
              <a:ahLst/>
              <a:cxnLst/>
              <a:rect l="l" t="t" r="r" b="b"/>
              <a:pathLst>
                <a:path w="9144000" h="3326765">
                  <a:moveTo>
                    <a:pt x="0" y="0"/>
                  </a:moveTo>
                  <a:lnTo>
                    <a:pt x="9021674" y="0"/>
                  </a:lnTo>
                  <a:lnTo>
                    <a:pt x="9143985" y="211924"/>
                  </a:lnTo>
                  <a:lnTo>
                    <a:pt x="7346380" y="3326599"/>
                  </a:lnTo>
                  <a:lnTo>
                    <a:pt x="0" y="3326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5742" y="0"/>
              <a:ext cx="3324224" cy="332422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33231" y="4020133"/>
            <a:ext cx="3021965" cy="1233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-110" dirty="0">
                <a:solidFill>
                  <a:srgbClr val="FFFFFF"/>
                </a:solidFill>
                <a:latin typeface="Trebuchet MS"/>
                <a:cs typeface="Trebuchet MS"/>
              </a:rPr>
              <a:t>Merci</a:t>
            </a:r>
            <a:r>
              <a:rPr b="1" spc="-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-1065" dirty="0">
                <a:solidFill>
                  <a:srgbClr val="FFFFFF"/>
                </a:solidFill>
                <a:latin typeface="Trebuchet MS"/>
                <a:cs typeface="Trebuchet MS"/>
              </a:rPr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494" y="1854077"/>
            <a:ext cx="28860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1736B1"/>
                </a:solidFill>
              </a:rPr>
              <a:t>RÉFÉRENCES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6494" y="3215395"/>
            <a:ext cx="6918325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040">
              <a:lnSpc>
                <a:spcPct val="116399"/>
              </a:lnSpc>
              <a:spcBef>
                <a:spcPts val="100"/>
              </a:spcBef>
            </a:pPr>
            <a:r>
              <a:rPr sz="2900" spc="-50" dirty="0">
                <a:latin typeface="Trebuchet MS"/>
                <a:cs typeface="Trebuchet MS"/>
                <a:hlinkClick r:id="rId2"/>
              </a:rPr>
              <a:t>http://lib.tkk.fi/Diss/2002/isbn951226093</a:t>
            </a:r>
            <a:r>
              <a:rPr sz="2900" spc="-50" dirty="0">
                <a:latin typeface="Trebuchet MS"/>
                <a:cs typeface="Trebuchet MS"/>
              </a:rPr>
              <a:t> </a:t>
            </a:r>
            <a:r>
              <a:rPr sz="2900" spc="-10" dirty="0">
                <a:latin typeface="Trebuchet MS"/>
                <a:cs typeface="Trebuchet MS"/>
                <a:hlinkClick r:id="rId2"/>
              </a:rPr>
              <a:t>X/article4.pdf</a:t>
            </a:r>
            <a:r>
              <a:rPr sz="2900" spc="-10" dirty="0">
                <a:latin typeface="Trebuchet MS"/>
                <a:cs typeface="Trebuchet MS"/>
              </a:rPr>
              <a:t> </a:t>
            </a:r>
            <a:r>
              <a:rPr sz="2900" spc="-10" dirty="0">
                <a:latin typeface="Trebuchet MS"/>
                <a:cs typeface="Trebuchet MS"/>
                <a:hlinkClick r:id="rId3"/>
              </a:rPr>
              <a:t>http://scholarpedia.org/article/Kohonen</a:t>
            </a:r>
            <a:endParaRPr sz="2900">
              <a:latin typeface="Trebuchet MS"/>
              <a:cs typeface="Trebuchet MS"/>
            </a:endParaRPr>
          </a:p>
          <a:p>
            <a:pPr marL="12700" marR="5080">
              <a:lnSpc>
                <a:spcPct val="116399"/>
              </a:lnSpc>
            </a:pPr>
            <a:r>
              <a:rPr sz="2900" spc="-10" dirty="0">
                <a:latin typeface="Trebuchet MS"/>
                <a:cs typeface="Trebuchet MS"/>
              </a:rPr>
              <a:t>_network httowardsdatasciencetps://.com/underst </a:t>
            </a:r>
            <a:r>
              <a:rPr sz="2900" spc="55" dirty="0">
                <a:latin typeface="Trebuchet MS"/>
                <a:cs typeface="Trebuchet MS"/>
              </a:rPr>
              <a:t>anding-</a:t>
            </a:r>
            <a:r>
              <a:rPr sz="2900" dirty="0">
                <a:latin typeface="Trebuchet MS"/>
                <a:cs typeface="Trebuchet MS"/>
              </a:rPr>
              <a:t>self-</a:t>
            </a:r>
            <a:r>
              <a:rPr sz="2900" spc="45" dirty="0">
                <a:latin typeface="Trebuchet MS"/>
                <a:cs typeface="Trebuchet MS"/>
              </a:rPr>
              <a:t>organising-</a:t>
            </a:r>
            <a:r>
              <a:rPr sz="2900" spc="65" dirty="0">
                <a:latin typeface="Trebuchet MS"/>
                <a:cs typeface="Trebuchet MS"/>
              </a:rPr>
              <a:t>map-</a:t>
            </a:r>
            <a:r>
              <a:rPr sz="2900" spc="-10" dirty="0">
                <a:latin typeface="Trebuchet MS"/>
                <a:cs typeface="Trebuchet MS"/>
              </a:rPr>
              <a:t>neural- </a:t>
            </a:r>
            <a:r>
              <a:rPr sz="2900" spc="-20" dirty="0">
                <a:latin typeface="Trebuchet MS"/>
                <a:cs typeface="Trebuchet MS"/>
              </a:rPr>
              <a:t>network-</a:t>
            </a:r>
            <a:r>
              <a:rPr sz="2900" spc="-35" dirty="0">
                <a:latin typeface="Trebuchet MS"/>
                <a:cs typeface="Trebuchet MS"/>
              </a:rPr>
              <a:t>with-</a:t>
            </a:r>
            <a:r>
              <a:rPr sz="2900" dirty="0">
                <a:latin typeface="Trebuchet MS"/>
                <a:cs typeface="Trebuchet MS"/>
              </a:rPr>
              <a:t>python-code-</a:t>
            </a:r>
            <a:r>
              <a:rPr sz="2900" spc="-10" dirty="0">
                <a:latin typeface="Trebuchet MS"/>
                <a:cs typeface="Trebuchet MS"/>
              </a:rPr>
              <a:t>7a77f501e985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98105" y="1713160"/>
            <a:ext cx="746760" cy="767715"/>
          </a:xfrm>
          <a:custGeom>
            <a:avLst/>
            <a:gdLst/>
            <a:ahLst/>
            <a:cxnLst/>
            <a:rect l="l" t="t" r="r" b="b"/>
            <a:pathLst>
              <a:path w="746759" h="767714">
                <a:moveTo>
                  <a:pt x="548450" y="155573"/>
                </a:moveTo>
                <a:lnTo>
                  <a:pt x="198127" y="155573"/>
                </a:lnTo>
                <a:lnTo>
                  <a:pt x="213313" y="144569"/>
                </a:lnTo>
                <a:lnTo>
                  <a:pt x="229200" y="134591"/>
                </a:lnTo>
                <a:lnTo>
                  <a:pt x="245772" y="125656"/>
                </a:lnTo>
                <a:lnTo>
                  <a:pt x="263009" y="117782"/>
                </a:lnTo>
                <a:lnTo>
                  <a:pt x="277406" y="16113"/>
                </a:lnTo>
                <a:lnTo>
                  <a:pt x="278941" y="7097"/>
                </a:lnTo>
                <a:lnTo>
                  <a:pt x="286812" y="0"/>
                </a:lnTo>
                <a:lnTo>
                  <a:pt x="459574" y="0"/>
                </a:lnTo>
                <a:lnTo>
                  <a:pt x="467444" y="7097"/>
                </a:lnTo>
                <a:lnTo>
                  <a:pt x="469172" y="16113"/>
                </a:lnTo>
                <a:lnTo>
                  <a:pt x="483422" y="116751"/>
                </a:lnTo>
                <a:lnTo>
                  <a:pt x="483460" y="117015"/>
                </a:lnTo>
                <a:lnTo>
                  <a:pt x="483569" y="117782"/>
                </a:lnTo>
                <a:lnTo>
                  <a:pt x="500747" y="125656"/>
                </a:lnTo>
                <a:lnTo>
                  <a:pt x="517244" y="134591"/>
                </a:lnTo>
                <a:lnTo>
                  <a:pt x="533136" y="144569"/>
                </a:lnTo>
                <a:lnTo>
                  <a:pt x="548450" y="155573"/>
                </a:lnTo>
                <a:close/>
              </a:path>
              <a:path w="746759" h="767714">
                <a:moveTo>
                  <a:pt x="96308" y="651545"/>
                </a:moveTo>
                <a:lnTo>
                  <a:pt x="95407" y="651545"/>
                </a:lnTo>
                <a:lnTo>
                  <a:pt x="88942" y="650490"/>
                </a:lnTo>
                <a:lnTo>
                  <a:pt x="89255" y="650490"/>
                </a:lnTo>
                <a:lnTo>
                  <a:pt x="83559" y="647277"/>
                </a:lnTo>
                <a:lnTo>
                  <a:pt x="79113" y="642050"/>
                </a:lnTo>
                <a:lnTo>
                  <a:pt x="2330" y="509113"/>
                </a:lnTo>
                <a:lnTo>
                  <a:pt x="0" y="502525"/>
                </a:lnTo>
                <a:lnTo>
                  <a:pt x="98" y="495829"/>
                </a:lnTo>
                <a:lnTo>
                  <a:pt x="2465" y="489636"/>
                </a:lnTo>
                <a:lnTo>
                  <a:pt x="6937" y="484559"/>
                </a:lnTo>
                <a:lnTo>
                  <a:pt x="87943" y="421063"/>
                </a:lnTo>
                <a:lnTo>
                  <a:pt x="86875" y="411820"/>
                </a:lnTo>
                <a:lnTo>
                  <a:pt x="86024" y="402504"/>
                </a:lnTo>
                <a:lnTo>
                  <a:pt x="85460" y="393116"/>
                </a:lnTo>
                <a:lnTo>
                  <a:pt x="85256" y="383657"/>
                </a:lnTo>
                <a:lnTo>
                  <a:pt x="85460" y="374197"/>
                </a:lnTo>
                <a:lnTo>
                  <a:pt x="86024" y="364810"/>
                </a:lnTo>
                <a:lnTo>
                  <a:pt x="86875" y="355494"/>
                </a:lnTo>
                <a:lnTo>
                  <a:pt x="87943" y="346250"/>
                </a:lnTo>
                <a:lnTo>
                  <a:pt x="6937" y="282755"/>
                </a:lnTo>
                <a:lnTo>
                  <a:pt x="2465" y="277570"/>
                </a:lnTo>
                <a:lnTo>
                  <a:pt x="153" y="271485"/>
                </a:lnTo>
                <a:lnTo>
                  <a:pt x="98" y="271341"/>
                </a:lnTo>
                <a:lnTo>
                  <a:pt x="0" y="264681"/>
                </a:lnTo>
                <a:lnTo>
                  <a:pt x="2330" y="258201"/>
                </a:lnTo>
                <a:lnTo>
                  <a:pt x="79113" y="125264"/>
                </a:lnTo>
                <a:lnTo>
                  <a:pt x="83631" y="120009"/>
                </a:lnTo>
                <a:lnTo>
                  <a:pt x="89513" y="116751"/>
                </a:lnTo>
                <a:lnTo>
                  <a:pt x="89827" y="116751"/>
                </a:lnTo>
                <a:lnTo>
                  <a:pt x="96404" y="115687"/>
                </a:lnTo>
                <a:lnTo>
                  <a:pt x="95473" y="115687"/>
                </a:lnTo>
                <a:lnTo>
                  <a:pt x="102532" y="117015"/>
                </a:lnTo>
                <a:lnTo>
                  <a:pt x="198127" y="155573"/>
                </a:lnTo>
                <a:lnTo>
                  <a:pt x="684970" y="155573"/>
                </a:lnTo>
                <a:lnTo>
                  <a:pt x="739151" y="249377"/>
                </a:lnTo>
                <a:lnTo>
                  <a:pt x="373193" y="249377"/>
                </a:lnTo>
                <a:lnTo>
                  <a:pt x="330692" y="256215"/>
                </a:lnTo>
                <a:lnTo>
                  <a:pt x="293802" y="275263"/>
                </a:lnTo>
                <a:lnTo>
                  <a:pt x="264726" y="304320"/>
                </a:lnTo>
                <a:lnTo>
                  <a:pt x="245665" y="341184"/>
                </a:lnTo>
                <a:lnTo>
                  <a:pt x="238822" y="383657"/>
                </a:lnTo>
                <a:lnTo>
                  <a:pt x="245665" y="426129"/>
                </a:lnTo>
                <a:lnTo>
                  <a:pt x="264726" y="462994"/>
                </a:lnTo>
                <a:lnTo>
                  <a:pt x="293802" y="492051"/>
                </a:lnTo>
                <a:lnTo>
                  <a:pt x="330692" y="511098"/>
                </a:lnTo>
                <a:lnTo>
                  <a:pt x="373193" y="517937"/>
                </a:lnTo>
                <a:lnTo>
                  <a:pt x="738959" y="517937"/>
                </a:lnTo>
                <a:lnTo>
                  <a:pt x="684778" y="611741"/>
                </a:lnTo>
                <a:lnTo>
                  <a:pt x="198127" y="611741"/>
                </a:lnTo>
                <a:lnTo>
                  <a:pt x="102532" y="650299"/>
                </a:lnTo>
                <a:lnTo>
                  <a:pt x="96308" y="651545"/>
                </a:lnTo>
                <a:close/>
              </a:path>
              <a:path w="746759" h="767714">
                <a:moveTo>
                  <a:pt x="684970" y="155573"/>
                </a:moveTo>
                <a:lnTo>
                  <a:pt x="548450" y="155573"/>
                </a:lnTo>
                <a:lnTo>
                  <a:pt x="644045" y="117015"/>
                </a:lnTo>
                <a:lnTo>
                  <a:pt x="650674" y="115687"/>
                </a:lnTo>
                <a:lnTo>
                  <a:pt x="657194" y="116751"/>
                </a:lnTo>
                <a:lnTo>
                  <a:pt x="662995" y="120009"/>
                </a:lnTo>
                <a:lnTo>
                  <a:pt x="667464" y="125264"/>
                </a:lnTo>
                <a:lnTo>
                  <a:pt x="684970" y="155573"/>
                </a:lnTo>
                <a:close/>
              </a:path>
              <a:path w="746759" h="767714">
                <a:moveTo>
                  <a:pt x="738959" y="517937"/>
                </a:moveTo>
                <a:lnTo>
                  <a:pt x="373193" y="517937"/>
                </a:lnTo>
                <a:lnTo>
                  <a:pt x="415694" y="511098"/>
                </a:lnTo>
                <a:lnTo>
                  <a:pt x="452583" y="492051"/>
                </a:lnTo>
                <a:lnTo>
                  <a:pt x="481660" y="462994"/>
                </a:lnTo>
                <a:lnTo>
                  <a:pt x="500720" y="426129"/>
                </a:lnTo>
                <a:lnTo>
                  <a:pt x="507563" y="383657"/>
                </a:lnTo>
                <a:lnTo>
                  <a:pt x="500720" y="341184"/>
                </a:lnTo>
                <a:lnTo>
                  <a:pt x="481660" y="304320"/>
                </a:lnTo>
                <a:lnTo>
                  <a:pt x="452583" y="275263"/>
                </a:lnTo>
                <a:lnTo>
                  <a:pt x="415694" y="256215"/>
                </a:lnTo>
                <a:lnTo>
                  <a:pt x="373193" y="249377"/>
                </a:lnTo>
                <a:lnTo>
                  <a:pt x="739151" y="249377"/>
                </a:lnTo>
                <a:lnTo>
                  <a:pt x="744247" y="258201"/>
                </a:lnTo>
                <a:lnTo>
                  <a:pt x="746540" y="264681"/>
                </a:lnTo>
                <a:lnTo>
                  <a:pt x="746479" y="271485"/>
                </a:lnTo>
                <a:lnTo>
                  <a:pt x="744154" y="277570"/>
                </a:lnTo>
                <a:lnTo>
                  <a:pt x="739640" y="282755"/>
                </a:lnTo>
                <a:lnTo>
                  <a:pt x="658442" y="346250"/>
                </a:lnTo>
                <a:lnTo>
                  <a:pt x="659510" y="355494"/>
                </a:lnTo>
                <a:lnTo>
                  <a:pt x="660362" y="364810"/>
                </a:lnTo>
                <a:lnTo>
                  <a:pt x="660926" y="374197"/>
                </a:lnTo>
                <a:lnTo>
                  <a:pt x="661130" y="383657"/>
                </a:lnTo>
                <a:lnTo>
                  <a:pt x="660926" y="393116"/>
                </a:lnTo>
                <a:lnTo>
                  <a:pt x="660362" y="402504"/>
                </a:lnTo>
                <a:lnTo>
                  <a:pt x="659510" y="411820"/>
                </a:lnTo>
                <a:lnTo>
                  <a:pt x="658442" y="421063"/>
                </a:lnTo>
                <a:lnTo>
                  <a:pt x="739448" y="484559"/>
                </a:lnTo>
                <a:lnTo>
                  <a:pt x="743827" y="489636"/>
                </a:lnTo>
                <a:lnTo>
                  <a:pt x="744797" y="492051"/>
                </a:lnTo>
                <a:lnTo>
                  <a:pt x="746232" y="495829"/>
                </a:lnTo>
                <a:lnTo>
                  <a:pt x="746287" y="495972"/>
                </a:lnTo>
                <a:lnTo>
                  <a:pt x="746384" y="502525"/>
                </a:lnTo>
                <a:lnTo>
                  <a:pt x="744055" y="509113"/>
                </a:lnTo>
                <a:lnTo>
                  <a:pt x="738959" y="517937"/>
                </a:lnTo>
                <a:close/>
              </a:path>
              <a:path w="746759" h="767714">
                <a:moveTo>
                  <a:pt x="459574" y="767314"/>
                </a:moveTo>
                <a:lnTo>
                  <a:pt x="286812" y="767314"/>
                </a:lnTo>
                <a:lnTo>
                  <a:pt x="278941" y="760216"/>
                </a:lnTo>
                <a:lnTo>
                  <a:pt x="277406" y="751200"/>
                </a:lnTo>
                <a:lnTo>
                  <a:pt x="263145" y="650490"/>
                </a:lnTo>
                <a:lnTo>
                  <a:pt x="263117" y="650299"/>
                </a:lnTo>
                <a:lnTo>
                  <a:pt x="263009" y="649531"/>
                </a:lnTo>
                <a:lnTo>
                  <a:pt x="245772" y="641630"/>
                </a:lnTo>
                <a:lnTo>
                  <a:pt x="229200" y="632650"/>
                </a:lnTo>
                <a:lnTo>
                  <a:pt x="213313" y="622663"/>
                </a:lnTo>
                <a:lnTo>
                  <a:pt x="198127" y="611741"/>
                </a:lnTo>
                <a:lnTo>
                  <a:pt x="548258" y="611741"/>
                </a:lnTo>
                <a:lnTo>
                  <a:pt x="533184" y="622663"/>
                </a:lnTo>
                <a:lnTo>
                  <a:pt x="517300" y="632650"/>
                </a:lnTo>
                <a:lnTo>
                  <a:pt x="500664" y="641630"/>
                </a:lnTo>
                <a:lnTo>
                  <a:pt x="483377" y="649531"/>
                </a:lnTo>
                <a:lnTo>
                  <a:pt x="468980" y="751200"/>
                </a:lnTo>
                <a:lnTo>
                  <a:pt x="467444" y="760216"/>
                </a:lnTo>
                <a:lnTo>
                  <a:pt x="459574" y="767314"/>
                </a:lnTo>
                <a:close/>
              </a:path>
              <a:path w="746759" h="767714">
                <a:moveTo>
                  <a:pt x="650482" y="651545"/>
                </a:moveTo>
                <a:lnTo>
                  <a:pt x="643853" y="650299"/>
                </a:lnTo>
                <a:lnTo>
                  <a:pt x="548258" y="611741"/>
                </a:lnTo>
                <a:lnTo>
                  <a:pt x="684778" y="611741"/>
                </a:lnTo>
                <a:lnTo>
                  <a:pt x="667272" y="642050"/>
                </a:lnTo>
                <a:lnTo>
                  <a:pt x="662803" y="647277"/>
                </a:lnTo>
                <a:lnTo>
                  <a:pt x="657002" y="650490"/>
                </a:lnTo>
                <a:lnTo>
                  <a:pt x="650482" y="65154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1541" y="1711055"/>
            <a:ext cx="628650" cy="771525"/>
          </a:xfrm>
          <a:custGeom>
            <a:avLst/>
            <a:gdLst/>
            <a:ahLst/>
            <a:cxnLst/>
            <a:rect l="l" t="t" r="r" b="b"/>
            <a:pathLst>
              <a:path w="628650" h="771525">
                <a:moveTo>
                  <a:pt x="314103" y="771525"/>
                </a:moveTo>
                <a:lnTo>
                  <a:pt x="30729" y="581975"/>
                </a:lnTo>
                <a:lnTo>
                  <a:pt x="2198" y="541289"/>
                </a:lnTo>
                <a:lnTo>
                  <a:pt x="0" y="523760"/>
                </a:lnTo>
                <a:lnTo>
                  <a:pt x="74" y="426793"/>
                </a:lnTo>
                <a:lnTo>
                  <a:pt x="133" y="350693"/>
                </a:lnTo>
                <a:lnTo>
                  <a:pt x="241" y="210415"/>
                </a:lnTo>
                <a:lnTo>
                  <a:pt x="349" y="70138"/>
                </a:lnTo>
                <a:lnTo>
                  <a:pt x="20624" y="20537"/>
                </a:lnTo>
                <a:lnTo>
                  <a:pt x="69839" y="0"/>
                </a:lnTo>
                <a:lnTo>
                  <a:pt x="558715" y="0"/>
                </a:lnTo>
                <a:lnTo>
                  <a:pt x="585906" y="5509"/>
                </a:lnTo>
                <a:lnTo>
                  <a:pt x="608105" y="20537"/>
                </a:lnTo>
                <a:lnTo>
                  <a:pt x="623069" y="42831"/>
                </a:lnTo>
                <a:lnTo>
                  <a:pt x="628555" y="70138"/>
                </a:lnTo>
                <a:lnTo>
                  <a:pt x="628485" y="160792"/>
                </a:lnTo>
                <a:lnTo>
                  <a:pt x="509304" y="160792"/>
                </a:lnTo>
                <a:lnTo>
                  <a:pt x="369625" y="301070"/>
                </a:lnTo>
                <a:lnTo>
                  <a:pt x="119250" y="301070"/>
                </a:lnTo>
                <a:lnTo>
                  <a:pt x="69839" y="350693"/>
                </a:lnTo>
                <a:lnTo>
                  <a:pt x="244438" y="526039"/>
                </a:lnTo>
                <a:lnTo>
                  <a:pt x="627920" y="526039"/>
                </a:lnTo>
                <a:lnTo>
                  <a:pt x="626007" y="541289"/>
                </a:lnTo>
                <a:lnTo>
                  <a:pt x="619781" y="557207"/>
                </a:lnTo>
                <a:lnTo>
                  <a:pt x="610086" y="570955"/>
                </a:lnTo>
                <a:lnTo>
                  <a:pt x="597476" y="581975"/>
                </a:lnTo>
                <a:lnTo>
                  <a:pt x="314103" y="771525"/>
                </a:lnTo>
                <a:close/>
              </a:path>
              <a:path w="628650" h="771525">
                <a:moveTo>
                  <a:pt x="627920" y="526039"/>
                </a:moveTo>
                <a:lnTo>
                  <a:pt x="244438" y="526039"/>
                </a:lnTo>
                <a:lnTo>
                  <a:pt x="558715" y="210415"/>
                </a:lnTo>
                <a:lnTo>
                  <a:pt x="509304" y="160792"/>
                </a:lnTo>
                <a:lnTo>
                  <a:pt x="628485" y="160792"/>
                </a:lnTo>
                <a:lnTo>
                  <a:pt x="628377" y="301070"/>
                </a:lnTo>
                <a:lnTo>
                  <a:pt x="628280" y="426793"/>
                </a:lnTo>
                <a:lnTo>
                  <a:pt x="628206" y="523760"/>
                </a:lnTo>
                <a:lnTo>
                  <a:pt x="627920" y="526039"/>
                </a:lnTo>
                <a:close/>
              </a:path>
              <a:path w="628650" h="771525">
                <a:moveTo>
                  <a:pt x="244438" y="426793"/>
                </a:moveTo>
                <a:lnTo>
                  <a:pt x="119250" y="301070"/>
                </a:lnTo>
                <a:lnTo>
                  <a:pt x="369625" y="301070"/>
                </a:lnTo>
                <a:lnTo>
                  <a:pt x="244438" y="426793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36757" y="1754794"/>
            <a:ext cx="1027430" cy="685800"/>
          </a:xfrm>
          <a:custGeom>
            <a:avLst/>
            <a:gdLst/>
            <a:ahLst/>
            <a:cxnLst/>
            <a:rect l="l" t="t" r="r" b="b"/>
            <a:pathLst>
              <a:path w="1027429" h="685800">
                <a:moveTo>
                  <a:pt x="855693" y="600074"/>
                </a:moveTo>
                <a:lnTo>
                  <a:pt x="171138" y="600074"/>
                </a:lnTo>
                <a:lnTo>
                  <a:pt x="137913" y="593310"/>
                </a:lnTo>
                <a:lnTo>
                  <a:pt x="110705" y="574893"/>
                </a:lnTo>
                <a:lnTo>
                  <a:pt x="92321" y="547635"/>
                </a:lnTo>
                <a:lnTo>
                  <a:pt x="85569" y="514349"/>
                </a:lnTo>
                <a:lnTo>
                  <a:pt x="85569" y="85724"/>
                </a:lnTo>
                <a:lnTo>
                  <a:pt x="92321" y="52439"/>
                </a:lnTo>
                <a:lnTo>
                  <a:pt x="110705" y="25181"/>
                </a:lnTo>
                <a:lnTo>
                  <a:pt x="137913" y="6764"/>
                </a:lnTo>
                <a:lnTo>
                  <a:pt x="171138" y="0"/>
                </a:lnTo>
                <a:lnTo>
                  <a:pt x="855693" y="0"/>
                </a:lnTo>
                <a:lnTo>
                  <a:pt x="888918" y="6764"/>
                </a:lnTo>
                <a:lnTo>
                  <a:pt x="916126" y="25181"/>
                </a:lnTo>
                <a:lnTo>
                  <a:pt x="934510" y="52439"/>
                </a:lnTo>
                <a:lnTo>
                  <a:pt x="941262" y="85724"/>
                </a:lnTo>
                <a:lnTo>
                  <a:pt x="171138" y="85724"/>
                </a:lnTo>
                <a:lnTo>
                  <a:pt x="171138" y="514349"/>
                </a:lnTo>
                <a:lnTo>
                  <a:pt x="941262" y="514349"/>
                </a:lnTo>
                <a:lnTo>
                  <a:pt x="934510" y="547635"/>
                </a:lnTo>
                <a:lnTo>
                  <a:pt x="916126" y="574893"/>
                </a:lnTo>
                <a:lnTo>
                  <a:pt x="888918" y="593310"/>
                </a:lnTo>
                <a:lnTo>
                  <a:pt x="855693" y="600074"/>
                </a:lnTo>
                <a:close/>
              </a:path>
              <a:path w="1027429" h="685800">
                <a:moveTo>
                  <a:pt x="941262" y="514349"/>
                </a:moveTo>
                <a:lnTo>
                  <a:pt x="855693" y="514349"/>
                </a:lnTo>
                <a:lnTo>
                  <a:pt x="855693" y="85724"/>
                </a:lnTo>
                <a:lnTo>
                  <a:pt x="941262" y="85724"/>
                </a:lnTo>
                <a:lnTo>
                  <a:pt x="941262" y="514349"/>
                </a:lnTo>
                <a:close/>
              </a:path>
              <a:path w="1027429" h="685800">
                <a:moveTo>
                  <a:pt x="1026831" y="685799"/>
                </a:moveTo>
                <a:lnTo>
                  <a:pt x="0" y="685799"/>
                </a:lnTo>
                <a:lnTo>
                  <a:pt x="0" y="600074"/>
                </a:lnTo>
                <a:lnTo>
                  <a:pt x="1026831" y="600074"/>
                </a:lnTo>
                <a:lnTo>
                  <a:pt x="1026831" y="685799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55603" y="1781047"/>
            <a:ext cx="771525" cy="628015"/>
          </a:xfrm>
          <a:custGeom>
            <a:avLst/>
            <a:gdLst/>
            <a:ahLst/>
            <a:cxnLst/>
            <a:rect l="l" t="t" r="r" b="b"/>
            <a:pathLst>
              <a:path w="771525" h="628014">
                <a:moveTo>
                  <a:pt x="70131" y="209200"/>
                </a:moveTo>
                <a:lnTo>
                  <a:pt x="0" y="209200"/>
                </a:lnTo>
                <a:lnTo>
                  <a:pt x="0" y="69850"/>
                </a:lnTo>
                <a:lnTo>
                  <a:pt x="5509" y="42654"/>
                </a:lnTo>
                <a:lnTo>
                  <a:pt x="20535" y="20452"/>
                </a:lnTo>
                <a:lnTo>
                  <a:pt x="42826" y="5487"/>
                </a:lnTo>
                <a:lnTo>
                  <a:pt x="70131" y="0"/>
                </a:lnTo>
                <a:lnTo>
                  <a:pt x="701311" y="0"/>
                </a:lnTo>
                <a:lnTo>
                  <a:pt x="728615" y="5487"/>
                </a:lnTo>
                <a:lnTo>
                  <a:pt x="750906" y="20452"/>
                </a:lnTo>
                <a:lnTo>
                  <a:pt x="765933" y="42654"/>
                </a:lnTo>
                <a:lnTo>
                  <a:pt x="771300" y="69151"/>
                </a:lnTo>
                <a:lnTo>
                  <a:pt x="70131" y="69151"/>
                </a:lnTo>
                <a:lnTo>
                  <a:pt x="70131" y="209200"/>
                </a:lnTo>
                <a:close/>
              </a:path>
              <a:path w="771525" h="628014">
                <a:moveTo>
                  <a:pt x="771370" y="559149"/>
                </a:moveTo>
                <a:lnTo>
                  <a:pt x="701311" y="559149"/>
                </a:lnTo>
                <a:lnTo>
                  <a:pt x="701311" y="69151"/>
                </a:lnTo>
                <a:lnTo>
                  <a:pt x="771300" y="69151"/>
                </a:lnTo>
                <a:lnTo>
                  <a:pt x="771370" y="559149"/>
                </a:lnTo>
                <a:close/>
              </a:path>
              <a:path w="771525" h="628014">
                <a:moveTo>
                  <a:pt x="350655" y="453675"/>
                </a:moveTo>
                <a:lnTo>
                  <a:pt x="350655" y="348900"/>
                </a:lnTo>
                <a:lnTo>
                  <a:pt x="0" y="348900"/>
                </a:lnTo>
                <a:lnTo>
                  <a:pt x="0" y="279050"/>
                </a:lnTo>
                <a:lnTo>
                  <a:pt x="350655" y="279050"/>
                </a:lnTo>
                <a:lnTo>
                  <a:pt x="350655" y="174275"/>
                </a:lnTo>
                <a:lnTo>
                  <a:pt x="490917" y="313975"/>
                </a:lnTo>
                <a:lnTo>
                  <a:pt x="350655" y="453675"/>
                </a:lnTo>
                <a:close/>
              </a:path>
              <a:path w="771525" h="628014">
                <a:moveTo>
                  <a:pt x="701311" y="627951"/>
                </a:moveTo>
                <a:lnTo>
                  <a:pt x="70131" y="627951"/>
                </a:lnTo>
                <a:lnTo>
                  <a:pt x="42789" y="622549"/>
                </a:lnTo>
                <a:lnTo>
                  <a:pt x="20490" y="607782"/>
                </a:lnTo>
                <a:lnTo>
                  <a:pt x="5494" y="585812"/>
                </a:lnTo>
                <a:lnTo>
                  <a:pt x="71" y="559149"/>
                </a:lnTo>
                <a:lnTo>
                  <a:pt x="0" y="418750"/>
                </a:lnTo>
                <a:lnTo>
                  <a:pt x="70131" y="418750"/>
                </a:lnTo>
                <a:lnTo>
                  <a:pt x="70131" y="559149"/>
                </a:lnTo>
                <a:lnTo>
                  <a:pt x="771370" y="559149"/>
                </a:lnTo>
                <a:lnTo>
                  <a:pt x="765933" y="585812"/>
                </a:lnTo>
                <a:lnTo>
                  <a:pt x="750906" y="607782"/>
                </a:lnTo>
                <a:lnTo>
                  <a:pt x="728615" y="622549"/>
                </a:lnTo>
                <a:lnTo>
                  <a:pt x="701311" y="627951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10580" y="3227987"/>
            <a:ext cx="1057275" cy="676275"/>
          </a:xfrm>
          <a:custGeom>
            <a:avLst/>
            <a:gdLst/>
            <a:ahLst/>
            <a:cxnLst/>
            <a:rect l="l" t="t" r="r" b="b"/>
            <a:pathLst>
              <a:path w="1057275" h="676275">
                <a:moveTo>
                  <a:pt x="720840" y="289832"/>
                </a:moveTo>
                <a:lnTo>
                  <a:pt x="675306" y="282435"/>
                </a:lnTo>
                <a:lnTo>
                  <a:pt x="635735" y="261845"/>
                </a:lnTo>
                <a:lnTo>
                  <a:pt x="604514" y="230462"/>
                </a:lnTo>
                <a:lnTo>
                  <a:pt x="584030" y="190686"/>
                </a:lnTo>
                <a:lnTo>
                  <a:pt x="576672" y="144916"/>
                </a:lnTo>
                <a:lnTo>
                  <a:pt x="584030" y="99145"/>
                </a:lnTo>
                <a:lnTo>
                  <a:pt x="604514" y="59369"/>
                </a:lnTo>
                <a:lnTo>
                  <a:pt x="635735" y="27986"/>
                </a:lnTo>
                <a:lnTo>
                  <a:pt x="675306" y="7396"/>
                </a:lnTo>
                <a:lnTo>
                  <a:pt x="720840" y="0"/>
                </a:lnTo>
                <a:lnTo>
                  <a:pt x="766324" y="7396"/>
                </a:lnTo>
                <a:lnTo>
                  <a:pt x="805776" y="27986"/>
                </a:lnTo>
                <a:lnTo>
                  <a:pt x="836855" y="59369"/>
                </a:lnTo>
                <a:lnTo>
                  <a:pt x="857219" y="99145"/>
                </a:lnTo>
                <a:lnTo>
                  <a:pt x="864527" y="144916"/>
                </a:lnTo>
                <a:lnTo>
                  <a:pt x="857219" y="190686"/>
                </a:lnTo>
                <a:lnTo>
                  <a:pt x="836855" y="230462"/>
                </a:lnTo>
                <a:lnTo>
                  <a:pt x="805776" y="261845"/>
                </a:lnTo>
                <a:lnTo>
                  <a:pt x="766324" y="282435"/>
                </a:lnTo>
                <a:lnTo>
                  <a:pt x="720840" y="289832"/>
                </a:lnTo>
                <a:close/>
              </a:path>
              <a:path w="1057275" h="676275">
                <a:moveTo>
                  <a:pt x="336392" y="289832"/>
                </a:moveTo>
                <a:lnTo>
                  <a:pt x="290858" y="282435"/>
                </a:lnTo>
                <a:lnTo>
                  <a:pt x="251286" y="261845"/>
                </a:lnTo>
                <a:lnTo>
                  <a:pt x="220065" y="230462"/>
                </a:lnTo>
                <a:lnTo>
                  <a:pt x="199582" y="190686"/>
                </a:lnTo>
                <a:lnTo>
                  <a:pt x="192224" y="144916"/>
                </a:lnTo>
                <a:lnTo>
                  <a:pt x="199582" y="99145"/>
                </a:lnTo>
                <a:lnTo>
                  <a:pt x="220065" y="59369"/>
                </a:lnTo>
                <a:lnTo>
                  <a:pt x="251286" y="27986"/>
                </a:lnTo>
                <a:lnTo>
                  <a:pt x="290858" y="7396"/>
                </a:lnTo>
                <a:lnTo>
                  <a:pt x="336392" y="0"/>
                </a:lnTo>
                <a:lnTo>
                  <a:pt x="381876" y="7396"/>
                </a:lnTo>
                <a:lnTo>
                  <a:pt x="421328" y="27986"/>
                </a:lnTo>
                <a:lnTo>
                  <a:pt x="452407" y="59369"/>
                </a:lnTo>
                <a:lnTo>
                  <a:pt x="472771" y="99145"/>
                </a:lnTo>
                <a:lnTo>
                  <a:pt x="480079" y="144916"/>
                </a:lnTo>
                <a:lnTo>
                  <a:pt x="472771" y="190686"/>
                </a:lnTo>
                <a:lnTo>
                  <a:pt x="452407" y="230462"/>
                </a:lnTo>
                <a:lnTo>
                  <a:pt x="421328" y="261845"/>
                </a:lnTo>
                <a:lnTo>
                  <a:pt x="381876" y="282435"/>
                </a:lnTo>
                <a:lnTo>
                  <a:pt x="336392" y="289832"/>
                </a:lnTo>
                <a:close/>
              </a:path>
              <a:path w="1057275" h="676275">
                <a:moveTo>
                  <a:pt x="672784" y="676274"/>
                </a:moveTo>
                <a:lnTo>
                  <a:pt x="0" y="676274"/>
                </a:lnTo>
                <a:lnTo>
                  <a:pt x="0" y="555511"/>
                </a:lnTo>
                <a:lnTo>
                  <a:pt x="29523" y="488783"/>
                </a:lnTo>
                <a:lnTo>
                  <a:pt x="62277" y="461656"/>
                </a:lnTo>
                <a:lnTo>
                  <a:pt x="103336" y="438690"/>
                </a:lnTo>
                <a:lnTo>
                  <a:pt x="149936" y="419892"/>
                </a:lnTo>
                <a:lnTo>
                  <a:pt x="199307" y="405264"/>
                </a:lnTo>
                <a:lnTo>
                  <a:pt x="248685" y="394810"/>
                </a:lnTo>
                <a:lnTo>
                  <a:pt x="295302" y="388535"/>
                </a:lnTo>
                <a:lnTo>
                  <a:pt x="336392" y="386442"/>
                </a:lnTo>
                <a:lnTo>
                  <a:pt x="377481" y="388535"/>
                </a:lnTo>
                <a:lnTo>
                  <a:pt x="424098" y="394810"/>
                </a:lnTo>
                <a:lnTo>
                  <a:pt x="473476" y="405264"/>
                </a:lnTo>
                <a:lnTo>
                  <a:pt x="522848" y="419892"/>
                </a:lnTo>
                <a:lnTo>
                  <a:pt x="569447" y="438690"/>
                </a:lnTo>
                <a:lnTo>
                  <a:pt x="610507" y="461656"/>
                </a:lnTo>
                <a:lnTo>
                  <a:pt x="643261" y="488783"/>
                </a:lnTo>
                <a:lnTo>
                  <a:pt x="672784" y="555511"/>
                </a:lnTo>
                <a:lnTo>
                  <a:pt x="672784" y="676274"/>
                </a:lnTo>
                <a:close/>
              </a:path>
              <a:path w="1057275" h="676275">
                <a:moveTo>
                  <a:pt x="1057232" y="676274"/>
                </a:moveTo>
                <a:lnTo>
                  <a:pt x="768896" y="676274"/>
                </a:lnTo>
                <a:lnTo>
                  <a:pt x="768896" y="555511"/>
                </a:lnTo>
                <a:lnTo>
                  <a:pt x="761980" y="504919"/>
                </a:lnTo>
                <a:lnTo>
                  <a:pt x="742585" y="460531"/>
                </a:lnTo>
                <a:lnTo>
                  <a:pt x="712738" y="422030"/>
                </a:lnTo>
                <a:lnTo>
                  <a:pt x="674466" y="389099"/>
                </a:lnTo>
                <a:lnTo>
                  <a:pt x="686848" y="387971"/>
                </a:lnTo>
                <a:lnTo>
                  <a:pt x="698734" y="387137"/>
                </a:lnTo>
                <a:lnTo>
                  <a:pt x="710080" y="386620"/>
                </a:lnTo>
                <a:lnTo>
                  <a:pt x="720840" y="386442"/>
                </a:lnTo>
                <a:lnTo>
                  <a:pt x="761929" y="388535"/>
                </a:lnTo>
                <a:lnTo>
                  <a:pt x="808546" y="394810"/>
                </a:lnTo>
                <a:lnTo>
                  <a:pt x="857924" y="405264"/>
                </a:lnTo>
                <a:lnTo>
                  <a:pt x="907296" y="419892"/>
                </a:lnTo>
                <a:lnTo>
                  <a:pt x="953895" y="438690"/>
                </a:lnTo>
                <a:lnTo>
                  <a:pt x="994955" y="461656"/>
                </a:lnTo>
                <a:lnTo>
                  <a:pt x="1027709" y="488783"/>
                </a:lnTo>
                <a:lnTo>
                  <a:pt x="1057232" y="555511"/>
                </a:lnTo>
                <a:lnTo>
                  <a:pt x="1057232" y="676274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10829" y="3227987"/>
            <a:ext cx="676275" cy="676275"/>
          </a:xfrm>
          <a:custGeom>
            <a:avLst/>
            <a:gdLst/>
            <a:ahLst/>
            <a:cxnLst/>
            <a:rect l="l" t="t" r="r" b="b"/>
            <a:pathLst>
              <a:path w="676275" h="676275">
                <a:moveTo>
                  <a:pt x="0" y="676275"/>
                </a:moveTo>
                <a:lnTo>
                  <a:pt x="75" y="541020"/>
                </a:lnTo>
                <a:lnTo>
                  <a:pt x="150" y="405765"/>
                </a:lnTo>
                <a:lnTo>
                  <a:pt x="244" y="236696"/>
                </a:lnTo>
                <a:lnTo>
                  <a:pt x="338" y="67627"/>
                </a:lnTo>
                <a:lnTo>
                  <a:pt x="19971" y="19802"/>
                </a:lnTo>
                <a:lnTo>
                  <a:pt x="67627" y="0"/>
                </a:lnTo>
                <a:lnTo>
                  <a:pt x="608647" y="0"/>
                </a:lnTo>
                <a:lnTo>
                  <a:pt x="634977" y="5312"/>
                </a:lnTo>
                <a:lnTo>
                  <a:pt x="656472" y="19802"/>
                </a:lnTo>
                <a:lnTo>
                  <a:pt x="670962" y="41297"/>
                </a:lnTo>
                <a:lnTo>
                  <a:pt x="676275" y="67627"/>
                </a:lnTo>
                <a:lnTo>
                  <a:pt x="676275" y="135255"/>
                </a:lnTo>
                <a:lnTo>
                  <a:pt x="135255" y="135255"/>
                </a:lnTo>
                <a:lnTo>
                  <a:pt x="135255" y="202882"/>
                </a:lnTo>
                <a:lnTo>
                  <a:pt x="676275" y="202882"/>
                </a:lnTo>
                <a:lnTo>
                  <a:pt x="676275" y="236696"/>
                </a:lnTo>
                <a:lnTo>
                  <a:pt x="135255" y="236696"/>
                </a:lnTo>
                <a:lnTo>
                  <a:pt x="135255" y="304323"/>
                </a:lnTo>
                <a:lnTo>
                  <a:pt x="676275" y="304323"/>
                </a:lnTo>
                <a:lnTo>
                  <a:pt x="676275" y="338137"/>
                </a:lnTo>
                <a:lnTo>
                  <a:pt x="135255" y="338137"/>
                </a:lnTo>
                <a:lnTo>
                  <a:pt x="135255" y="405765"/>
                </a:lnTo>
                <a:lnTo>
                  <a:pt x="676275" y="405765"/>
                </a:lnTo>
                <a:lnTo>
                  <a:pt x="676275" y="473392"/>
                </a:lnTo>
                <a:lnTo>
                  <a:pt x="670962" y="499722"/>
                </a:lnTo>
                <a:lnTo>
                  <a:pt x="656472" y="521217"/>
                </a:lnTo>
                <a:lnTo>
                  <a:pt x="634977" y="535707"/>
                </a:lnTo>
                <a:lnTo>
                  <a:pt x="608647" y="541020"/>
                </a:lnTo>
                <a:lnTo>
                  <a:pt x="135255" y="541020"/>
                </a:lnTo>
                <a:lnTo>
                  <a:pt x="0" y="676275"/>
                </a:lnTo>
                <a:close/>
              </a:path>
              <a:path w="676275" h="676275">
                <a:moveTo>
                  <a:pt x="270510" y="202882"/>
                </a:moveTo>
                <a:lnTo>
                  <a:pt x="202882" y="202882"/>
                </a:lnTo>
                <a:lnTo>
                  <a:pt x="202882" y="135255"/>
                </a:lnTo>
                <a:lnTo>
                  <a:pt x="270510" y="135255"/>
                </a:lnTo>
                <a:lnTo>
                  <a:pt x="270510" y="202882"/>
                </a:lnTo>
                <a:close/>
              </a:path>
              <a:path w="676275" h="676275">
                <a:moveTo>
                  <a:pt x="676275" y="202882"/>
                </a:moveTo>
                <a:lnTo>
                  <a:pt x="541020" y="202882"/>
                </a:lnTo>
                <a:lnTo>
                  <a:pt x="541020" y="135255"/>
                </a:lnTo>
                <a:lnTo>
                  <a:pt x="676275" y="135255"/>
                </a:lnTo>
                <a:lnTo>
                  <a:pt x="676275" y="202882"/>
                </a:lnTo>
                <a:close/>
              </a:path>
              <a:path w="676275" h="676275">
                <a:moveTo>
                  <a:pt x="270510" y="304323"/>
                </a:moveTo>
                <a:lnTo>
                  <a:pt x="202882" y="304323"/>
                </a:lnTo>
                <a:lnTo>
                  <a:pt x="202882" y="236696"/>
                </a:lnTo>
                <a:lnTo>
                  <a:pt x="270510" y="236696"/>
                </a:lnTo>
                <a:lnTo>
                  <a:pt x="270510" y="304323"/>
                </a:lnTo>
                <a:close/>
              </a:path>
              <a:path w="676275" h="676275">
                <a:moveTo>
                  <a:pt x="676275" y="304323"/>
                </a:moveTo>
                <a:lnTo>
                  <a:pt x="541020" y="304323"/>
                </a:lnTo>
                <a:lnTo>
                  <a:pt x="541020" y="236696"/>
                </a:lnTo>
                <a:lnTo>
                  <a:pt x="676275" y="236696"/>
                </a:lnTo>
                <a:lnTo>
                  <a:pt x="676275" y="304323"/>
                </a:lnTo>
                <a:close/>
              </a:path>
              <a:path w="676275" h="676275">
                <a:moveTo>
                  <a:pt x="270510" y="405765"/>
                </a:moveTo>
                <a:lnTo>
                  <a:pt x="202882" y="405765"/>
                </a:lnTo>
                <a:lnTo>
                  <a:pt x="202882" y="338137"/>
                </a:lnTo>
                <a:lnTo>
                  <a:pt x="270510" y="338137"/>
                </a:lnTo>
                <a:lnTo>
                  <a:pt x="270510" y="405765"/>
                </a:lnTo>
                <a:close/>
              </a:path>
              <a:path w="676275" h="676275">
                <a:moveTo>
                  <a:pt x="676275" y="405765"/>
                </a:moveTo>
                <a:lnTo>
                  <a:pt x="439578" y="405765"/>
                </a:lnTo>
                <a:lnTo>
                  <a:pt x="439578" y="338137"/>
                </a:lnTo>
                <a:lnTo>
                  <a:pt x="676275" y="338137"/>
                </a:lnTo>
                <a:lnTo>
                  <a:pt x="676275" y="40576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78925" y="3227987"/>
            <a:ext cx="676275" cy="676275"/>
          </a:xfrm>
          <a:custGeom>
            <a:avLst/>
            <a:gdLst/>
            <a:ahLst/>
            <a:cxnLst/>
            <a:rect l="l" t="t" r="r" b="b"/>
            <a:pathLst>
              <a:path w="676275" h="676275">
                <a:moveTo>
                  <a:pt x="0" y="676275"/>
                </a:moveTo>
                <a:lnTo>
                  <a:pt x="86" y="521217"/>
                </a:lnTo>
                <a:lnTo>
                  <a:pt x="206" y="304323"/>
                </a:lnTo>
                <a:lnTo>
                  <a:pt x="244" y="236696"/>
                </a:lnTo>
                <a:lnTo>
                  <a:pt x="338" y="67627"/>
                </a:lnTo>
                <a:lnTo>
                  <a:pt x="19971" y="19802"/>
                </a:lnTo>
                <a:lnTo>
                  <a:pt x="67627" y="0"/>
                </a:lnTo>
                <a:lnTo>
                  <a:pt x="608647" y="0"/>
                </a:lnTo>
                <a:lnTo>
                  <a:pt x="634977" y="5312"/>
                </a:lnTo>
                <a:lnTo>
                  <a:pt x="656472" y="19802"/>
                </a:lnTo>
                <a:lnTo>
                  <a:pt x="670962" y="41297"/>
                </a:lnTo>
                <a:lnTo>
                  <a:pt x="676275" y="67627"/>
                </a:lnTo>
                <a:lnTo>
                  <a:pt x="676275" y="236696"/>
                </a:lnTo>
                <a:lnTo>
                  <a:pt x="169068" y="236696"/>
                </a:lnTo>
                <a:lnTo>
                  <a:pt x="169068" y="304323"/>
                </a:lnTo>
                <a:lnTo>
                  <a:pt x="676275" y="304323"/>
                </a:lnTo>
                <a:lnTo>
                  <a:pt x="676275" y="473392"/>
                </a:lnTo>
                <a:lnTo>
                  <a:pt x="670962" y="499722"/>
                </a:lnTo>
                <a:lnTo>
                  <a:pt x="656472" y="521217"/>
                </a:lnTo>
                <a:lnTo>
                  <a:pt x="634977" y="535707"/>
                </a:lnTo>
                <a:lnTo>
                  <a:pt x="608647" y="541020"/>
                </a:lnTo>
                <a:lnTo>
                  <a:pt x="135255" y="541020"/>
                </a:lnTo>
                <a:lnTo>
                  <a:pt x="0" y="676275"/>
                </a:lnTo>
                <a:close/>
              </a:path>
              <a:path w="676275" h="676275">
                <a:moveTo>
                  <a:pt x="304323" y="304323"/>
                </a:moveTo>
                <a:lnTo>
                  <a:pt x="236696" y="304323"/>
                </a:lnTo>
                <a:lnTo>
                  <a:pt x="236696" y="236696"/>
                </a:lnTo>
                <a:lnTo>
                  <a:pt x="304323" y="236696"/>
                </a:lnTo>
                <a:lnTo>
                  <a:pt x="304323" y="304323"/>
                </a:lnTo>
                <a:close/>
              </a:path>
              <a:path w="676275" h="676275">
                <a:moveTo>
                  <a:pt x="439578" y="304323"/>
                </a:moveTo>
                <a:lnTo>
                  <a:pt x="371951" y="304323"/>
                </a:lnTo>
                <a:lnTo>
                  <a:pt x="371951" y="236696"/>
                </a:lnTo>
                <a:lnTo>
                  <a:pt x="439578" y="236696"/>
                </a:lnTo>
                <a:lnTo>
                  <a:pt x="439578" y="304323"/>
                </a:lnTo>
                <a:close/>
              </a:path>
              <a:path w="676275" h="676275">
                <a:moveTo>
                  <a:pt x="676275" y="304323"/>
                </a:moveTo>
                <a:lnTo>
                  <a:pt x="507206" y="304323"/>
                </a:lnTo>
                <a:lnTo>
                  <a:pt x="507206" y="236696"/>
                </a:lnTo>
                <a:lnTo>
                  <a:pt x="676275" y="236696"/>
                </a:lnTo>
                <a:lnTo>
                  <a:pt x="676275" y="304323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91729" y="3288662"/>
            <a:ext cx="955675" cy="553085"/>
          </a:xfrm>
          <a:custGeom>
            <a:avLst/>
            <a:gdLst/>
            <a:ahLst/>
            <a:cxnLst/>
            <a:rect l="l" t="t" r="r" b="b"/>
            <a:pathLst>
              <a:path w="955675" h="553085">
                <a:moveTo>
                  <a:pt x="462318" y="319926"/>
                </a:moveTo>
                <a:lnTo>
                  <a:pt x="404142" y="261589"/>
                </a:lnTo>
                <a:lnTo>
                  <a:pt x="664800" y="0"/>
                </a:lnTo>
                <a:lnTo>
                  <a:pt x="722976" y="58337"/>
                </a:lnTo>
                <a:lnTo>
                  <a:pt x="462318" y="319926"/>
                </a:lnTo>
                <a:close/>
              </a:path>
              <a:path w="955675" h="553085">
                <a:moveTo>
                  <a:pt x="578463" y="436394"/>
                </a:moveTo>
                <a:lnTo>
                  <a:pt x="462112" y="436394"/>
                </a:lnTo>
                <a:lnTo>
                  <a:pt x="897501" y="0"/>
                </a:lnTo>
                <a:lnTo>
                  <a:pt x="955471" y="58337"/>
                </a:lnTo>
                <a:lnTo>
                  <a:pt x="578463" y="436394"/>
                </a:lnTo>
                <a:close/>
              </a:path>
              <a:path w="955675" h="553085">
                <a:moveTo>
                  <a:pt x="229617" y="553068"/>
                </a:moveTo>
                <a:lnTo>
                  <a:pt x="0" y="322812"/>
                </a:lnTo>
                <a:lnTo>
                  <a:pt x="58175" y="264475"/>
                </a:lnTo>
                <a:lnTo>
                  <a:pt x="287792" y="494731"/>
                </a:lnTo>
                <a:lnTo>
                  <a:pt x="229617" y="553068"/>
                </a:lnTo>
                <a:close/>
              </a:path>
              <a:path w="955675" h="553085">
                <a:moveTo>
                  <a:pt x="462112" y="553068"/>
                </a:moveTo>
                <a:lnTo>
                  <a:pt x="232495" y="322812"/>
                </a:lnTo>
                <a:lnTo>
                  <a:pt x="290670" y="264475"/>
                </a:lnTo>
                <a:lnTo>
                  <a:pt x="462112" y="436394"/>
                </a:lnTo>
                <a:lnTo>
                  <a:pt x="578463" y="436394"/>
                </a:lnTo>
                <a:lnTo>
                  <a:pt x="462112" y="553068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64489" y="1711909"/>
            <a:ext cx="809625" cy="770255"/>
          </a:xfrm>
          <a:custGeom>
            <a:avLst/>
            <a:gdLst/>
            <a:ahLst/>
            <a:cxnLst/>
            <a:rect l="l" t="t" r="r" b="b"/>
            <a:pathLst>
              <a:path w="809625" h="770255">
                <a:moveTo>
                  <a:pt x="404812" y="587926"/>
                </a:moveTo>
                <a:lnTo>
                  <a:pt x="360298" y="583449"/>
                </a:lnTo>
                <a:lnTo>
                  <a:pt x="318844" y="570607"/>
                </a:lnTo>
                <a:lnTo>
                  <a:pt x="281336" y="550286"/>
                </a:lnTo>
                <a:lnTo>
                  <a:pt x="248660" y="523369"/>
                </a:lnTo>
                <a:lnTo>
                  <a:pt x="221703" y="490743"/>
                </a:lnTo>
                <a:lnTo>
                  <a:pt x="201351" y="453292"/>
                </a:lnTo>
                <a:lnTo>
                  <a:pt x="188489" y="411900"/>
                </a:lnTo>
                <a:lnTo>
                  <a:pt x="184005" y="367454"/>
                </a:lnTo>
                <a:lnTo>
                  <a:pt x="189169" y="319946"/>
                </a:lnTo>
                <a:lnTo>
                  <a:pt x="203927" y="276037"/>
                </a:lnTo>
                <a:lnTo>
                  <a:pt x="227161" y="236810"/>
                </a:lnTo>
                <a:lnTo>
                  <a:pt x="257728" y="203352"/>
                </a:lnTo>
                <a:lnTo>
                  <a:pt x="294409" y="176745"/>
                </a:lnTo>
                <a:lnTo>
                  <a:pt x="294409" y="0"/>
                </a:lnTo>
                <a:lnTo>
                  <a:pt x="515215" y="0"/>
                </a:lnTo>
                <a:lnTo>
                  <a:pt x="515215" y="176745"/>
                </a:lnTo>
                <a:lnTo>
                  <a:pt x="551993" y="203352"/>
                </a:lnTo>
                <a:lnTo>
                  <a:pt x="582535" y="236810"/>
                </a:lnTo>
                <a:lnTo>
                  <a:pt x="605729" y="276037"/>
                </a:lnTo>
                <a:lnTo>
                  <a:pt x="620461" y="319946"/>
                </a:lnTo>
                <a:lnTo>
                  <a:pt x="625619" y="367454"/>
                </a:lnTo>
                <a:lnTo>
                  <a:pt x="621135" y="411900"/>
                </a:lnTo>
                <a:lnTo>
                  <a:pt x="608273" y="453292"/>
                </a:lnTo>
                <a:lnTo>
                  <a:pt x="587921" y="490743"/>
                </a:lnTo>
                <a:lnTo>
                  <a:pt x="560964" y="523369"/>
                </a:lnTo>
                <a:lnTo>
                  <a:pt x="528288" y="550286"/>
                </a:lnTo>
                <a:lnTo>
                  <a:pt x="490780" y="570607"/>
                </a:lnTo>
                <a:lnTo>
                  <a:pt x="449326" y="583449"/>
                </a:lnTo>
                <a:lnTo>
                  <a:pt x="404812" y="587926"/>
                </a:lnTo>
                <a:close/>
              </a:path>
              <a:path w="809625" h="770255">
                <a:moveTo>
                  <a:pt x="110403" y="404199"/>
                </a:moveTo>
                <a:lnTo>
                  <a:pt x="0" y="404199"/>
                </a:lnTo>
                <a:lnTo>
                  <a:pt x="0" y="330708"/>
                </a:lnTo>
                <a:lnTo>
                  <a:pt x="110403" y="330708"/>
                </a:lnTo>
                <a:lnTo>
                  <a:pt x="110403" y="404199"/>
                </a:lnTo>
                <a:close/>
              </a:path>
              <a:path w="809625" h="770255">
                <a:moveTo>
                  <a:pt x="809625" y="404199"/>
                </a:moveTo>
                <a:lnTo>
                  <a:pt x="699221" y="404199"/>
                </a:lnTo>
                <a:lnTo>
                  <a:pt x="699221" y="330708"/>
                </a:lnTo>
                <a:lnTo>
                  <a:pt x="809625" y="330708"/>
                </a:lnTo>
                <a:lnTo>
                  <a:pt x="809625" y="404199"/>
                </a:lnTo>
                <a:close/>
              </a:path>
              <a:path w="809625" h="770255">
                <a:moveTo>
                  <a:pt x="145916" y="677953"/>
                </a:moveTo>
                <a:lnTo>
                  <a:pt x="93842" y="625958"/>
                </a:lnTo>
                <a:lnTo>
                  <a:pt x="159901" y="560000"/>
                </a:lnTo>
                <a:lnTo>
                  <a:pt x="211974" y="611994"/>
                </a:lnTo>
                <a:lnTo>
                  <a:pt x="145916" y="677953"/>
                </a:lnTo>
                <a:close/>
              </a:path>
              <a:path w="809625" h="770255">
                <a:moveTo>
                  <a:pt x="663892" y="677953"/>
                </a:moveTo>
                <a:lnTo>
                  <a:pt x="597834" y="611994"/>
                </a:lnTo>
                <a:lnTo>
                  <a:pt x="649908" y="560000"/>
                </a:lnTo>
                <a:lnTo>
                  <a:pt x="715966" y="625958"/>
                </a:lnTo>
                <a:lnTo>
                  <a:pt x="663892" y="677953"/>
                </a:lnTo>
                <a:close/>
              </a:path>
              <a:path w="809625" h="770255">
                <a:moveTo>
                  <a:pt x="441613" y="769816"/>
                </a:moveTo>
                <a:lnTo>
                  <a:pt x="368011" y="769816"/>
                </a:lnTo>
                <a:lnTo>
                  <a:pt x="368011" y="661417"/>
                </a:lnTo>
                <a:lnTo>
                  <a:pt x="441613" y="661417"/>
                </a:lnTo>
                <a:lnTo>
                  <a:pt x="441613" y="769816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8441975" y="4592623"/>
            <a:ext cx="657860" cy="657225"/>
            <a:chOff x="8441975" y="4592623"/>
            <a:chExt cx="657860" cy="65722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1975" y="5067867"/>
              <a:ext cx="183461" cy="18196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444675" y="4592624"/>
              <a:ext cx="654685" cy="652780"/>
            </a:xfrm>
            <a:custGeom>
              <a:avLst/>
              <a:gdLst/>
              <a:ahLst/>
              <a:cxnLst/>
              <a:rect l="l" t="t" r="r" b="b"/>
              <a:pathLst>
                <a:path w="654684" h="652779">
                  <a:moveTo>
                    <a:pt x="433006" y="644639"/>
                  </a:moveTo>
                  <a:lnTo>
                    <a:pt x="430491" y="598436"/>
                  </a:lnTo>
                  <a:lnTo>
                    <a:pt x="423125" y="553656"/>
                  </a:lnTo>
                  <a:lnTo>
                    <a:pt x="411162" y="510565"/>
                  </a:lnTo>
                  <a:lnTo>
                    <a:pt x="394855" y="469404"/>
                  </a:lnTo>
                  <a:lnTo>
                    <a:pt x="374497" y="430466"/>
                  </a:lnTo>
                  <a:lnTo>
                    <a:pt x="350329" y="393992"/>
                  </a:lnTo>
                  <a:lnTo>
                    <a:pt x="322618" y="360248"/>
                  </a:lnTo>
                  <a:lnTo>
                    <a:pt x="291630" y="329488"/>
                  </a:lnTo>
                  <a:lnTo>
                    <a:pt x="257619" y="301993"/>
                  </a:lnTo>
                  <a:lnTo>
                    <a:pt x="220865" y="278003"/>
                  </a:lnTo>
                  <a:lnTo>
                    <a:pt x="181610" y="257797"/>
                  </a:lnTo>
                  <a:lnTo>
                    <a:pt x="140144" y="241617"/>
                  </a:lnTo>
                  <a:lnTo>
                    <a:pt x="96710" y="229743"/>
                  </a:lnTo>
                  <a:lnTo>
                    <a:pt x="51574" y="222427"/>
                  </a:lnTo>
                  <a:lnTo>
                    <a:pt x="5003" y="219925"/>
                  </a:lnTo>
                  <a:lnTo>
                    <a:pt x="3276" y="219925"/>
                  </a:lnTo>
                  <a:lnTo>
                    <a:pt x="1562" y="220218"/>
                  </a:lnTo>
                  <a:lnTo>
                    <a:pt x="0" y="220218"/>
                  </a:lnTo>
                  <a:lnTo>
                    <a:pt x="0" y="341553"/>
                  </a:lnTo>
                  <a:lnTo>
                    <a:pt x="1562" y="341515"/>
                  </a:lnTo>
                  <a:lnTo>
                    <a:pt x="3276" y="341312"/>
                  </a:lnTo>
                  <a:lnTo>
                    <a:pt x="5003" y="341312"/>
                  </a:lnTo>
                  <a:lnTo>
                    <a:pt x="54508" y="345300"/>
                  </a:lnTo>
                  <a:lnTo>
                    <a:pt x="101511" y="356806"/>
                  </a:lnTo>
                  <a:lnTo>
                    <a:pt x="145351" y="375221"/>
                  </a:lnTo>
                  <a:lnTo>
                    <a:pt x="185420" y="399910"/>
                  </a:lnTo>
                  <a:lnTo>
                    <a:pt x="221056" y="430250"/>
                  </a:lnTo>
                  <a:lnTo>
                    <a:pt x="251637" y="465607"/>
                  </a:lnTo>
                  <a:lnTo>
                    <a:pt x="276529" y="505358"/>
                  </a:lnTo>
                  <a:lnTo>
                    <a:pt x="295097" y="548868"/>
                  </a:lnTo>
                  <a:lnTo>
                    <a:pt x="306705" y="595503"/>
                  </a:lnTo>
                  <a:lnTo>
                    <a:pt x="310718" y="644639"/>
                  </a:lnTo>
                  <a:lnTo>
                    <a:pt x="310718" y="647179"/>
                  </a:lnTo>
                  <a:lnTo>
                    <a:pt x="310413" y="649655"/>
                  </a:lnTo>
                  <a:lnTo>
                    <a:pt x="310337" y="652272"/>
                  </a:lnTo>
                  <a:lnTo>
                    <a:pt x="432574" y="652272"/>
                  </a:lnTo>
                  <a:lnTo>
                    <a:pt x="432638" y="649681"/>
                  </a:lnTo>
                  <a:lnTo>
                    <a:pt x="433006" y="647179"/>
                  </a:lnTo>
                  <a:lnTo>
                    <a:pt x="433006" y="644639"/>
                  </a:lnTo>
                  <a:close/>
                </a:path>
                <a:path w="654684" h="652779">
                  <a:moveTo>
                    <a:pt x="654545" y="644664"/>
                  </a:moveTo>
                  <a:lnTo>
                    <a:pt x="652754" y="596620"/>
                  </a:lnTo>
                  <a:lnTo>
                    <a:pt x="647484" y="549529"/>
                  </a:lnTo>
                  <a:lnTo>
                    <a:pt x="638860" y="503516"/>
                  </a:lnTo>
                  <a:lnTo>
                    <a:pt x="626999" y="458698"/>
                  </a:lnTo>
                  <a:lnTo>
                    <a:pt x="612038" y="415201"/>
                  </a:lnTo>
                  <a:lnTo>
                    <a:pt x="594093" y="373151"/>
                  </a:lnTo>
                  <a:lnTo>
                    <a:pt x="573303" y="332676"/>
                  </a:lnTo>
                  <a:lnTo>
                    <a:pt x="549783" y="293903"/>
                  </a:lnTo>
                  <a:lnTo>
                    <a:pt x="523659" y="256959"/>
                  </a:lnTo>
                  <a:lnTo>
                    <a:pt x="495058" y="221957"/>
                  </a:lnTo>
                  <a:lnTo>
                    <a:pt x="464121" y="189039"/>
                  </a:lnTo>
                  <a:lnTo>
                    <a:pt x="430949" y="158330"/>
                  </a:lnTo>
                  <a:lnTo>
                    <a:pt x="395693" y="129946"/>
                  </a:lnTo>
                  <a:lnTo>
                    <a:pt x="358470" y="104013"/>
                  </a:lnTo>
                  <a:lnTo>
                    <a:pt x="319405" y="80657"/>
                  </a:lnTo>
                  <a:lnTo>
                    <a:pt x="278625" y="60020"/>
                  </a:lnTo>
                  <a:lnTo>
                    <a:pt x="236258" y="42202"/>
                  </a:lnTo>
                  <a:lnTo>
                    <a:pt x="192417" y="27343"/>
                  </a:lnTo>
                  <a:lnTo>
                    <a:pt x="147256" y="15570"/>
                  </a:lnTo>
                  <a:lnTo>
                    <a:pt x="100876" y="7010"/>
                  </a:lnTo>
                  <a:lnTo>
                    <a:pt x="53416" y="1778"/>
                  </a:lnTo>
                  <a:lnTo>
                    <a:pt x="5003" y="0"/>
                  </a:lnTo>
                  <a:lnTo>
                    <a:pt x="3276" y="0"/>
                  </a:lnTo>
                  <a:lnTo>
                    <a:pt x="1562" y="139"/>
                  </a:lnTo>
                  <a:lnTo>
                    <a:pt x="0" y="139"/>
                  </a:lnTo>
                  <a:lnTo>
                    <a:pt x="0" y="121462"/>
                  </a:lnTo>
                  <a:lnTo>
                    <a:pt x="1562" y="121462"/>
                  </a:lnTo>
                  <a:lnTo>
                    <a:pt x="3276" y="121361"/>
                  </a:lnTo>
                  <a:lnTo>
                    <a:pt x="5003" y="121361"/>
                  </a:lnTo>
                  <a:lnTo>
                    <a:pt x="52920" y="123507"/>
                  </a:lnTo>
                  <a:lnTo>
                    <a:pt x="99656" y="129806"/>
                  </a:lnTo>
                  <a:lnTo>
                    <a:pt x="145008" y="140081"/>
                  </a:lnTo>
                  <a:lnTo>
                    <a:pt x="188798" y="154152"/>
                  </a:lnTo>
                  <a:lnTo>
                    <a:pt x="230835" y="171831"/>
                  </a:lnTo>
                  <a:lnTo>
                    <a:pt x="270929" y="192925"/>
                  </a:lnTo>
                  <a:lnTo>
                    <a:pt x="308902" y="217246"/>
                  </a:lnTo>
                  <a:lnTo>
                    <a:pt x="344551" y="244602"/>
                  </a:lnTo>
                  <a:lnTo>
                    <a:pt x="377698" y="274828"/>
                  </a:lnTo>
                  <a:lnTo>
                    <a:pt x="408139" y="307721"/>
                  </a:lnTo>
                  <a:lnTo>
                    <a:pt x="435711" y="343090"/>
                  </a:lnTo>
                  <a:lnTo>
                    <a:pt x="460222" y="380771"/>
                  </a:lnTo>
                  <a:lnTo>
                    <a:pt x="481469" y="420560"/>
                  </a:lnTo>
                  <a:lnTo>
                    <a:pt x="499275" y="462280"/>
                  </a:lnTo>
                  <a:lnTo>
                    <a:pt x="513461" y="505726"/>
                  </a:lnTo>
                  <a:lnTo>
                    <a:pt x="523811" y="550735"/>
                  </a:lnTo>
                  <a:lnTo>
                    <a:pt x="530161" y="597103"/>
                  </a:lnTo>
                  <a:lnTo>
                    <a:pt x="532320" y="644664"/>
                  </a:lnTo>
                  <a:lnTo>
                    <a:pt x="532320" y="647204"/>
                  </a:lnTo>
                  <a:lnTo>
                    <a:pt x="532142" y="649668"/>
                  </a:lnTo>
                  <a:lnTo>
                    <a:pt x="532091" y="652284"/>
                  </a:lnTo>
                  <a:lnTo>
                    <a:pt x="654392" y="652284"/>
                  </a:lnTo>
                  <a:lnTo>
                    <a:pt x="654545" y="647192"/>
                  </a:lnTo>
                  <a:lnTo>
                    <a:pt x="654545" y="64466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1457774" y="4530211"/>
            <a:ext cx="781050" cy="781050"/>
          </a:xfrm>
          <a:custGeom>
            <a:avLst/>
            <a:gdLst/>
            <a:ahLst/>
            <a:cxnLst/>
            <a:rect l="l" t="t" r="r" b="b"/>
            <a:pathLst>
              <a:path w="781050" h="781050">
                <a:moveTo>
                  <a:pt x="390524" y="781049"/>
                </a:moveTo>
                <a:lnTo>
                  <a:pt x="341560" y="778008"/>
                </a:lnTo>
                <a:lnTo>
                  <a:pt x="294404" y="769128"/>
                </a:lnTo>
                <a:lnTo>
                  <a:pt x="249424" y="754773"/>
                </a:lnTo>
                <a:lnTo>
                  <a:pt x="206986" y="735310"/>
                </a:lnTo>
                <a:lnTo>
                  <a:pt x="167458" y="711103"/>
                </a:lnTo>
                <a:lnTo>
                  <a:pt x="131206" y="682519"/>
                </a:lnTo>
                <a:lnTo>
                  <a:pt x="98597" y="649921"/>
                </a:lnTo>
                <a:lnTo>
                  <a:pt x="69999" y="613677"/>
                </a:lnTo>
                <a:lnTo>
                  <a:pt x="45777" y="574149"/>
                </a:lnTo>
                <a:lnTo>
                  <a:pt x="26300" y="531705"/>
                </a:lnTo>
                <a:lnTo>
                  <a:pt x="11933" y="486710"/>
                </a:lnTo>
                <a:lnTo>
                  <a:pt x="3044" y="439528"/>
                </a:lnTo>
                <a:lnTo>
                  <a:pt x="0" y="390524"/>
                </a:lnTo>
                <a:lnTo>
                  <a:pt x="3044" y="341521"/>
                </a:lnTo>
                <a:lnTo>
                  <a:pt x="11933" y="294339"/>
                </a:lnTo>
                <a:lnTo>
                  <a:pt x="26300" y="249344"/>
                </a:lnTo>
                <a:lnTo>
                  <a:pt x="45777" y="206900"/>
                </a:lnTo>
                <a:lnTo>
                  <a:pt x="69999" y="167372"/>
                </a:lnTo>
                <a:lnTo>
                  <a:pt x="98597" y="131128"/>
                </a:lnTo>
                <a:lnTo>
                  <a:pt x="131206" y="98530"/>
                </a:lnTo>
                <a:lnTo>
                  <a:pt x="167458" y="69946"/>
                </a:lnTo>
                <a:lnTo>
                  <a:pt x="206986" y="45739"/>
                </a:lnTo>
                <a:lnTo>
                  <a:pt x="249424" y="26276"/>
                </a:lnTo>
                <a:lnTo>
                  <a:pt x="294404" y="11921"/>
                </a:lnTo>
                <a:lnTo>
                  <a:pt x="341560" y="3041"/>
                </a:lnTo>
                <a:lnTo>
                  <a:pt x="390524" y="0"/>
                </a:lnTo>
                <a:lnTo>
                  <a:pt x="439489" y="3041"/>
                </a:lnTo>
                <a:lnTo>
                  <a:pt x="486645" y="11921"/>
                </a:lnTo>
                <a:lnTo>
                  <a:pt x="531625" y="26276"/>
                </a:lnTo>
                <a:lnTo>
                  <a:pt x="574063" y="45739"/>
                </a:lnTo>
                <a:lnTo>
                  <a:pt x="613591" y="69946"/>
                </a:lnTo>
                <a:lnTo>
                  <a:pt x="649843" y="98530"/>
                </a:lnTo>
                <a:lnTo>
                  <a:pt x="682452" y="131128"/>
                </a:lnTo>
                <a:lnTo>
                  <a:pt x="711050" y="167372"/>
                </a:lnTo>
                <a:lnTo>
                  <a:pt x="728140" y="195262"/>
                </a:lnTo>
                <a:lnTo>
                  <a:pt x="351472" y="195262"/>
                </a:lnTo>
                <a:lnTo>
                  <a:pt x="351472" y="429577"/>
                </a:lnTo>
                <a:lnTo>
                  <a:pt x="778623" y="429577"/>
                </a:lnTo>
                <a:lnTo>
                  <a:pt x="778005" y="439528"/>
                </a:lnTo>
                <a:lnTo>
                  <a:pt x="769116" y="486710"/>
                </a:lnTo>
                <a:lnTo>
                  <a:pt x="762419" y="507682"/>
                </a:lnTo>
                <a:lnTo>
                  <a:pt x="351472" y="507682"/>
                </a:lnTo>
                <a:lnTo>
                  <a:pt x="351472" y="585787"/>
                </a:lnTo>
                <a:lnTo>
                  <a:pt x="728140" y="585787"/>
                </a:lnTo>
                <a:lnTo>
                  <a:pt x="711050" y="613677"/>
                </a:lnTo>
                <a:lnTo>
                  <a:pt x="682452" y="649921"/>
                </a:lnTo>
                <a:lnTo>
                  <a:pt x="649843" y="682519"/>
                </a:lnTo>
                <a:lnTo>
                  <a:pt x="613591" y="711103"/>
                </a:lnTo>
                <a:lnTo>
                  <a:pt x="574063" y="735310"/>
                </a:lnTo>
                <a:lnTo>
                  <a:pt x="531625" y="754773"/>
                </a:lnTo>
                <a:lnTo>
                  <a:pt x="486645" y="769128"/>
                </a:lnTo>
                <a:lnTo>
                  <a:pt x="439489" y="778008"/>
                </a:lnTo>
                <a:lnTo>
                  <a:pt x="390524" y="781049"/>
                </a:lnTo>
                <a:close/>
              </a:path>
              <a:path w="781050" h="781050">
                <a:moveTo>
                  <a:pt x="778623" y="429577"/>
                </a:moveTo>
                <a:lnTo>
                  <a:pt x="429577" y="429577"/>
                </a:lnTo>
                <a:lnTo>
                  <a:pt x="429577" y="195262"/>
                </a:lnTo>
                <a:lnTo>
                  <a:pt x="728140" y="195262"/>
                </a:lnTo>
                <a:lnTo>
                  <a:pt x="735271" y="206900"/>
                </a:lnTo>
                <a:lnTo>
                  <a:pt x="754749" y="249344"/>
                </a:lnTo>
                <a:lnTo>
                  <a:pt x="769116" y="294339"/>
                </a:lnTo>
                <a:lnTo>
                  <a:pt x="778005" y="341521"/>
                </a:lnTo>
                <a:lnTo>
                  <a:pt x="781049" y="390524"/>
                </a:lnTo>
                <a:lnTo>
                  <a:pt x="778623" y="429577"/>
                </a:lnTo>
                <a:close/>
              </a:path>
              <a:path w="781050" h="781050">
                <a:moveTo>
                  <a:pt x="728140" y="585787"/>
                </a:moveTo>
                <a:lnTo>
                  <a:pt x="429577" y="585787"/>
                </a:lnTo>
                <a:lnTo>
                  <a:pt x="429577" y="507682"/>
                </a:lnTo>
                <a:lnTo>
                  <a:pt x="762419" y="507682"/>
                </a:lnTo>
                <a:lnTo>
                  <a:pt x="754749" y="531705"/>
                </a:lnTo>
                <a:lnTo>
                  <a:pt x="735271" y="574149"/>
                </a:lnTo>
                <a:lnTo>
                  <a:pt x="728140" y="585787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71739" y="4530211"/>
            <a:ext cx="685165" cy="781050"/>
          </a:xfrm>
          <a:custGeom>
            <a:avLst/>
            <a:gdLst/>
            <a:ahLst/>
            <a:cxnLst/>
            <a:rect l="l" t="t" r="r" b="b"/>
            <a:pathLst>
              <a:path w="685165" h="781050">
                <a:moveTo>
                  <a:pt x="91320" y="781049"/>
                </a:moveTo>
                <a:lnTo>
                  <a:pt x="0" y="781049"/>
                </a:lnTo>
                <a:lnTo>
                  <a:pt x="0" y="0"/>
                </a:lnTo>
                <a:lnTo>
                  <a:pt x="410941" y="0"/>
                </a:lnTo>
                <a:lnTo>
                  <a:pt x="429206" y="91888"/>
                </a:lnTo>
                <a:lnTo>
                  <a:pt x="684903" y="91888"/>
                </a:lnTo>
                <a:lnTo>
                  <a:pt x="684903" y="551329"/>
                </a:lnTo>
                <a:lnTo>
                  <a:pt x="365281" y="551329"/>
                </a:lnTo>
                <a:lnTo>
                  <a:pt x="347017" y="459441"/>
                </a:lnTo>
                <a:lnTo>
                  <a:pt x="91320" y="459441"/>
                </a:lnTo>
                <a:lnTo>
                  <a:pt x="91320" y="781049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152652" y="4542633"/>
            <a:ext cx="579755" cy="752475"/>
          </a:xfrm>
          <a:custGeom>
            <a:avLst/>
            <a:gdLst/>
            <a:ahLst/>
            <a:cxnLst/>
            <a:rect l="l" t="t" r="r" b="b"/>
            <a:pathLst>
              <a:path w="579755" h="752475">
                <a:moveTo>
                  <a:pt x="177523" y="250824"/>
                </a:moveTo>
                <a:lnTo>
                  <a:pt x="108688" y="250824"/>
                </a:lnTo>
                <a:lnTo>
                  <a:pt x="108688" y="179160"/>
                </a:lnTo>
                <a:lnTo>
                  <a:pt x="115162" y="131550"/>
                </a:lnTo>
                <a:lnTo>
                  <a:pt x="133431" y="88757"/>
                </a:lnTo>
                <a:lnTo>
                  <a:pt x="161763" y="52494"/>
                </a:lnTo>
                <a:lnTo>
                  <a:pt x="198429" y="24472"/>
                </a:lnTo>
                <a:lnTo>
                  <a:pt x="241696" y="6403"/>
                </a:lnTo>
                <a:lnTo>
                  <a:pt x="289834" y="0"/>
                </a:lnTo>
                <a:lnTo>
                  <a:pt x="337972" y="6403"/>
                </a:lnTo>
                <a:lnTo>
                  <a:pt x="381239" y="24472"/>
                </a:lnTo>
                <a:lnTo>
                  <a:pt x="417905" y="52494"/>
                </a:lnTo>
                <a:lnTo>
                  <a:pt x="430083" y="68081"/>
                </a:lnTo>
                <a:lnTo>
                  <a:pt x="289834" y="68081"/>
                </a:lnTo>
                <a:lnTo>
                  <a:pt x="246150" y="76820"/>
                </a:lnTo>
                <a:lnTo>
                  <a:pt x="210447" y="100643"/>
                </a:lnTo>
                <a:lnTo>
                  <a:pt x="186360" y="135954"/>
                </a:lnTo>
                <a:lnTo>
                  <a:pt x="177523" y="179160"/>
                </a:lnTo>
                <a:lnTo>
                  <a:pt x="177523" y="250824"/>
                </a:lnTo>
                <a:close/>
              </a:path>
              <a:path w="579755" h="752475">
                <a:moveTo>
                  <a:pt x="470981" y="250824"/>
                </a:moveTo>
                <a:lnTo>
                  <a:pt x="402145" y="250824"/>
                </a:lnTo>
                <a:lnTo>
                  <a:pt x="402145" y="179160"/>
                </a:lnTo>
                <a:lnTo>
                  <a:pt x="393309" y="135954"/>
                </a:lnTo>
                <a:lnTo>
                  <a:pt x="369222" y="100643"/>
                </a:lnTo>
                <a:lnTo>
                  <a:pt x="333519" y="76820"/>
                </a:lnTo>
                <a:lnTo>
                  <a:pt x="289834" y="68081"/>
                </a:lnTo>
                <a:lnTo>
                  <a:pt x="430083" y="68081"/>
                </a:lnTo>
                <a:lnTo>
                  <a:pt x="446238" y="88757"/>
                </a:lnTo>
                <a:lnTo>
                  <a:pt x="464507" y="131550"/>
                </a:lnTo>
                <a:lnTo>
                  <a:pt x="470981" y="179160"/>
                </a:lnTo>
                <a:lnTo>
                  <a:pt x="470981" y="250824"/>
                </a:lnTo>
                <a:close/>
              </a:path>
              <a:path w="579755" h="752475">
                <a:moveTo>
                  <a:pt x="507210" y="752474"/>
                </a:moveTo>
                <a:lnTo>
                  <a:pt x="72458" y="752474"/>
                </a:lnTo>
                <a:lnTo>
                  <a:pt x="44247" y="746845"/>
                </a:lnTo>
                <a:lnTo>
                  <a:pt x="21216" y="731490"/>
                </a:lnTo>
                <a:lnTo>
                  <a:pt x="5691" y="708712"/>
                </a:lnTo>
                <a:lnTo>
                  <a:pt x="0" y="680810"/>
                </a:lnTo>
                <a:lnTo>
                  <a:pt x="0" y="322489"/>
                </a:lnTo>
                <a:lnTo>
                  <a:pt x="5691" y="294587"/>
                </a:lnTo>
                <a:lnTo>
                  <a:pt x="21216" y="271809"/>
                </a:lnTo>
                <a:lnTo>
                  <a:pt x="44247" y="256454"/>
                </a:lnTo>
                <a:lnTo>
                  <a:pt x="72458" y="250824"/>
                </a:lnTo>
                <a:lnTo>
                  <a:pt x="507210" y="250824"/>
                </a:lnTo>
                <a:lnTo>
                  <a:pt x="535421" y="256454"/>
                </a:lnTo>
                <a:lnTo>
                  <a:pt x="558452" y="271809"/>
                </a:lnTo>
                <a:lnTo>
                  <a:pt x="573977" y="294587"/>
                </a:lnTo>
                <a:lnTo>
                  <a:pt x="579669" y="322489"/>
                </a:lnTo>
                <a:lnTo>
                  <a:pt x="579669" y="429985"/>
                </a:lnTo>
                <a:lnTo>
                  <a:pt x="289834" y="429985"/>
                </a:lnTo>
                <a:lnTo>
                  <a:pt x="261623" y="435615"/>
                </a:lnTo>
                <a:lnTo>
                  <a:pt x="238592" y="450969"/>
                </a:lnTo>
                <a:lnTo>
                  <a:pt x="223067" y="473748"/>
                </a:lnTo>
                <a:lnTo>
                  <a:pt x="217376" y="501649"/>
                </a:lnTo>
                <a:lnTo>
                  <a:pt x="223067" y="529551"/>
                </a:lnTo>
                <a:lnTo>
                  <a:pt x="238592" y="552330"/>
                </a:lnTo>
                <a:lnTo>
                  <a:pt x="261623" y="567684"/>
                </a:lnTo>
                <a:lnTo>
                  <a:pt x="289834" y="573314"/>
                </a:lnTo>
                <a:lnTo>
                  <a:pt x="579669" y="573314"/>
                </a:lnTo>
                <a:lnTo>
                  <a:pt x="579669" y="680810"/>
                </a:lnTo>
                <a:lnTo>
                  <a:pt x="573977" y="708712"/>
                </a:lnTo>
                <a:lnTo>
                  <a:pt x="558452" y="731490"/>
                </a:lnTo>
                <a:lnTo>
                  <a:pt x="535421" y="746845"/>
                </a:lnTo>
                <a:lnTo>
                  <a:pt x="507210" y="752474"/>
                </a:lnTo>
                <a:close/>
              </a:path>
              <a:path w="579755" h="752475">
                <a:moveTo>
                  <a:pt x="579669" y="573314"/>
                </a:moveTo>
                <a:lnTo>
                  <a:pt x="289834" y="573314"/>
                </a:lnTo>
                <a:lnTo>
                  <a:pt x="318045" y="567684"/>
                </a:lnTo>
                <a:lnTo>
                  <a:pt x="341076" y="552330"/>
                </a:lnTo>
                <a:lnTo>
                  <a:pt x="356601" y="529551"/>
                </a:lnTo>
                <a:lnTo>
                  <a:pt x="362293" y="501649"/>
                </a:lnTo>
                <a:lnTo>
                  <a:pt x="356601" y="473748"/>
                </a:lnTo>
                <a:lnTo>
                  <a:pt x="341076" y="450969"/>
                </a:lnTo>
                <a:lnTo>
                  <a:pt x="318045" y="435615"/>
                </a:lnTo>
                <a:lnTo>
                  <a:pt x="289834" y="429985"/>
                </a:lnTo>
                <a:lnTo>
                  <a:pt x="579669" y="429985"/>
                </a:lnTo>
                <a:lnTo>
                  <a:pt x="579669" y="573314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702910" y="4542697"/>
            <a:ext cx="533400" cy="752475"/>
          </a:xfrm>
          <a:custGeom>
            <a:avLst/>
            <a:gdLst/>
            <a:ahLst/>
            <a:cxnLst/>
            <a:rect l="l" t="t" r="r" b="b"/>
            <a:pathLst>
              <a:path w="533400" h="752475">
                <a:moveTo>
                  <a:pt x="266699" y="752347"/>
                </a:moveTo>
                <a:lnTo>
                  <a:pt x="225028" y="703709"/>
                </a:lnTo>
                <a:lnTo>
                  <a:pt x="133349" y="581894"/>
                </a:lnTo>
                <a:lnTo>
                  <a:pt x="41671" y="423048"/>
                </a:lnTo>
                <a:lnTo>
                  <a:pt x="0" y="263321"/>
                </a:lnTo>
                <a:lnTo>
                  <a:pt x="4298" y="215999"/>
                </a:lnTo>
                <a:lnTo>
                  <a:pt x="16689" y="171455"/>
                </a:lnTo>
                <a:lnTo>
                  <a:pt x="36420" y="130434"/>
                </a:lnTo>
                <a:lnTo>
                  <a:pt x="62736" y="93682"/>
                </a:lnTo>
                <a:lnTo>
                  <a:pt x="94884" y="61942"/>
                </a:lnTo>
                <a:lnTo>
                  <a:pt x="132108" y="35959"/>
                </a:lnTo>
                <a:lnTo>
                  <a:pt x="173654" y="16478"/>
                </a:lnTo>
                <a:lnTo>
                  <a:pt x="218770" y="4243"/>
                </a:lnTo>
                <a:lnTo>
                  <a:pt x="266699" y="0"/>
                </a:lnTo>
                <a:lnTo>
                  <a:pt x="314629" y="4243"/>
                </a:lnTo>
                <a:lnTo>
                  <a:pt x="359744" y="16478"/>
                </a:lnTo>
                <a:lnTo>
                  <a:pt x="401291" y="35959"/>
                </a:lnTo>
                <a:lnTo>
                  <a:pt x="438515" y="61942"/>
                </a:lnTo>
                <a:lnTo>
                  <a:pt x="470663" y="93682"/>
                </a:lnTo>
                <a:lnTo>
                  <a:pt x="496979" y="130434"/>
                </a:lnTo>
                <a:lnTo>
                  <a:pt x="515663" y="169278"/>
                </a:lnTo>
                <a:lnTo>
                  <a:pt x="266699" y="169278"/>
                </a:lnTo>
                <a:lnTo>
                  <a:pt x="229635" y="176672"/>
                </a:lnTo>
                <a:lnTo>
                  <a:pt x="199358" y="196833"/>
                </a:lnTo>
                <a:lnTo>
                  <a:pt x="178939" y="226727"/>
                </a:lnTo>
                <a:lnTo>
                  <a:pt x="171449" y="263321"/>
                </a:lnTo>
                <a:lnTo>
                  <a:pt x="178939" y="299916"/>
                </a:lnTo>
                <a:lnTo>
                  <a:pt x="199358" y="329810"/>
                </a:lnTo>
                <a:lnTo>
                  <a:pt x="229635" y="349971"/>
                </a:lnTo>
                <a:lnTo>
                  <a:pt x="266699" y="357365"/>
                </a:lnTo>
                <a:lnTo>
                  <a:pt x="508864" y="357365"/>
                </a:lnTo>
                <a:lnTo>
                  <a:pt x="491728" y="423048"/>
                </a:lnTo>
                <a:lnTo>
                  <a:pt x="400049" y="581894"/>
                </a:lnTo>
                <a:lnTo>
                  <a:pt x="308371" y="703709"/>
                </a:lnTo>
                <a:lnTo>
                  <a:pt x="266699" y="752347"/>
                </a:lnTo>
                <a:close/>
              </a:path>
              <a:path w="533400" h="752475">
                <a:moveTo>
                  <a:pt x="508864" y="357365"/>
                </a:moveTo>
                <a:lnTo>
                  <a:pt x="266699" y="357365"/>
                </a:lnTo>
                <a:lnTo>
                  <a:pt x="303764" y="349971"/>
                </a:lnTo>
                <a:lnTo>
                  <a:pt x="334041" y="329810"/>
                </a:lnTo>
                <a:lnTo>
                  <a:pt x="354460" y="299916"/>
                </a:lnTo>
                <a:lnTo>
                  <a:pt x="361949" y="263321"/>
                </a:lnTo>
                <a:lnTo>
                  <a:pt x="354460" y="226727"/>
                </a:lnTo>
                <a:lnTo>
                  <a:pt x="334041" y="196833"/>
                </a:lnTo>
                <a:lnTo>
                  <a:pt x="303764" y="176672"/>
                </a:lnTo>
                <a:lnTo>
                  <a:pt x="266699" y="169278"/>
                </a:lnTo>
                <a:lnTo>
                  <a:pt x="515663" y="169278"/>
                </a:lnTo>
                <a:lnTo>
                  <a:pt x="516710" y="171455"/>
                </a:lnTo>
                <a:lnTo>
                  <a:pt x="529101" y="215999"/>
                </a:lnTo>
                <a:lnTo>
                  <a:pt x="533399" y="263321"/>
                </a:lnTo>
                <a:lnTo>
                  <a:pt x="508864" y="35736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08813" y="6019039"/>
            <a:ext cx="723900" cy="723900"/>
          </a:xfrm>
          <a:custGeom>
            <a:avLst/>
            <a:gdLst/>
            <a:ahLst/>
            <a:cxnLst/>
            <a:rect l="l" t="t" r="r" b="b"/>
            <a:pathLst>
              <a:path w="723900" h="723900">
                <a:moveTo>
                  <a:pt x="361950" y="723900"/>
                </a:moveTo>
                <a:lnTo>
                  <a:pt x="312819" y="720597"/>
                </a:lnTo>
                <a:lnTo>
                  <a:pt x="265702" y="710976"/>
                </a:lnTo>
                <a:lnTo>
                  <a:pt x="221029" y="695467"/>
                </a:lnTo>
                <a:lnTo>
                  <a:pt x="179232" y="674500"/>
                </a:lnTo>
                <a:lnTo>
                  <a:pt x="140740" y="648506"/>
                </a:lnTo>
                <a:lnTo>
                  <a:pt x="105983" y="617916"/>
                </a:lnTo>
                <a:lnTo>
                  <a:pt x="75393" y="583160"/>
                </a:lnTo>
                <a:lnTo>
                  <a:pt x="49399" y="544667"/>
                </a:lnTo>
                <a:lnTo>
                  <a:pt x="28432" y="502870"/>
                </a:lnTo>
                <a:lnTo>
                  <a:pt x="12923" y="458197"/>
                </a:lnTo>
                <a:lnTo>
                  <a:pt x="3302" y="411080"/>
                </a:lnTo>
                <a:lnTo>
                  <a:pt x="0" y="361950"/>
                </a:lnTo>
                <a:lnTo>
                  <a:pt x="3302" y="312819"/>
                </a:lnTo>
                <a:lnTo>
                  <a:pt x="12923" y="265702"/>
                </a:lnTo>
                <a:lnTo>
                  <a:pt x="28432" y="221029"/>
                </a:lnTo>
                <a:lnTo>
                  <a:pt x="49399" y="179232"/>
                </a:lnTo>
                <a:lnTo>
                  <a:pt x="75393" y="140740"/>
                </a:lnTo>
                <a:lnTo>
                  <a:pt x="105983" y="105983"/>
                </a:lnTo>
                <a:lnTo>
                  <a:pt x="140740" y="75393"/>
                </a:lnTo>
                <a:lnTo>
                  <a:pt x="179232" y="49399"/>
                </a:lnTo>
                <a:lnTo>
                  <a:pt x="221029" y="28432"/>
                </a:lnTo>
                <a:lnTo>
                  <a:pt x="265702" y="12923"/>
                </a:lnTo>
                <a:lnTo>
                  <a:pt x="312819" y="3302"/>
                </a:lnTo>
                <a:lnTo>
                  <a:pt x="361950" y="0"/>
                </a:lnTo>
                <a:lnTo>
                  <a:pt x="411080" y="3302"/>
                </a:lnTo>
                <a:lnTo>
                  <a:pt x="458197" y="12923"/>
                </a:lnTo>
                <a:lnTo>
                  <a:pt x="502870" y="28432"/>
                </a:lnTo>
                <a:lnTo>
                  <a:pt x="544667" y="49399"/>
                </a:lnTo>
                <a:lnTo>
                  <a:pt x="583159" y="75393"/>
                </a:lnTo>
                <a:lnTo>
                  <a:pt x="617916" y="105983"/>
                </a:lnTo>
                <a:lnTo>
                  <a:pt x="648506" y="140740"/>
                </a:lnTo>
                <a:lnTo>
                  <a:pt x="674500" y="179232"/>
                </a:lnTo>
                <a:lnTo>
                  <a:pt x="675374" y="180975"/>
                </a:lnTo>
                <a:lnTo>
                  <a:pt x="361950" y="180975"/>
                </a:lnTo>
                <a:lnTo>
                  <a:pt x="313878" y="189220"/>
                </a:lnTo>
                <a:lnTo>
                  <a:pt x="272729" y="212057"/>
                </a:lnTo>
                <a:lnTo>
                  <a:pt x="241217" y="246635"/>
                </a:lnTo>
                <a:lnTo>
                  <a:pt x="222295" y="289560"/>
                </a:lnTo>
                <a:lnTo>
                  <a:pt x="217170" y="289560"/>
                </a:lnTo>
                <a:lnTo>
                  <a:pt x="174932" y="298102"/>
                </a:lnTo>
                <a:lnTo>
                  <a:pt x="140413" y="321388"/>
                </a:lnTo>
                <a:lnTo>
                  <a:pt x="117127" y="355907"/>
                </a:lnTo>
                <a:lnTo>
                  <a:pt x="108585" y="398145"/>
                </a:lnTo>
                <a:lnTo>
                  <a:pt x="117127" y="440382"/>
                </a:lnTo>
                <a:lnTo>
                  <a:pt x="140413" y="474901"/>
                </a:lnTo>
                <a:lnTo>
                  <a:pt x="174932" y="498187"/>
                </a:lnTo>
                <a:lnTo>
                  <a:pt x="217170" y="506730"/>
                </a:lnTo>
                <a:lnTo>
                  <a:pt x="693530" y="506730"/>
                </a:lnTo>
                <a:lnTo>
                  <a:pt x="674500" y="544667"/>
                </a:lnTo>
                <a:lnTo>
                  <a:pt x="648506" y="583160"/>
                </a:lnTo>
                <a:lnTo>
                  <a:pt x="617916" y="617916"/>
                </a:lnTo>
                <a:lnTo>
                  <a:pt x="583160" y="648506"/>
                </a:lnTo>
                <a:lnTo>
                  <a:pt x="544667" y="674500"/>
                </a:lnTo>
                <a:lnTo>
                  <a:pt x="502870" y="695467"/>
                </a:lnTo>
                <a:lnTo>
                  <a:pt x="458197" y="710976"/>
                </a:lnTo>
                <a:lnTo>
                  <a:pt x="411080" y="720597"/>
                </a:lnTo>
                <a:lnTo>
                  <a:pt x="361950" y="723900"/>
                </a:lnTo>
                <a:close/>
              </a:path>
              <a:path w="723900" h="723900">
                <a:moveTo>
                  <a:pt x="693530" y="506730"/>
                </a:moveTo>
                <a:lnTo>
                  <a:pt x="524827" y="506730"/>
                </a:lnTo>
                <a:lnTo>
                  <a:pt x="560038" y="499615"/>
                </a:lnTo>
                <a:lnTo>
                  <a:pt x="588802" y="480217"/>
                </a:lnTo>
                <a:lnTo>
                  <a:pt x="608200" y="451453"/>
                </a:lnTo>
                <a:lnTo>
                  <a:pt x="615315" y="416242"/>
                </a:lnTo>
                <a:lnTo>
                  <a:pt x="608200" y="381031"/>
                </a:lnTo>
                <a:lnTo>
                  <a:pt x="588802" y="352267"/>
                </a:lnTo>
                <a:lnTo>
                  <a:pt x="560038" y="332869"/>
                </a:lnTo>
                <a:lnTo>
                  <a:pt x="524827" y="325755"/>
                </a:lnTo>
                <a:lnTo>
                  <a:pt x="506730" y="325755"/>
                </a:lnTo>
                <a:lnTo>
                  <a:pt x="499352" y="279981"/>
                </a:lnTo>
                <a:lnTo>
                  <a:pt x="478804" y="240236"/>
                </a:lnTo>
                <a:lnTo>
                  <a:pt x="447468" y="208900"/>
                </a:lnTo>
                <a:lnTo>
                  <a:pt x="407723" y="188352"/>
                </a:lnTo>
                <a:lnTo>
                  <a:pt x="361950" y="180975"/>
                </a:lnTo>
                <a:lnTo>
                  <a:pt x="675374" y="180975"/>
                </a:lnTo>
                <a:lnTo>
                  <a:pt x="695467" y="221029"/>
                </a:lnTo>
                <a:lnTo>
                  <a:pt x="710976" y="265702"/>
                </a:lnTo>
                <a:lnTo>
                  <a:pt x="720597" y="312819"/>
                </a:lnTo>
                <a:lnTo>
                  <a:pt x="723900" y="361950"/>
                </a:lnTo>
                <a:lnTo>
                  <a:pt x="720597" y="411080"/>
                </a:lnTo>
                <a:lnTo>
                  <a:pt x="710976" y="458197"/>
                </a:lnTo>
                <a:lnTo>
                  <a:pt x="695467" y="502870"/>
                </a:lnTo>
                <a:lnTo>
                  <a:pt x="693530" y="506730"/>
                </a:lnTo>
                <a:close/>
              </a:path>
              <a:path w="723900" h="723900">
                <a:moveTo>
                  <a:pt x="222056" y="290102"/>
                </a:moveTo>
                <a:lnTo>
                  <a:pt x="217170" y="289560"/>
                </a:lnTo>
                <a:lnTo>
                  <a:pt x="222295" y="289560"/>
                </a:lnTo>
                <a:lnTo>
                  <a:pt x="222056" y="290102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074401" y="7415758"/>
            <a:ext cx="733425" cy="666750"/>
          </a:xfrm>
          <a:custGeom>
            <a:avLst/>
            <a:gdLst/>
            <a:ahLst/>
            <a:cxnLst/>
            <a:rect l="l" t="t" r="r" b="b"/>
            <a:pathLst>
              <a:path w="733425" h="666750">
                <a:moveTo>
                  <a:pt x="133331" y="666750"/>
                </a:moveTo>
                <a:lnTo>
                  <a:pt x="0" y="666750"/>
                </a:lnTo>
                <a:lnTo>
                  <a:pt x="0" y="266700"/>
                </a:lnTo>
                <a:lnTo>
                  <a:pt x="133331" y="266700"/>
                </a:lnTo>
                <a:lnTo>
                  <a:pt x="133331" y="666750"/>
                </a:lnTo>
                <a:close/>
              </a:path>
              <a:path w="733425" h="666750">
                <a:moveTo>
                  <a:pt x="566656" y="666750"/>
                </a:moveTo>
                <a:lnTo>
                  <a:pt x="266662" y="666750"/>
                </a:lnTo>
                <a:lnTo>
                  <a:pt x="240706" y="661512"/>
                </a:lnTo>
                <a:lnTo>
                  <a:pt x="219517" y="647226"/>
                </a:lnTo>
                <a:lnTo>
                  <a:pt x="205233" y="626034"/>
                </a:lnTo>
                <a:lnTo>
                  <a:pt x="199996" y="600075"/>
                </a:lnTo>
                <a:lnTo>
                  <a:pt x="199996" y="266700"/>
                </a:lnTo>
                <a:lnTo>
                  <a:pt x="211386" y="229453"/>
                </a:lnTo>
                <a:lnTo>
                  <a:pt x="438992" y="0"/>
                </a:lnTo>
                <a:lnTo>
                  <a:pt x="474491" y="35171"/>
                </a:lnTo>
                <a:lnTo>
                  <a:pt x="489158" y="70508"/>
                </a:lnTo>
                <a:lnTo>
                  <a:pt x="456158" y="233362"/>
                </a:lnTo>
                <a:lnTo>
                  <a:pt x="666655" y="233362"/>
                </a:lnTo>
                <a:lnTo>
                  <a:pt x="692610" y="238600"/>
                </a:lnTo>
                <a:lnTo>
                  <a:pt x="713800" y="252885"/>
                </a:lnTo>
                <a:lnTo>
                  <a:pt x="728083" y="274078"/>
                </a:lnTo>
                <a:lnTo>
                  <a:pt x="733320" y="300037"/>
                </a:lnTo>
                <a:lnTo>
                  <a:pt x="732987" y="302537"/>
                </a:lnTo>
                <a:lnTo>
                  <a:pt x="733320" y="302871"/>
                </a:lnTo>
                <a:lnTo>
                  <a:pt x="733320" y="375213"/>
                </a:lnTo>
                <a:lnTo>
                  <a:pt x="731487" y="383381"/>
                </a:lnTo>
                <a:lnTo>
                  <a:pt x="628008" y="626034"/>
                </a:lnTo>
                <a:lnTo>
                  <a:pt x="586505" y="663747"/>
                </a:lnTo>
                <a:lnTo>
                  <a:pt x="566656" y="66675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463559" y="7504167"/>
            <a:ext cx="779780" cy="485775"/>
          </a:xfrm>
          <a:custGeom>
            <a:avLst/>
            <a:gdLst/>
            <a:ahLst/>
            <a:cxnLst/>
            <a:rect l="l" t="t" r="r" b="b"/>
            <a:pathLst>
              <a:path w="779779" h="485775">
                <a:moveTo>
                  <a:pt x="227287" y="453389"/>
                </a:moveTo>
                <a:lnTo>
                  <a:pt x="0" y="226694"/>
                </a:lnTo>
                <a:lnTo>
                  <a:pt x="227287" y="0"/>
                </a:lnTo>
                <a:lnTo>
                  <a:pt x="227287" y="97154"/>
                </a:lnTo>
                <a:lnTo>
                  <a:pt x="97408" y="226694"/>
                </a:lnTo>
                <a:lnTo>
                  <a:pt x="227287" y="356234"/>
                </a:lnTo>
                <a:lnTo>
                  <a:pt x="227287" y="453389"/>
                </a:lnTo>
                <a:close/>
              </a:path>
              <a:path w="779779" h="485775">
                <a:moveTo>
                  <a:pt x="422104" y="453389"/>
                </a:moveTo>
                <a:lnTo>
                  <a:pt x="194817" y="226694"/>
                </a:lnTo>
                <a:lnTo>
                  <a:pt x="422104" y="0"/>
                </a:lnTo>
                <a:lnTo>
                  <a:pt x="422104" y="129539"/>
                </a:lnTo>
                <a:lnTo>
                  <a:pt x="480921" y="141486"/>
                </a:lnTo>
                <a:lnTo>
                  <a:pt x="533589" y="159272"/>
                </a:lnTo>
                <a:lnTo>
                  <a:pt x="580403" y="182314"/>
                </a:lnTo>
                <a:lnTo>
                  <a:pt x="621655" y="210028"/>
                </a:lnTo>
                <a:lnTo>
                  <a:pt x="657637" y="241829"/>
                </a:lnTo>
                <a:lnTo>
                  <a:pt x="688643" y="277133"/>
                </a:lnTo>
                <a:lnTo>
                  <a:pt x="714965" y="315358"/>
                </a:lnTo>
                <a:lnTo>
                  <a:pt x="717806" y="320611"/>
                </a:lnTo>
                <a:lnTo>
                  <a:pt x="422104" y="320611"/>
                </a:lnTo>
                <a:lnTo>
                  <a:pt x="422104" y="453389"/>
                </a:lnTo>
                <a:close/>
              </a:path>
              <a:path w="779779" h="485775">
                <a:moveTo>
                  <a:pt x="779270" y="485774"/>
                </a:moveTo>
                <a:lnTo>
                  <a:pt x="747276" y="446134"/>
                </a:lnTo>
                <a:lnTo>
                  <a:pt x="712048" y="412149"/>
                </a:lnTo>
                <a:lnTo>
                  <a:pt x="673395" y="383705"/>
                </a:lnTo>
                <a:lnTo>
                  <a:pt x="631128" y="360687"/>
                </a:lnTo>
                <a:lnTo>
                  <a:pt x="585055" y="342983"/>
                </a:lnTo>
                <a:lnTo>
                  <a:pt x="534987" y="330478"/>
                </a:lnTo>
                <a:lnTo>
                  <a:pt x="480734" y="323059"/>
                </a:lnTo>
                <a:lnTo>
                  <a:pt x="422104" y="320611"/>
                </a:lnTo>
                <a:lnTo>
                  <a:pt x="717806" y="320611"/>
                </a:lnTo>
                <a:lnTo>
                  <a:pt x="736896" y="355918"/>
                </a:lnTo>
                <a:lnTo>
                  <a:pt x="754729" y="398230"/>
                </a:lnTo>
                <a:lnTo>
                  <a:pt x="768756" y="441710"/>
                </a:lnTo>
                <a:lnTo>
                  <a:pt x="779270" y="485774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02363" y="7499226"/>
            <a:ext cx="751205" cy="495300"/>
          </a:xfrm>
          <a:custGeom>
            <a:avLst/>
            <a:gdLst/>
            <a:ahLst/>
            <a:cxnLst/>
            <a:rect l="l" t="t" r="r" b="b"/>
            <a:pathLst>
              <a:path w="751204" h="495300">
                <a:moveTo>
                  <a:pt x="594645" y="495300"/>
                </a:moveTo>
                <a:lnTo>
                  <a:pt x="187782" y="495300"/>
                </a:lnTo>
                <a:lnTo>
                  <a:pt x="137848" y="488668"/>
                </a:lnTo>
                <a:lnTo>
                  <a:pt x="92987" y="469950"/>
                </a:lnTo>
                <a:lnTo>
                  <a:pt x="54985" y="440913"/>
                </a:lnTo>
                <a:lnTo>
                  <a:pt x="25628" y="403325"/>
                </a:lnTo>
                <a:lnTo>
                  <a:pt x="6704" y="358952"/>
                </a:lnTo>
                <a:lnTo>
                  <a:pt x="0" y="309562"/>
                </a:lnTo>
                <a:lnTo>
                  <a:pt x="5871" y="263315"/>
                </a:lnTo>
                <a:lnTo>
                  <a:pt x="22510" y="221342"/>
                </a:lnTo>
                <a:lnTo>
                  <a:pt x="48451" y="185079"/>
                </a:lnTo>
                <a:lnTo>
                  <a:pt x="82230" y="155962"/>
                </a:lnTo>
                <a:lnTo>
                  <a:pt x="122381" y="135426"/>
                </a:lnTo>
                <a:lnTo>
                  <a:pt x="167439" y="124908"/>
                </a:lnTo>
                <a:lnTo>
                  <a:pt x="195484" y="83448"/>
                </a:lnTo>
                <a:lnTo>
                  <a:pt x="231618" y="48912"/>
                </a:lnTo>
                <a:lnTo>
                  <a:pt x="274543" y="22615"/>
                </a:lnTo>
                <a:lnTo>
                  <a:pt x="322958" y="5873"/>
                </a:lnTo>
                <a:lnTo>
                  <a:pt x="375565" y="0"/>
                </a:lnTo>
                <a:lnTo>
                  <a:pt x="423069" y="4760"/>
                </a:lnTo>
                <a:lnTo>
                  <a:pt x="467297" y="18409"/>
                </a:lnTo>
                <a:lnTo>
                  <a:pt x="507290" y="39999"/>
                </a:lnTo>
                <a:lnTo>
                  <a:pt x="542091" y="68583"/>
                </a:lnTo>
                <a:lnTo>
                  <a:pt x="570741" y="103213"/>
                </a:lnTo>
                <a:lnTo>
                  <a:pt x="581916" y="123825"/>
                </a:lnTo>
                <a:lnTo>
                  <a:pt x="375565" y="123825"/>
                </a:lnTo>
                <a:lnTo>
                  <a:pt x="219079" y="278606"/>
                </a:lnTo>
                <a:lnTo>
                  <a:pt x="312971" y="278606"/>
                </a:lnTo>
                <a:lnTo>
                  <a:pt x="312971" y="402431"/>
                </a:lnTo>
                <a:lnTo>
                  <a:pt x="736345" y="402431"/>
                </a:lnTo>
                <a:lnTo>
                  <a:pt x="720925" y="431911"/>
                </a:lnTo>
                <a:lnTo>
                  <a:pt x="687044" y="465423"/>
                </a:lnTo>
                <a:lnTo>
                  <a:pt x="644089" y="487404"/>
                </a:lnTo>
                <a:lnTo>
                  <a:pt x="594645" y="495300"/>
                </a:lnTo>
                <a:close/>
              </a:path>
              <a:path w="751204" h="495300">
                <a:moveTo>
                  <a:pt x="736345" y="402431"/>
                </a:moveTo>
                <a:lnTo>
                  <a:pt x="438159" y="402431"/>
                </a:lnTo>
                <a:lnTo>
                  <a:pt x="438159" y="278606"/>
                </a:lnTo>
                <a:lnTo>
                  <a:pt x="532050" y="278606"/>
                </a:lnTo>
                <a:lnTo>
                  <a:pt x="375565" y="123825"/>
                </a:lnTo>
                <a:lnTo>
                  <a:pt x="581916" y="123825"/>
                </a:lnTo>
                <a:lnTo>
                  <a:pt x="592281" y="142942"/>
                </a:lnTo>
                <a:lnTo>
                  <a:pt x="605755" y="186820"/>
                </a:lnTo>
                <a:lnTo>
                  <a:pt x="652001" y="197159"/>
                </a:lnTo>
                <a:lnTo>
                  <a:pt x="691945" y="219859"/>
                </a:lnTo>
                <a:lnTo>
                  <a:pt x="723303" y="252761"/>
                </a:lnTo>
                <a:lnTo>
                  <a:pt x="743793" y="293701"/>
                </a:lnTo>
                <a:lnTo>
                  <a:pt x="751130" y="340518"/>
                </a:lnTo>
                <a:lnTo>
                  <a:pt x="743148" y="389424"/>
                </a:lnTo>
                <a:lnTo>
                  <a:pt x="736345" y="402431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88291" y="7374342"/>
            <a:ext cx="457200" cy="752475"/>
          </a:xfrm>
          <a:custGeom>
            <a:avLst/>
            <a:gdLst/>
            <a:ahLst/>
            <a:cxnLst/>
            <a:rect l="l" t="t" r="r" b="b"/>
            <a:pathLst>
              <a:path w="457200" h="752475">
                <a:moveTo>
                  <a:pt x="130574" y="752475"/>
                </a:moveTo>
                <a:lnTo>
                  <a:pt x="65287" y="752475"/>
                </a:lnTo>
                <a:lnTo>
                  <a:pt x="65287" y="687042"/>
                </a:lnTo>
                <a:lnTo>
                  <a:pt x="130574" y="687042"/>
                </a:lnTo>
                <a:lnTo>
                  <a:pt x="130574" y="752475"/>
                </a:lnTo>
                <a:close/>
              </a:path>
              <a:path w="457200" h="752475">
                <a:moveTo>
                  <a:pt x="228505" y="392595"/>
                </a:moveTo>
                <a:lnTo>
                  <a:pt x="190412" y="384874"/>
                </a:lnTo>
                <a:lnTo>
                  <a:pt x="159280" y="363825"/>
                </a:lnTo>
                <a:lnTo>
                  <a:pt x="138279" y="332625"/>
                </a:lnTo>
                <a:lnTo>
                  <a:pt x="130574" y="294446"/>
                </a:lnTo>
                <a:lnTo>
                  <a:pt x="130574" y="98148"/>
                </a:lnTo>
                <a:lnTo>
                  <a:pt x="138279" y="59901"/>
                </a:lnTo>
                <a:lnTo>
                  <a:pt x="159280" y="28708"/>
                </a:lnTo>
                <a:lnTo>
                  <a:pt x="190412" y="7698"/>
                </a:lnTo>
                <a:lnTo>
                  <a:pt x="228505" y="0"/>
                </a:lnTo>
                <a:lnTo>
                  <a:pt x="266668" y="7698"/>
                </a:lnTo>
                <a:lnTo>
                  <a:pt x="297792" y="28708"/>
                </a:lnTo>
                <a:lnTo>
                  <a:pt x="318755" y="59901"/>
                </a:lnTo>
                <a:lnTo>
                  <a:pt x="326437" y="98148"/>
                </a:lnTo>
                <a:lnTo>
                  <a:pt x="326110" y="294446"/>
                </a:lnTo>
                <a:lnTo>
                  <a:pt x="318457" y="332625"/>
                </a:lnTo>
                <a:lnTo>
                  <a:pt x="297567" y="363825"/>
                </a:lnTo>
                <a:lnTo>
                  <a:pt x="266548" y="384874"/>
                </a:lnTo>
                <a:lnTo>
                  <a:pt x="228505" y="392595"/>
                </a:lnTo>
                <a:close/>
              </a:path>
              <a:path w="457200" h="752475">
                <a:moveTo>
                  <a:pt x="261149" y="621609"/>
                </a:moveTo>
                <a:lnTo>
                  <a:pt x="195862" y="621609"/>
                </a:lnTo>
                <a:lnTo>
                  <a:pt x="195862" y="514300"/>
                </a:lnTo>
                <a:lnTo>
                  <a:pt x="151299" y="502988"/>
                </a:lnTo>
                <a:lnTo>
                  <a:pt x="110208" y="483318"/>
                </a:lnTo>
                <a:lnTo>
                  <a:pt x="73822" y="456286"/>
                </a:lnTo>
                <a:lnTo>
                  <a:pt x="43375" y="422887"/>
                </a:lnTo>
                <a:lnTo>
                  <a:pt x="20100" y="384117"/>
                </a:lnTo>
                <a:lnTo>
                  <a:pt x="5220" y="340885"/>
                </a:lnTo>
                <a:lnTo>
                  <a:pt x="0" y="294446"/>
                </a:lnTo>
                <a:lnTo>
                  <a:pt x="55494" y="294446"/>
                </a:lnTo>
                <a:lnTo>
                  <a:pt x="62053" y="340885"/>
                </a:lnTo>
                <a:lnTo>
                  <a:pt x="80327" y="381326"/>
                </a:lnTo>
                <a:lnTo>
                  <a:pt x="108213" y="414679"/>
                </a:lnTo>
                <a:lnTo>
                  <a:pt x="143608" y="439852"/>
                </a:lnTo>
                <a:lnTo>
                  <a:pt x="184406" y="455756"/>
                </a:lnTo>
                <a:lnTo>
                  <a:pt x="228505" y="461299"/>
                </a:lnTo>
                <a:lnTo>
                  <a:pt x="376441" y="461299"/>
                </a:lnTo>
                <a:lnTo>
                  <a:pt x="346803" y="483318"/>
                </a:lnTo>
                <a:lnTo>
                  <a:pt x="305712" y="502988"/>
                </a:lnTo>
                <a:lnTo>
                  <a:pt x="261149" y="514300"/>
                </a:lnTo>
                <a:lnTo>
                  <a:pt x="261149" y="621609"/>
                </a:lnTo>
                <a:close/>
              </a:path>
              <a:path w="457200" h="752475">
                <a:moveTo>
                  <a:pt x="376441" y="461299"/>
                </a:moveTo>
                <a:lnTo>
                  <a:pt x="228505" y="461299"/>
                </a:lnTo>
                <a:lnTo>
                  <a:pt x="272661" y="455756"/>
                </a:lnTo>
                <a:lnTo>
                  <a:pt x="313476" y="439852"/>
                </a:lnTo>
                <a:lnTo>
                  <a:pt x="348859" y="414679"/>
                </a:lnTo>
                <a:lnTo>
                  <a:pt x="376720" y="381326"/>
                </a:lnTo>
                <a:lnTo>
                  <a:pt x="394969" y="340885"/>
                </a:lnTo>
                <a:lnTo>
                  <a:pt x="401517" y="294446"/>
                </a:lnTo>
                <a:lnTo>
                  <a:pt x="457011" y="294446"/>
                </a:lnTo>
                <a:lnTo>
                  <a:pt x="451790" y="340885"/>
                </a:lnTo>
                <a:lnTo>
                  <a:pt x="436911" y="384117"/>
                </a:lnTo>
                <a:lnTo>
                  <a:pt x="413636" y="422887"/>
                </a:lnTo>
                <a:lnTo>
                  <a:pt x="383189" y="456286"/>
                </a:lnTo>
                <a:lnTo>
                  <a:pt x="376441" y="461299"/>
                </a:lnTo>
                <a:close/>
              </a:path>
              <a:path w="457200" h="752475">
                <a:moveTo>
                  <a:pt x="261149" y="752475"/>
                </a:moveTo>
                <a:lnTo>
                  <a:pt x="195862" y="752475"/>
                </a:lnTo>
                <a:lnTo>
                  <a:pt x="195862" y="687042"/>
                </a:lnTo>
                <a:lnTo>
                  <a:pt x="261149" y="687042"/>
                </a:lnTo>
                <a:lnTo>
                  <a:pt x="261149" y="752475"/>
                </a:lnTo>
                <a:close/>
              </a:path>
              <a:path w="457200" h="752475">
                <a:moveTo>
                  <a:pt x="391724" y="752475"/>
                </a:moveTo>
                <a:lnTo>
                  <a:pt x="326437" y="752475"/>
                </a:lnTo>
                <a:lnTo>
                  <a:pt x="326437" y="687042"/>
                </a:lnTo>
                <a:lnTo>
                  <a:pt x="391724" y="687042"/>
                </a:lnTo>
                <a:lnTo>
                  <a:pt x="391724" y="75247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07643" y="6047220"/>
            <a:ext cx="666750" cy="666750"/>
          </a:xfrm>
          <a:custGeom>
            <a:avLst/>
            <a:gdLst/>
            <a:ahLst/>
            <a:cxnLst/>
            <a:rect l="l" t="t" r="r" b="b"/>
            <a:pathLst>
              <a:path w="666750" h="666750">
                <a:moveTo>
                  <a:pt x="629708" y="666749"/>
                </a:moveTo>
                <a:lnTo>
                  <a:pt x="582707" y="665023"/>
                </a:lnTo>
                <a:lnTo>
                  <a:pt x="536644" y="659923"/>
                </a:lnTo>
                <a:lnTo>
                  <a:pt x="491643" y="651572"/>
                </a:lnTo>
                <a:lnTo>
                  <a:pt x="447824" y="640092"/>
                </a:lnTo>
                <a:lnTo>
                  <a:pt x="405309" y="625604"/>
                </a:lnTo>
                <a:lnTo>
                  <a:pt x="364220" y="608230"/>
                </a:lnTo>
                <a:lnTo>
                  <a:pt x="324679" y="588091"/>
                </a:lnTo>
                <a:lnTo>
                  <a:pt x="286806" y="565310"/>
                </a:lnTo>
                <a:lnTo>
                  <a:pt x="250725" y="540008"/>
                </a:lnTo>
                <a:lnTo>
                  <a:pt x="216555" y="512307"/>
                </a:lnTo>
                <a:lnTo>
                  <a:pt x="184421" y="482328"/>
                </a:lnTo>
                <a:lnTo>
                  <a:pt x="154442" y="450194"/>
                </a:lnTo>
                <a:lnTo>
                  <a:pt x="126741" y="416025"/>
                </a:lnTo>
                <a:lnTo>
                  <a:pt x="101439" y="379943"/>
                </a:lnTo>
                <a:lnTo>
                  <a:pt x="78658" y="342071"/>
                </a:lnTo>
                <a:lnTo>
                  <a:pt x="58519" y="302529"/>
                </a:lnTo>
                <a:lnTo>
                  <a:pt x="41145" y="261440"/>
                </a:lnTo>
                <a:lnTo>
                  <a:pt x="26657" y="218925"/>
                </a:lnTo>
                <a:lnTo>
                  <a:pt x="15177" y="175106"/>
                </a:lnTo>
                <a:lnTo>
                  <a:pt x="6826" y="130105"/>
                </a:lnTo>
                <a:lnTo>
                  <a:pt x="1726" y="84042"/>
                </a:lnTo>
                <a:lnTo>
                  <a:pt x="0" y="37041"/>
                </a:lnTo>
                <a:lnTo>
                  <a:pt x="2896" y="22580"/>
                </a:lnTo>
                <a:lnTo>
                  <a:pt x="10811" y="10811"/>
                </a:lnTo>
                <a:lnTo>
                  <a:pt x="22580" y="2896"/>
                </a:lnTo>
                <a:lnTo>
                  <a:pt x="37041" y="0"/>
                </a:lnTo>
                <a:lnTo>
                  <a:pt x="166687" y="0"/>
                </a:lnTo>
                <a:lnTo>
                  <a:pt x="200832" y="22580"/>
                </a:lnTo>
                <a:lnTo>
                  <a:pt x="205100" y="71328"/>
                </a:lnTo>
                <a:lnTo>
                  <a:pt x="209146" y="104920"/>
                </a:lnTo>
                <a:lnTo>
                  <a:pt x="215761" y="137679"/>
                </a:lnTo>
                <a:lnTo>
                  <a:pt x="224842" y="169465"/>
                </a:lnTo>
                <a:lnTo>
                  <a:pt x="226576" y="179299"/>
                </a:lnTo>
                <a:lnTo>
                  <a:pt x="225653" y="189236"/>
                </a:lnTo>
                <a:lnTo>
                  <a:pt x="222056" y="198688"/>
                </a:lnTo>
                <a:lnTo>
                  <a:pt x="215767" y="207062"/>
                </a:lnTo>
                <a:lnTo>
                  <a:pt x="134276" y="288739"/>
                </a:lnTo>
                <a:lnTo>
                  <a:pt x="159140" y="332459"/>
                </a:lnTo>
                <a:lnTo>
                  <a:pt x="187707" y="373609"/>
                </a:lnTo>
                <a:lnTo>
                  <a:pt x="219758" y="411957"/>
                </a:lnTo>
                <a:lnTo>
                  <a:pt x="255070" y="447269"/>
                </a:lnTo>
                <a:lnTo>
                  <a:pt x="293425" y="479312"/>
                </a:lnTo>
                <a:lnTo>
                  <a:pt x="334602" y="507853"/>
                </a:lnTo>
                <a:lnTo>
                  <a:pt x="378380" y="532659"/>
                </a:lnTo>
                <a:lnTo>
                  <a:pt x="666749" y="532659"/>
                </a:lnTo>
                <a:lnTo>
                  <a:pt x="666749" y="629708"/>
                </a:lnTo>
                <a:lnTo>
                  <a:pt x="663853" y="644169"/>
                </a:lnTo>
                <a:lnTo>
                  <a:pt x="655938" y="655938"/>
                </a:lnTo>
                <a:lnTo>
                  <a:pt x="644169" y="663853"/>
                </a:lnTo>
                <a:lnTo>
                  <a:pt x="629708" y="666749"/>
                </a:lnTo>
                <a:close/>
              </a:path>
              <a:path w="666750" h="666750">
                <a:moveTo>
                  <a:pt x="666749" y="333374"/>
                </a:moveTo>
                <a:lnTo>
                  <a:pt x="592666" y="333374"/>
                </a:lnTo>
                <a:lnTo>
                  <a:pt x="588487" y="286776"/>
                </a:lnTo>
                <a:lnTo>
                  <a:pt x="576440" y="242914"/>
                </a:lnTo>
                <a:lnTo>
                  <a:pt x="559414" y="207062"/>
                </a:lnTo>
                <a:lnTo>
                  <a:pt x="531672" y="166331"/>
                </a:lnTo>
                <a:lnTo>
                  <a:pt x="500418" y="135077"/>
                </a:lnTo>
                <a:lnTo>
                  <a:pt x="464228" y="109492"/>
                </a:lnTo>
                <a:lnTo>
                  <a:pt x="423835" y="90309"/>
                </a:lnTo>
                <a:lnTo>
                  <a:pt x="379973" y="78262"/>
                </a:lnTo>
                <a:lnTo>
                  <a:pt x="333374" y="74083"/>
                </a:lnTo>
                <a:lnTo>
                  <a:pt x="333374" y="0"/>
                </a:lnTo>
                <a:lnTo>
                  <a:pt x="382634" y="3615"/>
                </a:lnTo>
                <a:lnTo>
                  <a:pt x="429650" y="14116"/>
                </a:lnTo>
                <a:lnTo>
                  <a:pt x="473908" y="30988"/>
                </a:lnTo>
                <a:lnTo>
                  <a:pt x="514891" y="53714"/>
                </a:lnTo>
                <a:lnTo>
                  <a:pt x="552085" y="81778"/>
                </a:lnTo>
                <a:lnTo>
                  <a:pt x="584971" y="114664"/>
                </a:lnTo>
                <a:lnTo>
                  <a:pt x="613035" y="151858"/>
                </a:lnTo>
                <a:lnTo>
                  <a:pt x="635761" y="192841"/>
                </a:lnTo>
                <a:lnTo>
                  <a:pt x="652633" y="237099"/>
                </a:lnTo>
                <a:lnTo>
                  <a:pt x="663134" y="284115"/>
                </a:lnTo>
                <a:lnTo>
                  <a:pt x="666682" y="332459"/>
                </a:lnTo>
                <a:lnTo>
                  <a:pt x="666749" y="333374"/>
                </a:lnTo>
                <a:close/>
              </a:path>
              <a:path w="666750" h="666750">
                <a:moveTo>
                  <a:pt x="518583" y="333374"/>
                </a:moveTo>
                <a:lnTo>
                  <a:pt x="444499" y="333374"/>
                </a:lnTo>
                <a:lnTo>
                  <a:pt x="435757" y="290149"/>
                </a:lnTo>
                <a:lnTo>
                  <a:pt x="411926" y="254823"/>
                </a:lnTo>
                <a:lnTo>
                  <a:pt x="376600" y="230992"/>
                </a:lnTo>
                <a:lnTo>
                  <a:pt x="333374" y="222249"/>
                </a:lnTo>
                <a:lnTo>
                  <a:pt x="333374" y="148166"/>
                </a:lnTo>
                <a:lnTo>
                  <a:pt x="382592" y="154786"/>
                </a:lnTo>
                <a:lnTo>
                  <a:pt x="426829" y="173464"/>
                </a:lnTo>
                <a:lnTo>
                  <a:pt x="464317" y="202432"/>
                </a:lnTo>
                <a:lnTo>
                  <a:pt x="493285" y="239920"/>
                </a:lnTo>
                <a:lnTo>
                  <a:pt x="511946" y="284115"/>
                </a:lnTo>
                <a:lnTo>
                  <a:pt x="518460" y="332459"/>
                </a:lnTo>
                <a:lnTo>
                  <a:pt x="518583" y="333374"/>
                </a:lnTo>
                <a:close/>
              </a:path>
              <a:path w="666750" h="666750">
                <a:moveTo>
                  <a:pt x="666749" y="532659"/>
                </a:moveTo>
                <a:lnTo>
                  <a:pt x="378380" y="532659"/>
                </a:lnTo>
                <a:lnTo>
                  <a:pt x="459872" y="450982"/>
                </a:lnTo>
                <a:lnTo>
                  <a:pt x="468247" y="444693"/>
                </a:lnTo>
                <a:lnTo>
                  <a:pt x="477698" y="441096"/>
                </a:lnTo>
                <a:lnTo>
                  <a:pt x="487636" y="440173"/>
                </a:lnTo>
                <a:lnTo>
                  <a:pt x="497469" y="441907"/>
                </a:lnTo>
                <a:lnTo>
                  <a:pt x="529206" y="450982"/>
                </a:lnTo>
                <a:lnTo>
                  <a:pt x="561922" y="457603"/>
                </a:lnTo>
                <a:lnTo>
                  <a:pt x="595450" y="461649"/>
                </a:lnTo>
                <a:lnTo>
                  <a:pt x="629708" y="463020"/>
                </a:lnTo>
                <a:lnTo>
                  <a:pt x="644169" y="465917"/>
                </a:lnTo>
                <a:lnTo>
                  <a:pt x="655938" y="473832"/>
                </a:lnTo>
                <a:lnTo>
                  <a:pt x="663853" y="485601"/>
                </a:lnTo>
                <a:lnTo>
                  <a:pt x="666749" y="500062"/>
                </a:lnTo>
                <a:lnTo>
                  <a:pt x="666749" y="532659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03128" y="5996830"/>
            <a:ext cx="685800" cy="7620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190499" y="76199"/>
                </a:moveTo>
                <a:lnTo>
                  <a:pt x="114299" y="76199"/>
                </a:lnTo>
                <a:lnTo>
                  <a:pt x="114299" y="0"/>
                </a:lnTo>
                <a:lnTo>
                  <a:pt x="190499" y="0"/>
                </a:lnTo>
                <a:lnTo>
                  <a:pt x="190499" y="76199"/>
                </a:lnTo>
                <a:close/>
              </a:path>
              <a:path w="685800" h="762000">
                <a:moveTo>
                  <a:pt x="571499" y="76199"/>
                </a:moveTo>
                <a:lnTo>
                  <a:pt x="495299" y="76199"/>
                </a:lnTo>
                <a:lnTo>
                  <a:pt x="495299" y="0"/>
                </a:lnTo>
                <a:lnTo>
                  <a:pt x="571499" y="0"/>
                </a:lnTo>
                <a:lnTo>
                  <a:pt x="571499" y="76199"/>
                </a:lnTo>
                <a:close/>
              </a:path>
              <a:path w="685800" h="762000">
                <a:moveTo>
                  <a:pt x="609599" y="761999"/>
                </a:moveTo>
                <a:lnTo>
                  <a:pt x="76199" y="761999"/>
                </a:lnTo>
                <a:lnTo>
                  <a:pt x="46532" y="756014"/>
                </a:lnTo>
                <a:lnTo>
                  <a:pt x="22312" y="739687"/>
                </a:lnTo>
                <a:lnTo>
                  <a:pt x="5985" y="715467"/>
                </a:lnTo>
                <a:lnTo>
                  <a:pt x="0" y="685799"/>
                </a:lnTo>
                <a:lnTo>
                  <a:pt x="112" y="528827"/>
                </a:lnTo>
                <a:lnTo>
                  <a:pt x="216" y="383285"/>
                </a:lnTo>
                <a:lnTo>
                  <a:pt x="299" y="266699"/>
                </a:lnTo>
                <a:lnTo>
                  <a:pt x="380" y="152399"/>
                </a:lnTo>
                <a:lnTo>
                  <a:pt x="6307" y="122732"/>
                </a:lnTo>
                <a:lnTo>
                  <a:pt x="22502" y="98512"/>
                </a:lnTo>
                <a:lnTo>
                  <a:pt x="46592" y="82185"/>
                </a:lnTo>
                <a:lnTo>
                  <a:pt x="76199" y="76199"/>
                </a:lnTo>
                <a:lnTo>
                  <a:pt x="609599" y="76199"/>
                </a:lnTo>
                <a:lnTo>
                  <a:pt x="639267" y="82185"/>
                </a:lnTo>
                <a:lnTo>
                  <a:pt x="663487" y="98512"/>
                </a:lnTo>
                <a:lnTo>
                  <a:pt x="679814" y="122732"/>
                </a:lnTo>
                <a:lnTo>
                  <a:pt x="685799" y="152399"/>
                </a:lnTo>
                <a:lnTo>
                  <a:pt x="685799" y="266699"/>
                </a:lnTo>
                <a:lnTo>
                  <a:pt x="76199" y="266699"/>
                </a:lnTo>
                <a:lnTo>
                  <a:pt x="76199" y="685799"/>
                </a:lnTo>
                <a:lnTo>
                  <a:pt x="685799" y="685799"/>
                </a:lnTo>
                <a:lnTo>
                  <a:pt x="679814" y="715467"/>
                </a:lnTo>
                <a:lnTo>
                  <a:pt x="663487" y="739687"/>
                </a:lnTo>
                <a:lnTo>
                  <a:pt x="639267" y="756014"/>
                </a:lnTo>
                <a:lnTo>
                  <a:pt x="609599" y="761999"/>
                </a:lnTo>
                <a:close/>
              </a:path>
              <a:path w="685800" h="762000">
                <a:moveTo>
                  <a:pt x="685799" y="685799"/>
                </a:moveTo>
                <a:lnTo>
                  <a:pt x="609599" y="685799"/>
                </a:lnTo>
                <a:lnTo>
                  <a:pt x="609599" y="266699"/>
                </a:lnTo>
                <a:lnTo>
                  <a:pt x="685799" y="266699"/>
                </a:lnTo>
                <a:lnTo>
                  <a:pt x="685799" y="685799"/>
                </a:lnTo>
                <a:close/>
              </a:path>
              <a:path w="685800" h="762000">
                <a:moveTo>
                  <a:pt x="369951" y="528827"/>
                </a:moveTo>
                <a:lnTo>
                  <a:pt x="289179" y="528827"/>
                </a:lnTo>
                <a:lnTo>
                  <a:pt x="475107" y="342899"/>
                </a:lnTo>
                <a:lnTo>
                  <a:pt x="515492" y="383285"/>
                </a:lnTo>
                <a:lnTo>
                  <a:pt x="369951" y="528827"/>
                </a:lnTo>
                <a:close/>
              </a:path>
              <a:path w="685800" h="762000">
                <a:moveTo>
                  <a:pt x="289179" y="609599"/>
                </a:moveTo>
                <a:lnTo>
                  <a:pt x="168021" y="488441"/>
                </a:lnTo>
                <a:lnTo>
                  <a:pt x="208407" y="448055"/>
                </a:lnTo>
                <a:lnTo>
                  <a:pt x="289179" y="528827"/>
                </a:lnTo>
                <a:lnTo>
                  <a:pt x="369951" y="528827"/>
                </a:lnTo>
                <a:lnTo>
                  <a:pt x="289179" y="609599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83284" y="6047220"/>
            <a:ext cx="666750" cy="666750"/>
          </a:xfrm>
          <a:custGeom>
            <a:avLst/>
            <a:gdLst/>
            <a:ahLst/>
            <a:cxnLst/>
            <a:rect l="l" t="t" r="r" b="b"/>
            <a:pathLst>
              <a:path w="666750" h="666750">
                <a:moveTo>
                  <a:pt x="333374" y="333374"/>
                </a:moveTo>
                <a:lnTo>
                  <a:pt x="289050" y="327408"/>
                </a:lnTo>
                <a:lnTo>
                  <a:pt x="249228" y="310578"/>
                </a:lnTo>
                <a:lnTo>
                  <a:pt x="215495" y="284488"/>
                </a:lnTo>
                <a:lnTo>
                  <a:pt x="189437" y="250741"/>
                </a:lnTo>
                <a:lnTo>
                  <a:pt x="172639" y="210939"/>
                </a:lnTo>
                <a:lnTo>
                  <a:pt x="166687" y="166687"/>
                </a:lnTo>
                <a:lnTo>
                  <a:pt x="172639" y="122362"/>
                </a:lnTo>
                <a:lnTo>
                  <a:pt x="189437" y="82541"/>
                </a:lnTo>
                <a:lnTo>
                  <a:pt x="215495" y="48808"/>
                </a:lnTo>
                <a:lnTo>
                  <a:pt x="249228" y="22749"/>
                </a:lnTo>
                <a:lnTo>
                  <a:pt x="289050" y="5951"/>
                </a:lnTo>
                <a:lnTo>
                  <a:pt x="333374" y="0"/>
                </a:lnTo>
                <a:lnTo>
                  <a:pt x="377699" y="5951"/>
                </a:lnTo>
                <a:lnTo>
                  <a:pt x="417521" y="22749"/>
                </a:lnTo>
                <a:lnTo>
                  <a:pt x="451254" y="48808"/>
                </a:lnTo>
                <a:lnTo>
                  <a:pt x="477312" y="82541"/>
                </a:lnTo>
                <a:lnTo>
                  <a:pt x="494110" y="122362"/>
                </a:lnTo>
                <a:lnTo>
                  <a:pt x="500062" y="166687"/>
                </a:lnTo>
                <a:lnTo>
                  <a:pt x="494110" y="210939"/>
                </a:lnTo>
                <a:lnTo>
                  <a:pt x="477312" y="250741"/>
                </a:lnTo>
                <a:lnTo>
                  <a:pt x="451254" y="284488"/>
                </a:lnTo>
                <a:lnTo>
                  <a:pt x="417521" y="310578"/>
                </a:lnTo>
                <a:lnTo>
                  <a:pt x="377699" y="327408"/>
                </a:lnTo>
                <a:lnTo>
                  <a:pt x="333374" y="333374"/>
                </a:lnTo>
                <a:close/>
              </a:path>
              <a:path w="666750" h="666750">
                <a:moveTo>
                  <a:pt x="666749" y="666749"/>
                </a:moveTo>
                <a:lnTo>
                  <a:pt x="0" y="666749"/>
                </a:lnTo>
                <a:lnTo>
                  <a:pt x="0" y="583406"/>
                </a:lnTo>
                <a:lnTo>
                  <a:pt x="29275" y="517582"/>
                </a:lnTo>
                <a:lnTo>
                  <a:pt x="61751" y="490832"/>
                </a:lnTo>
                <a:lnTo>
                  <a:pt x="102459" y="468194"/>
                </a:lnTo>
                <a:lnTo>
                  <a:pt x="148652" y="449667"/>
                </a:lnTo>
                <a:lnTo>
                  <a:pt x="197586" y="435254"/>
                </a:lnTo>
                <a:lnTo>
                  <a:pt x="246515" y="424958"/>
                </a:lnTo>
                <a:lnTo>
                  <a:pt x="292693" y="418778"/>
                </a:lnTo>
                <a:lnTo>
                  <a:pt x="333374" y="416718"/>
                </a:lnTo>
                <a:lnTo>
                  <a:pt x="374056" y="418778"/>
                </a:lnTo>
                <a:lnTo>
                  <a:pt x="420234" y="424958"/>
                </a:lnTo>
                <a:lnTo>
                  <a:pt x="469163" y="435254"/>
                </a:lnTo>
                <a:lnTo>
                  <a:pt x="518097" y="449667"/>
                </a:lnTo>
                <a:lnTo>
                  <a:pt x="564290" y="468194"/>
                </a:lnTo>
                <a:lnTo>
                  <a:pt x="604998" y="490832"/>
                </a:lnTo>
                <a:lnTo>
                  <a:pt x="637474" y="517582"/>
                </a:lnTo>
                <a:lnTo>
                  <a:pt x="666749" y="583406"/>
                </a:lnTo>
                <a:lnTo>
                  <a:pt x="666749" y="666749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634916" y="6047607"/>
            <a:ext cx="666750" cy="666750"/>
          </a:xfrm>
          <a:custGeom>
            <a:avLst/>
            <a:gdLst/>
            <a:ahLst/>
            <a:cxnLst/>
            <a:rect l="l" t="t" r="r" b="b"/>
            <a:pathLst>
              <a:path w="666750" h="666750">
                <a:moveTo>
                  <a:pt x="333208" y="666750"/>
                </a:moveTo>
                <a:lnTo>
                  <a:pt x="283932" y="663136"/>
                </a:lnTo>
                <a:lnTo>
                  <a:pt x="236913" y="652641"/>
                </a:lnTo>
                <a:lnTo>
                  <a:pt x="192665" y="635776"/>
                </a:lnTo>
                <a:lnTo>
                  <a:pt x="151700" y="613059"/>
                </a:lnTo>
                <a:lnTo>
                  <a:pt x="114532" y="585002"/>
                </a:lnTo>
                <a:lnTo>
                  <a:pt x="81675" y="552122"/>
                </a:lnTo>
                <a:lnTo>
                  <a:pt x="53640" y="514932"/>
                </a:lnTo>
                <a:lnTo>
                  <a:pt x="30942" y="473948"/>
                </a:lnTo>
                <a:lnTo>
                  <a:pt x="14094" y="429684"/>
                </a:lnTo>
                <a:lnTo>
                  <a:pt x="3609" y="382654"/>
                </a:lnTo>
                <a:lnTo>
                  <a:pt x="0" y="333375"/>
                </a:lnTo>
                <a:lnTo>
                  <a:pt x="3609" y="284095"/>
                </a:lnTo>
                <a:lnTo>
                  <a:pt x="14094" y="237065"/>
                </a:lnTo>
                <a:lnTo>
                  <a:pt x="30942" y="192801"/>
                </a:lnTo>
                <a:lnTo>
                  <a:pt x="53640" y="151817"/>
                </a:lnTo>
                <a:lnTo>
                  <a:pt x="81674" y="114627"/>
                </a:lnTo>
                <a:lnTo>
                  <a:pt x="114532" y="81747"/>
                </a:lnTo>
                <a:lnTo>
                  <a:pt x="151700" y="53690"/>
                </a:lnTo>
                <a:lnTo>
                  <a:pt x="192665" y="30973"/>
                </a:lnTo>
                <a:lnTo>
                  <a:pt x="236913" y="14108"/>
                </a:lnTo>
                <a:lnTo>
                  <a:pt x="283932" y="3613"/>
                </a:lnTo>
                <a:lnTo>
                  <a:pt x="333208" y="0"/>
                </a:lnTo>
                <a:lnTo>
                  <a:pt x="382492" y="3613"/>
                </a:lnTo>
                <a:lnTo>
                  <a:pt x="429532" y="14108"/>
                </a:lnTo>
                <a:lnTo>
                  <a:pt x="473812" y="30973"/>
                </a:lnTo>
                <a:lnTo>
                  <a:pt x="514816" y="53690"/>
                </a:lnTo>
                <a:lnTo>
                  <a:pt x="533585" y="67841"/>
                </a:lnTo>
                <a:lnTo>
                  <a:pt x="333375" y="67841"/>
                </a:lnTo>
                <a:lnTo>
                  <a:pt x="324853" y="81176"/>
                </a:lnTo>
                <a:lnTo>
                  <a:pt x="246864" y="81176"/>
                </a:lnTo>
                <a:lnTo>
                  <a:pt x="202931" y="100848"/>
                </a:lnTo>
                <a:lnTo>
                  <a:pt x="163687" y="127786"/>
                </a:lnTo>
                <a:lnTo>
                  <a:pt x="129943" y="161132"/>
                </a:lnTo>
                <a:lnTo>
                  <a:pt x="102512" y="200025"/>
                </a:lnTo>
                <a:lnTo>
                  <a:pt x="638501" y="200025"/>
                </a:lnTo>
                <a:lnTo>
                  <a:pt x="652626" y="237065"/>
                </a:lnTo>
                <a:lnTo>
                  <a:pt x="659246" y="266700"/>
                </a:lnTo>
                <a:lnTo>
                  <a:pt x="75342" y="266700"/>
                </a:lnTo>
                <a:lnTo>
                  <a:pt x="71667" y="282884"/>
                </a:lnTo>
                <a:lnTo>
                  <a:pt x="68946" y="299412"/>
                </a:lnTo>
                <a:lnTo>
                  <a:pt x="67255" y="316253"/>
                </a:lnTo>
                <a:lnTo>
                  <a:pt x="66675" y="333375"/>
                </a:lnTo>
                <a:lnTo>
                  <a:pt x="67248" y="350285"/>
                </a:lnTo>
                <a:lnTo>
                  <a:pt x="67255" y="350496"/>
                </a:lnTo>
                <a:lnTo>
                  <a:pt x="68914" y="367025"/>
                </a:lnTo>
                <a:lnTo>
                  <a:pt x="68946" y="367337"/>
                </a:lnTo>
                <a:lnTo>
                  <a:pt x="71625" y="383607"/>
                </a:lnTo>
                <a:lnTo>
                  <a:pt x="71667" y="383865"/>
                </a:lnTo>
                <a:lnTo>
                  <a:pt x="75342" y="400050"/>
                </a:lnTo>
                <a:lnTo>
                  <a:pt x="659246" y="400050"/>
                </a:lnTo>
                <a:lnTo>
                  <a:pt x="652626" y="429684"/>
                </a:lnTo>
                <a:lnTo>
                  <a:pt x="638501" y="466725"/>
                </a:lnTo>
                <a:lnTo>
                  <a:pt x="102512" y="466725"/>
                </a:lnTo>
                <a:lnTo>
                  <a:pt x="129924" y="505591"/>
                </a:lnTo>
                <a:lnTo>
                  <a:pt x="163602" y="538879"/>
                </a:lnTo>
                <a:lnTo>
                  <a:pt x="202931" y="565901"/>
                </a:lnTo>
                <a:lnTo>
                  <a:pt x="246864" y="585573"/>
                </a:lnTo>
                <a:lnTo>
                  <a:pt x="324893" y="585573"/>
                </a:lnTo>
                <a:lnTo>
                  <a:pt x="333375" y="598908"/>
                </a:lnTo>
                <a:lnTo>
                  <a:pt x="533585" y="598908"/>
                </a:lnTo>
                <a:lnTo>
                  <a:pt x="514816" y="613059"/>
                </a:lnTo>
                <a:lnTo>
                  <a:pt x="473812" y="635776"/>
                </a:lnTo>
                <a:lnTo>
                  <a:pt x="429532" y="652641"/>
                </a:lnTo>
                <a:lnTo>
                  <a:pt x="382492" y="663136"/>
                </a:lnTo>
                <a:lnTo>
                  <a:pt x="333208" y="666750"/>
                </a:lnTo>
                <a:close/>
              </a:path>
              <a:path w="666750" h="666750">
                <a:moveTo>
                  <a:pt x="465724" y="200025"/>
                </a:moveTo>
                <a:lnTo>
                  <a:pt x="397049" y="200025"/>
                </a:lnTo>
                <a:lnTo>
                  <a:pt x="385037" y="164885"/>
                </a:lnTo>
                <a:lnTo>
                  <a:pt x="370337" y="131058"/>
                </a:lnTo>
                <a:lnTo>
                  <a:pt x="353075" y="98668"/>
                </a:lnTo>
                <a:lnTo>
                  <a:pt x="333375" y="67841"/>
                </a:lnTo>
                <a:lnTo>
                  <a:pt x="533585" y="67841"/>
                </a:lnTo>
                <a:lnTo>
                  <a:pt x="551492" y="81343"/>
                </a:lnTo>
                <a:lnTo>
                  <a:pt x="419719" y="81343"/>
                </a:lnTo>
                <a:lnTo>
                  <a:pt x="433787" y="109568"/>
                </a:lnTo>
                <a:lnTo>
                  <a:pt x="446151" y="138913"/>
                </a:lnTo>
                <a:lnTo>
                  <a:pt x="456777" y="169101"/>
                </a:lnTo>
                <a:lnTo>
                  <a:pt x="465724" y="200025"/>
                </a:lnTo>
                <a:close/>
              </a:path>
              <a:path w="666750" h="666750">
                <a:moveTo>
                  <a:pt x="269700" y="200025"/>
                </a:moveTo>
                <a:lnTo>
                  <a:pt x="200858" y="200025"/>
                </a:lnTo>
                <a:lnTo>
                  <a:pt x="209804" y="169101"/>
                </a:lnTo>
                <a:lnTo>
                  <a:pt x="220423" y="138913"/>
                </a:lnTo>
                <a:lnTo>
                  <a:pt x="232760" y="109568"/>
                </a:lnTo>
                <a:lnTo>
                  <a:pt x="246781" y="81343"/>
                </a:lnTo>
                <a:lnTo>
                  <a:pt x="246864" y="81176"/>
                </a:lnTo>
                <a:lnTo>
                  <a:pt x="324853" y="81176"/>
                </a:lnTo>
                <a:lnTo>
                  <a:pt x="313674" y="98668"/>
                </a:lnTo>
                <a:lnTo>
                  <a:pt x="296412" y="131058"/>
                </a:lnTo>
                <a:lnTo>
                  <a:pt x="281712" y="164885"/>
                </a:lnTo>
                <a:lnTo>
                  <a:pt x="269700" y="200025"/>
                </a:lnTo>
                <a:close/>
              </a:path>
              <a:path w="666750" h="666750">
                <a:moveTo>
                  <a:pt x="638501" y="200025"/>
                </a:moveTo>
                <a:lnTo>
                  <a:pt x="564070" y="200025"/>
                </a:lnTo>
                <a:lnTo>
                  <a:pt x="536613" y="161132"/>
                </a:lnTo>
                <a:lnTo>
                  <a:pt x="506127" y="131058"/>
                </a:lnTo>
                <a:lnTo>
                  <a:pt x="502774" y="127786"/>
                </a:lnTo>
                <a:lnTo>
                  <a:pt x="463651" y="100989"/>
                </a:lnTo>
                <a:lnTo>
                  <a:pt x="419719" y="81343"/>
                </a:lnTo>
                <a:lnTo>
                  <a:pt x="551492" y="81343"/>
                </a:lnTo>
                <a:lnTo>
                  <a:pt x="552027" y="81747"/>
                </a:lnTo>
                <a:lnTo>
                  <a:pt x="584930" y="114627"/>
                </a:lnTo>
                <a:lnTo>
                  <a:pt x="613009" y="151817"/>
                </a:lnTo>
                <a:lnTo>
                  <a:pt x="635746" y="192801"/>
                </a:lnTo>
                <a:lnTo>
                  <a:pt x="638501" y="200025"/>
                </a:lnTo>
                <a:close/>
              </a:path>
              <a:path w="666750" h="666750">
                <a:moveTo>
                  <a:pt x="255365" y="400050"/>
                </a:moveTo>
                <a:lnTo>
                  <a:pt x="188023" y="400050"/>
                </a:lnTo>
                <a:lnTo>
                  <a:pt x="186128" y="383865"/>
                </a:lnTo>
                <a:lnTo>
                  <a:pt x="184654" y="367337"/>
                </a:lnTo>
                <a:lnTo>
                  <a:pt x="183698" y="350496"/>
                </a:lnTo>
                <a:lnTo>
                  <a:pt x="183356" y="333375"/>
                </a:lnTo>
                <a:lnTo>
                  <a:pt x="183684" y="316464"/>
                </a:lnTo>
                <a:lnTo>
                  <a:pt x="184606" y="299724"/>
                </a:lnTo>
                <a:lnTo>
                  <a:pt x="185946" y="284095"/>
                </a:lnTo>
                <a:lnTo>
                  <a:pt x="186057" y="282884"/>
                </a:lnTo>
                <a:lnTo>
                  <a:pt x="187856" y="266700"/>
                </a:lnTo>
                <a:lnTo>
                  <a:pt x="255365" y="266700"/>
                </a:lnTo>
                <a:lnTo>
                  <a:pt x="253229" y="282884"/>
                </a:lnTo>
                <a:lnTo>
                  <a:pt x="251542" y="299412"/>
                </a:lnTo>
                <a:lnTo>
                  <a:pt x="250433" y="316253"/>
                </a:lnTo>
                <a:lnTo>
                  <a:pt x="250031" y="333375"/>
                </a:lnTo>
                <a:lnTo>
                  <a:pt x="250419" y="350285"/>
                </a:lnTo>
                <a:lnTo>
                  <a:pt x="251510" y="367025"/>
                </a:lnTo>
                <a:lnTo>
                  <a:pt x="253098" y="382654"/>
                </a:lnTo>
                <a:lnTo>
                  <a:pt x="253195" y="383607"/>
                </a:lnTo>
                <a:lnTo>
                  <a:pt x="255365" y="400050"/>
                </a:lnTo>
                <a:close/>
              </a:path>
              <a:path w="666750" h="666750">
                <a:moveTo>
                  <a:pt x="478726" y="400050"/>
                </a:moveTo>
                <a:lnTo>
                  <a:pt x="411384" y="400050"/>
                </a:lnTo>
                <a:lnTo>
                  <a:pt x="413520" y="383865"/>
                </a:lnTo>
                <a:lnTo>
                  <a:pt x="415207" y="367337"/>
                </a:lnTo>
                <a:lnTo>
                  <a:pt x="416316" y="350496"/>
                </a:lnTo>
                <a:lnTo>
                  <a:pt x="416718" y="333375"/>
                </a:lnTo>
                <a:lnTo>
                  <a:pt x="416330" y="316464"/>
                </a:lnTo>
                <a:lnTo>
                  <a:pt x="415239" y="299724"/>
                </a:lnTo>
                <a:lnTo>
                  <a:pt x="413651" y="284095"/>
                </a:lnTo>
                <a:lnTo>
                  <a:pt x="413554" y="283142"/>
                </a:lnTo>
                <a:lnTo>
                  <a:pt x="411384" y="266700"/>
                </a:lnTo>
                <a:lnTo>
                  <a:pt x="478726" y="266700"/>
                </a:lnTo>
                <a:lnTo>
                  <a:pt x="480621" y="282884"/>
                </a:lnTo>
                <a:lnTo>
                  <a:pt x="482095" y="299412"/>
                </a:lnTo>
                <a:lnTo>
                  <a:pt x="483051" y="316253"/>
                </a:lnTo>
                <a:lnTo>
                  <a:pt x="483393" y="333375"/>
                </a:lnTo>
                <a:lnTo>
                  <a:pt x="483039" y="350285"/>
                </a:lnTo>
                <a:lnTo>
                  <a:pt x="482060" y="367025"/>
                </a:lnTo>
                <a:lnTo>
                  <a:pt x="480665" y="382654"/>
                </a:lnTo>
                <a:lnTo>
                  <a:pt x="480551" y="383865"/>
                </a:lnTo>
                <a:lnTo>
                  <a:pt x="478726" y="400050"/>
                </a:lnTo>
                <a:close/>
              </a:path>
              <a:path w="666750" h="666750">
                <a:moveTo>
                  <a:pt x="659246" y="400050"/>
                </a:moveTo>
                <a:lnTo>
                  <a:pt x="591240" y="400050"/>
                </a:lnTo>
                <a:lnTo>
                  <a:pt x="595011" y="383865"/>
                </a:lnTo>
                <a:lnTo>
                  <a:pt x="597783" y="367337"/>
                </a:lnTo>
                <a:lnTo>
                  <a:pt x="599491" y="350496"/>
                </a:lnTo>
                <a:lnTo>
                  <a:pt x="600075" y="333375"/>
                </a:lnTo>
                <a:lnTo>
                  <a:pt x="599475" y="316464"/>
                </a:lnTo>
                <a:lnTo>
                  <a:pt x="599468" y="316253"/>
                </a:lnTo>
                <a:lnTo>
                  <a:pt x="597753" y="299724"/>
                </a:lnTo>
                <a:lnTo>
                  <a:pt x="597720" y="299412"/>
                </a:lnTo>
                <a:lnTo>
                  <a:pt x="594984" y="283142"/>
                </a:lnTo>
                <a:lnTo>
                  <a:pt x="594941" y="282884"/>
                </a:lnTo>
                <a:lnTo>
                  <a:pt x="591240" y="266700"/>
                </a:lnTo>
                <a:lnTo>
                  <a:pt x="659246" y="266700"/>
                </a:lnTo>
                <a:lnTo>
                  <a:pt x="663133" y="284095"/>
                </a:lnTo>
                <a:lnTo>
                  <a:pt x="666750" y="333375"/>
                </a:lnTo>
                <a:lnTo>
                  <a:pt x="663133" y="382654"/>
                </a:lnTo>
                <a:lnTo>
                  <a:pt x="659246" y="400050"/>
                </a:lnTo>
                <a:close/>
              </a:path>
              <a:path w="666750" h="666750">
                <a:moveTo>
                  <a:pt x="324893" y="585573"/>
                </a:moveTo>
                <a:lnTo>
                  <a:pt x="246864" y="585573"/>
                </a:lnTo>
                <a:lnTo>
                  <a:pt x="232760" y="557181"/>
                </a:lnTo>
                <a:lnTo>
                  <a:pt x="220394" y="527753"/>
                </a:lnTo>
                <a:lnTo>
                  <a:pt x="209797" y="497622"/>
                </a:lnTo>
                <a:lnTo>
                  <a:pt x="200858" y="466725"/>
                </a:lnTo>
                <a:lnTo>
                  <a:pt x="269700" y="466725"/>
                </a:lnTo>
                <a:lnTo>
                  <a:pt x="281806" y="501864"/>
                </a:lnTo>
                <a:lnTo>
                  <a:pt x="296537" y="535691"/>
                </a:lnTo>
                <a:lnTo>
                  <a:pt x="313768" y="568081"/>
                </a:lnTo>
                <a:lnTo>
                  <a:pt x="324787" y="585406"/>
                </a:lnTo>
                <a:lnTo>
                  <a:pt x="324893" y="585573"/>
                </a:lnTo>
                <a:close/>
              </a:path>
              <a:path w="666750" h="666750">
                <a:moveTo>
                  <a:pt x="533585" y="598908"/>
                </a:moveTo>
                <a:lnTo>
                  <a:pt x="333375" y="598908"/>
                </a:lnTo>
                <a:lnTo>
                  <a:pt x="352981" y="568081"/>
                </a:lnTo>
                <a:lnTo>
                  <a:pt x="370212" y="535691"/>
                </a:lnTo>
                <a:lnTo>
                  <a:pt x="384943" y="501864"/>
                </a:lnTo>
                <a:lnTo>
                  <a:pt x="397049" y="466725"/>
                </a:lnTo>
                <a:lnTo>
                  <a:pt x="465891" y="466725"/>
                </a:lnTo>
                <a:lnTo>
                  <a:pt x="456945" y="497622"/>
                </a:lnTo>
                <a:lnTo>
                  <a:pt x="446326" y="527753"/>
                </a:lnTo>
                <a:lnTo>
                  <a:pt x="433989" y="557040"/>
                </a:lnTo>
                <a:lnTo>
                  <a:pt x="419885" y="585406"/>
                </a:lnTo>
                <a:lnTo>
                  <a:pt x="551492" y="585406"/>
                </a:lnTo>
                <a:lnTo>
                  <a:pt x="533585" y="598908"/>
                </a:lnTo>
                <a:close/>
              </a:path>
              <a:path w="666750" h="666750">
                <a:moveTo>
                  <a:pt x="551492" y="585406"/>
                </a:moveTo>
                <a:lnTo>
                  <a:pt x="419885" y="585406"/>
                </a:lnTo>
                <a:lnTo>
                  <a:pt x="463724" y="565760"/>
                </a:lnTo>
                <a:lnTo>
                  <a:pt x="502937" y="538879"/>
                </a:lnTo>
                <a:lnTo>
                  <a:pt x="536712" y="505591"/>
                </a:lnTo>
                <a:lnTo>
                  <a:pt x="564237" y="466725"/>
                </a:lnTo>
                <a:lnTo>
                  <a:pt x="638501" y="466725"/>
                </a:lnTo>
                <a:lnTo>
                  <a:pt x="635746" y="473948"/>
                </a:lnTo>
                <a:lnTo>
                  <a:pt x="613009" y="514932"/>
                </a:lnTo>
                <a:lnTo>
                  <a:pt x="584931" y="552122"/>
                </a:lnTo>
                <a:lnTo>
                  <a:pt x="552027" y="585002"/>
                </a:lnTo>
                <a:lnTo>
                  <a:pt x="551492" y="585406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629234" y="7408249"/>
            <a:ext cx="680720" cy="685800"/>
          </a:xfrm>
          <a:custGeom>
            <a:avLst/>
            <a:gdLst/>
            <a:ahLst/>
            <a:cxnLst/>
            <a:rect l="l" t="t" r="r" b="b"/>
            <a:pathLst>
              <a:path w="680719" h="685800">
                <a:moveTo>
                  <a:pt x="43734" y="183277"/>
                </a:moveTo>
                <a:lnTo>
                  <a:pt x="0" y="131203"/>
                </a:lnTo>
                <a:lnTo>
                  <a:pt x="156389" y="0"/>
                </a:lnTo>
                <a:lnTo>
                  <a:pt x="200124" y="52073"/>
                </a:lnTo>
                <a:lnTo>
                  <a:pt x="43734" y="183277"/>
                </a:lnTo>
                <a:close/>
              </a:path>
              <a:path w="680719" h="685800">
                <a:moveTo>
                  <a:pt x="636960" y="183447"/>
                </a:moveTo>
                <a:lnTo>
                  <a:pt x="480570" y="52243"/>
                </a:lnTo>
                <a:lnTo>
                  <a:pt x="524305" y="170"/>
                </a:lnTo>
                <a:lnTo>
                  <a:pt x="680694" y="131374"/>
                </a:lnTo>
                <a:lnTo>
                  <a:pt x="636960" y="183447"/>
                </a:lnTo>
                <a:close/>
              </a:path>
              <a:path w="680719" h="685800">
                <a:moveTo>
                  <a:pt x="340177" y="685459"/>
                </a:moveTo>
                <a:lnTo>
                  <a:pt x="290459" y="681450"/>
                </a:lnTo>
                <a:lnTo>
                  <a:pt x="243318" y="669841"/>
                </a:lnTo>
                <a:lnTo>
                  <a:pt x="199379" y="651265"/>
                </a:lnTo>
                <a:lnTo>
                  <a:pt x="159267" y="626353"/>
                </a:lnTo>
                <a:lnTo>
                  <a:pt x="123609" y="595735"/>
                </a:lnTo>
                <a:lnTo>
                  <a:pt x="93031" y="560042"/>
                </a:lnTo>
                <a:lnTo>
                  <a:pt x="68159" y="519906"/>
                </a:lnTo>
                <a:lnTo>
                  <a:pt x="49618" y="475958"/>
                </a:lnTo>
                <a:lnTo>
                  <a:pt x="38034" y="428827"/>
                </a:lnTo>
                <a:lnTo>
                  <a:pt x="34034" y="379146"/>
                </a:lnTo>
                <a:lnTo>
                  <a:pt x="38034" y="329466"/>
                </a:lnTo>
                <a:lnTo>
                  <a:pt x="49618" y="282335"/>
                </a:lnTo>
                <a:lnTo>
                  <a:pt x="68159" y="238387"/>
                </a:lnTo>
                <a:lnTo>
                  <a:pt x="93031" y="198251"/>
                </a:lnTo>
                <a:lnTo>
                  <a:pt x="123609" y="162558"/>
                </a:lnTo>
                <a:lnTo>
                  <a:pt x="159267" y="131940"/>
                </a:lnTo>
                <a:lnTo>
                  <a:pt x="199379" y="107028"/>
                </a:lnTo>
                <a:lnTo>
                  <a:pt x="243318" y="88452"/>
                </a:lnTo>
                <a:lnTo>
                  <a:pt x="290459" y="76843"/>
                </a:lnTo>
                <a:lnTo>
                  <a:pt x="340177" y="72834"/>
                </a:lnTo>
                <a:lnTo>
                  <a:pt x="389904" y="76843"/>
                </a:lnTo>
                <a:lnTo>
                  <a:pt x="437071" y="88452"/>
                </a:lnTo>
                <a:lnTo>
                  <a:pt x="481048" y="107028"/>
                </a:lnTo>
                <a:lnTo>
                  <a:pt x="521206" y="131940"/>
                </a:lnTo>
                <a:lnTo>
                  <a:pt x="531660" y="140903"/>
                </a:lnTo>
                <a:lnTo>
                  <a:pt x="340347" y="140903"/>
                </a:lnTo>
                <a:lnTo>
                  <a:pt x="292342" y="145745"/>
                </a:lnTo>
                <a:lnTo>
                  <a:pt x="247626" y="159630"/>
                </a:lnTo>
                <a:lnTo>
                  <a:pt x="207158" y="181600"/>
                </a:lnTo>
                <a:lnTo>
                  <a:pt x="171896" y="210696"/>
                </a:lnTo>
                <a:lnTo>
                  <a:pt x="142801" y="245957"/>
                </a:lnTo>
                <a:lnTo>
                  <a:pt x="120831" y="286426"/>
                </a:lnTo>
                <a:lnTo>
                  <a:pt x="106945" y="331142"/>
                </a:lnTo>
                <a:lnTo>
                  <a:pt x="102104" y="379146"/>
                </a:lnTo>
                <a:lnTo>
                  <a:pt x="106945" y="427151"/>
                </a:lnTo>
                <a:lnTo>
                  <a:pt x="120831" y="471867"/>
                </a:lnTo>
                <a:lnTo>
                  <a:pt x="142801" y="512336"/>
                </a:lnTo>
                <a:lnTo>
                  <a:pt x="171896" y="547597"/>
                </a:lnTo>
                <a:lnTo>
                  <a:pt x="207158" y="576693"/>
                </a:lnTo>
                <a:lnTo>
                  <a:pt x="247626" y="598663"/>
                </a:lnTo>
                <a:lnTo>
                  <a:pt x="292342" y="612548"/>
                </a:lnTo>
                <a:lnTo>
                  <a:pt x="340347" y="617390"/>
                </a:lnTo>
                <a:lnTo>
                  <a:pt x="531660" y="617390"/>
                </a:lnTo>
                <a:lnTo>
                  <a:pt x="521206" y="626353"/>
                </a:lnTo>
                <a:lnTo>
                  <a:pt x="481048" y="651265"/>
                </a:lnTo>
                <a:lnTo>
                  <a:pt x="437071" y="669841"/>
                </a:lnTo>
                <a:lnTo>
                  <a:pt x="389904" y="681450"/>
                </a:lnTo>
                <a:lnTo>
                  <a:pt x="340177" y="685459"/>
                </a:lnTo>
                <a:close/>
              </a:path>
              <a:path w="680719" h="685800">
                <a:moveTo>
                  <a:pt x="531660" y="617390"/>
                </a:moveTo>
                <a:lnTo>
                  <a:pt x="340347" y="617390"/>
                </a:lnTo>
                <a:lnTo>
                  <a:pt x="388400" y="612548"/>
                </a:lnTo>
                <a:lnTo>
                  <a:pt x="433139" y="598663"/>
                </a:lnTo>
                <a:lnTo>
                  <a:pt x="473611" y="576693"/>
                </a:lnTo>
                <a:lnTo>
                  <a:pt x="508861" y="547597"/>
                </a:lnTo>
                <a:lnTo>
                  <a:pt x="537938" y="512336"/>
                </a:lnTo>
                <a:lnTo>
                  <a:pt x="559887" y="471867"/>
                </a:lnTo>
                <a:lnTo>
                  <a:pt x="573755" y="427151"/>
                </a:lnTo>
                <a:lnTo>
                  <a:pt x="578590" y="379146"/>
                </a:lnTo>
                <a:lnTo>
                  <a:pt x="573748" y="331142"/>
                </a:lnTo>
                <a:lnTo>
                  <a:pt x="559863" y="286426"/>
                </a:lnTo>
                <a:lnTo>
                  <a:pt x="537893" y="245957"/>
                </a:lnTo>
                <a:lnTo>
                  <a:pt x="508798" y="210696"/>
                </a:lnTo>
                <a:lnTo>
                  <a:pt x="473536" y="181600"/>
                </a:lnTo>
                <a:lnTo>
                  <a:pt x="433068" y="159630"/>
                </a:lnTo>
                <a:lnTo>
                  <a:pt x="388351" y="145745"/>
                </a:lnTo>
                <a:lnTo>
                  <a:pt x="340347" y="140903"/>
                </a:lnTo>
                <a:lnTo>
                  <a:pt x="531660" y="140903"/>
                </a:lnTo>
                <a:lnTo>
                  <a:pt x="587543" y="198251"/>
                </a:lnTo>
                <a:lnTo>
                  <a:pt x="612461" y="238387"/>
                </a:lnTo>
                <a:lnTo>
                  <a:pt x="631040" y="282335"/>
                </a:lnTo>
                <a:lnTo>
                  <a:pt x="642650" y="329466"/>
                </a:lnTo>
                <a:lnTo>
                  <a:pt x="646660" y="379146"/>
                </a:lnTo>
                <a:lnTo>
                  <a:pt x="642650" y="428827"/>
                </a:lnTo>
                <a:lnTo>
                  <a:pt x="631040" y="475958"/>
                </a:lnTo>
                <a:lnTo>
                  <a:pt x="612461" y="519906"/>
                </a:lnTo>
                <a:lnTo>
                  <a:pt x="587543" y="560042"/>
                </a:lnTo>
                <a:lnTo>
                  <a:pt x="556914" y="595735"/>
                </a:lnTo>
                <a:lnTo>
                  <a:pt x="531660" y="617390"/>
                </a:lnTo>
                <a:close/>
              </a:path>
              <a:path w="680719" h="685800">
                <a:moveTo>
                  <a:pt x="467807" y="510350"/>
                </a:moveTo>
                <a:lnTo>
                  <a:pt x="306312" y="413181"/>
                </a:lnTo>
                <a:lnTo>
                  <a:pt x="306312" y="208973"/>
                </a:lnTo>
                <a:lnTo>
                  <a:pt x="357364" y="208973"/>
                </a:lnTo>
                <a:lnTo>
                  <a:pt x="357364" y="387655"/>
                </a:lnTo>
                <a:lnTo>
                  <a:pt x="493503" y="468318"/>
                </a:lnTo>
                <a:lnTo>
                  <a:pt x="467807" y="51035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91718" y="1799341"/>
            <a:ext cx="742950" cy="590550"/>
          </a:xfrm>
          <a:custGeom>
            <a:avLst/>
            <a:gdLst/>
            <a:ahLst/>
            <a:cxnLst/>
            <a:rect l="l" t="t" r="r" b="b"/>
            <a:pathLst>
              <a:path w="742950" h="590550">
                <a:moveTo>
                  <a:pt x="668654" y="590461"/>
                </a:moveTo>
                <a:lnTo>
                  <a:pt x="74294" y="590461"/>
                </a:lnTo>
                <a:lnTo>
                  <a:pt x="45369" y="584663"/>
                </a:lnTo>
                <a:lnTo>
                  <a:pt x="21754" y="568849"/>
                </a:lnTo>
                <a:lnTo>
                  <a:pt x="5836" y="545389"/>
                </a:lnTo>
                <a:lnTo>
                  <a:pt x="0" y="516653"/>
                </a:lnTo>
                <a:lnTo>
                  <a:pt x="154" y="332134"/>
                </a:lnTo>
                <a:lnTo>
                  <a:pt x="216" y="258326"/>
                </a:lnTo>
                <a:lnTo>
                  <a:pt x="309" y="147615"/>
                </a:lnTo>
                <a:lnTo>
                  <a:pt x="371" y="73807"/>
                </a:lnTo>
                <a:lnTo>
                  <a:pt x="6149" y="45071"/>
                </a:lnTo>
                <a:lnTo>
                  <a:pt x="21940" y="21611"/>
                </a:lnTo>
                <a:lnTo>
                  <a:pt x="45427" y="5797"/>
                </a:lnTo>
                <a:lnTo>
                  <a:pt x="74294" y="0"/>
                </a:lnTo>
                <a:lnTo>
                  <a:pt x="668654" y="0"/>
                </a:lnTo>
                <a:lnTo>
                  <a:pt x="697580" y="5797"/>
                </a:lnTo>
                <a:lnTo>
                  <a:pt x="721195" y="21611"/>
                </a:lnTo>
                <a:lnTo>
                  <a:pt x="737113" y="45071"/>
                </a:lnTo>
                <a:lnTo>
                  <a:pt x="742949" y="73807"/>
                </a:lnTo>
                <a:lnTo>
                  <a:pt x="74294" y="73807"/>
                </a:lnTo>
                <a:lnTo>
                  <a:pt x="74294" y="147615"/>
                </a:lnTo>
                <a:lnTo>
                  <a:pt x="371474" y="332134"/>
                </a:lnTo>
                <a:lnTo>
                  <a:pt x="742949" y="332134"/>
                </a:lnTo>
                <a:lnTo>
                  <a:pt x="742949" y="516653"/>
                </a:lnTo>
                <a:lnTo>
                  <a:pt x="737113" y="545389"/>
                </a:lnTo>
                <a:lnTo>
                  <a:pt x="721195" y="568849"/>
                </a:lnTo>
                <a:lnTo>
                  <a:pt x="697580" y="584663"/>
                </a:lnTo>
                <a:lnTo>
                  <a:pt x="668654" y="590461"/>
                </a:lnTo>
                <a:close/>
              </a:path>
              <a:path w="742950" h="590550">
                <a:moveTo>
                  <a:pt x="371474" y="258326"/>
                </a:moveTo>
                <a:lnTo>
                  <a:pt x="74294" y="73807"/>
                </a:lnTo>
                <a:lnTo>
                  <a:pt x="668654" y="73807"/>
                </a:lnTo>
                <a:lnTo>
                  <a:pt x="371474" y="258326"/>
                </a:lnTo>
                <a:close/>
              </a:path>
              <a:path w="742950" h="590550">
                <a:moveTo>
                  <a:pt x="742949" y="332134"/>
                </a:moveTo>
                <a:lnTo>
                  <a:pt x="371474" y="332134"/>
                </a:lnTo>
                <a:lnTo>
                  <a:pt x="668654" y="147615"/>
                </a:lnTo>
                <a:lnTo>
                  <a:pt x="668654" y="73807"/>
                </a:lnTo>
                <a:lnTo>
                  <a:pt x="742949" y="73807"/>
                </a:lnTo>
                <a:lnTo>
                  <a:pt x="742949" y="332134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98356" y="7496061"/>
            <a:ext cx="742950" cy="504825"/>
          </a:xfrm>
          <a:custGeom>
            <a:avLst/>
            <a:gdLst/>
            <a:ahLst/>
            <a:cxnLst/>
            <a:rect l="l" t="t" r="r" b="b"/>
            <a:pathLst>
              <a:path w="742950" h="504825">
                <a:moveTo>
                  <a:pt x="371465" y="504824"/>
                </a:moveTo>
                <a:lnTo>
                  <a:pt x="321611" y="501746"/>
                </a:lnTo>
                <a:lnTo>
                  <a:pt x="273603" y="492757"/>
                </a:lnTo>
                <a:lnTo>
                  <a:pt x="227808" y="478227"/>
                </a:lnTo>
                <a:lnTo>
                  <a:pt x="184592" y="458526"/>
                </a:lnTo>
                <a:lnTo>
                  <a:pt x="144322" y="434023"/>
                </a:lnTo>
                <a:lnTo>
                  <a:pt x="107365" y="405087"/>
                </a:lnTo>
                <a:lnTo>
                  <a:pt x="74088" y="372089"/>
                </a:lnTo>
                <a:lnTo>
                  <a:pt x="44856" y="335397"/>
                </a:lnTo>
                <a:lnTo>
                  <a:pt x="20038" y="295382"/>
                </a:lnTo>
                <a:lnTo>
                  <a:pt x="0" y="252412"/>
                </a:lnTo>
                <a:lnTo>
                  <a:pt x="20038" y="209442"/>
                </a:lnTo>
                <a:lnTo>
                  <a:pt x="44856" y="169427"/>
                </a:lnTo>
                <a:lnTo>
                  <a:pt x="74088" y="132735"/>
                </a:lnTo>
                <a:lnTo>
                  <a:pt x="107365" y="99737"/>
                </a:lnTo>
                <a:lnTo>
                  <a:pt x="144322" y="70801"/>
                </a:lnTo>
                <a:lnTo>
                  <a:pt x="184592" y="46298"/>
                </a:lnTo>
                <a:lnTo>
                  <a:pt x="227808" y="26597"/>
                </a:lnTo>
                <a:lnTo>
                  <a:pt x="273603" y="12067"/>
                </a:lnTo>
                <a:lnTo>
                  <a:pt x="321611" y="3078"/>
                </a:lnTo>
                <a:lnTo>
                  <a:pt x="371465" y="0"/>
                </a:lnTo>
                <a:lnTo>
                  <a:pt x="421359" y="3078"/>
                </a:lnTo>
                <a:lnTo>
                  <a:pt x="469391" y="12067"/>
                </a:lnTo>
                <a:lnTo>
                  <a:pt x="515196" y="26597"/>
                </a:lnTo>
                <a:lnTo>
                  <a:pt x="558410" y="46298"/>
                </a:lnTo>
                <a:lnTo>
                  <a:pt x="598670" y="70801"/>
                </a:lnTo>
                <a:lnTo>
                  <a:pt x="615696" y="84137"/>
                </a:lnTo>
                <a:lnTo>
                  <a:pt x="371465" y="84137"/>
                </a:lnTo>
                <a:lnTo>
                  <a:pt x="326595" y="90151"/>
                </a:lnTo>
                <a:lnTo>
                  <a:pt x="286265" y="107122"/>
                </a:lnTo>
                <a:lnTo>
                  <a:pt x="252089" y="133442"/>
                </a:lnTo>
                <a:lnTo>
                  <a:pt x="225680" y="167502"/>
                </a:lnTo>
                <a:lnTo>
                  <a:pt x="208652" y="207694"/>
                </a:lnTo>
                <a:lnTo>
                  <a:pt x="202617" y="252412"/>
                </a:lnTo>
                <a:lnTo>
                  <a:pt x="208652" y="297129"/>
                </a:lnTo>
                <a:lnTo>
                  <a:pt x="225680" y="337322"/>
                </a:lnTo>
                <a:lnTo>
                  <a:pt x="252089" y="371382"/>
                </a:lnTo>
                <a:lnTo>
                  <a:pt x="286265" y="397702"/>
                </a:lnTo>
                <a:lnTo>
                  <a:pt x="326595" y="414673"/>
                </a:lnTo>
                <a:lnTo>
                  <a:pt x="371465" y="420687"/>
                </a:lnTo>
                <a:lnTo>
                  <a:pt x="615640" y="420687"/>
                </a:lnTo>
                <a:lnTo>
                  <a:pt x="598607" y="434023"/>
                </a:lnTo>
                <a:lnTo>
                  <a:pt x="558337" y="458526"/>
                </a:lnTo>
                <a:lnTo>
                  <a:pt x="515121" y="478227"/>
                </a:lnTo>
                <a:lnTo>
                  <a:pt x="469326" y="492757"/>
                </a:lnTo>
                <a:lnTo>
                  <a:pt x="421318" y="501746"/>
                </a:lnTo>
                <a:lnTo>
                  <a:pt x="371465" y="504824"/>
                </a:lnTo>
                <a:close/>
              </a:path>
              <a:path w="742950" h="504825">
                <a:moveTo>
                  <a:pt x="615640" y="420687"/>
                </a:moveTo>
                <a:lnTo>
                  <a:pt x="371465" y="420687"/>
                </a:lnTo>
                <a:lnTo>
                  <a:pt x="416334" y="414673"/>
                </a:lnTo>
                <a:lnTo>
                  <a:pt x="456664" y="397702"/>
                </a:lnTo>
                <a:lnTo>
                  <a:pt x="490840" y="371382"/>
                </a:lnTo>
                <a:lnTo>
                  <a:pt x="517249" y="337322"/>
                </a:lnTo>
                <a:lnTo>
                  <a:pt x="534278" y="297129"/>
                </a:lnTo>
                <a:lnTo>
                  <a:pt x="540312" y="252412"/>
                </a:lnTo>
                <a:lnTo>
                  <a:pt x="534278" y="207694"/>
                </a:lnTo>
                <a:lnTo>
                  <a:pt x="517249" y="167502"/>
                </a:lnTo>
                <a:lnTo>
                  <a:pt x="490840" y="133442"/>
                </a:lnTo>
                <a:lnTo>
                  <a:pt x="456664" y="107122"/>
                </a:lnTo>
                <a:lnTo>
                  <a:pt x="416334" y="90151"/>
                </a:lnTo>
                <a:lnTo>
                  <a:pt x="371465" y="84137"/>
                </a:lnTo>
                <a:lnTo>
                  <a:pt x="615696" y="84137"/>
                </a:lnTo>
                <a:lnTo>
                  <a:pt x="668873" y="132735"/>
                </a:lnTo>
                <a:lnTo>
                  <a:pt x="698089" y="169427"/>
                </a:lnTo>
                <a:lnTo>
                  <a:pt x="722896" y="209442"/>
                </a:lnTo>
                <a:lnTo>
                  <a:pt x="742930" y="252412"/>
                </a:lnTo>
                <a:lnTo>
                  <a:pt x="722891" y="295382"/>
                </a:lnTo>
                <a:lnTo>
                  <a:pt x="698073" y="335397"/>
                </a:lnTo>
                <a:lnTo>
                  <a:pt x="668842" y="372089"/>
                </a:lnTo>
                <a:lnTo>
                  <a:pt x="635564" y="405087"/>
                </a:lnTo>
                <a:lnTo>
                  <a:pt x="615640" y="420687"/>
                </a:lnTo>
                <a:close/>
              </a:path>
              <a:path w="742950" h="504825">
                <a:moveTo>
                  <a:pt x="371465" y="353377"/>
                </a:moveTo>
                <a:lnTo>
                  <a:pt x="332057" y="345434"/>
                </a:lnTo>
                <a:lnTo>
                  <a:pt x="299852" y="323782"/>
                </a:lnTo>
                <a:lnTo>
                  <a:pt x="278126" y="291686"/>
                </a:lnTo>
                <a:lnTo>
                  <a:pt x="270156" y="252412"/>
                </a:lnTo>
                <a:lnTo>
                  <a:pt x="278126" y="213138"/>
                </a:lnTo>
                <a:lnTo>
                  <a:pt x="299852" y="181042"/>
                </a:lnTo>
                <a:lnTo>
                  <a:pt x="332057" y="159390"/>
                </a:lnTo>
                <a:lnTo>
                  <a:pt x="371465" y="151447"/>
                </a:lnTo>
                <a:lnTo>
                  <a:pt x="410872" y="159390"/>
                </a:lnTo>
                <a:lnTo>
                  <a:pt x="443077" y="181042"/>
                </a:lnTo>
                <a:lnTo>
                  <a:pt x="464803" y="213138"/>
                </a:lnTo>
                <a:lnTo>
                  <a:pt x="472773" y="252412"/>
                </a:lnTo>
                <a:lnTo>
                  <a:pt x="464803" y="291686"/>
                </a:lnTo>
                <a:lnTo>
                  <a:pt x="443077" y="323782"/>
                </a:lnTo>
                <a:lnTo>
                  <a:pt x="410872" y="345434"/>
                </a:lnTo>
                <a:lnTo>
                  <a:pt x="371465" y="353377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1301" y="6031809"/>
            <a:ext cx="542925" cy="695325"/>
          </a:xfrm>
          <a:custGeom>
            <a:avLst/>
            <a:gdLst/>
            <a:ahLst/>
            <a:cxnLst/>
            <a:rect l="l" t="t" r="r" b="b"/>
            <a:pathLst>
              <a:path w="542925" h="695325">
                <a:moveTo>
                  <a:pt x="310072" y="154130"/>
                </a:moveTo>
                <a:lnTo>
                  <a:pt x="0" y="154130"/>
                </a:lnTo>
                <a:lnTo>
                  <a:pt x="155036" y="0"/>
                </a:lnTo>
                <a:lnTo>
                  <a:pt x="310072" y="154130"/>
                </a:lnTo>
                <a:close/>
              </a:path>
              <a:path w="542925" h="695325">
                <a:moveTo>
                  <a:pt x="193795" y="424920"/>
                </a:moveTo>
                <a:lnTo>
                  <a:pt x="116277" y="424920"/>
                </a:lnTo>
                <a:lnTo>
                  <a:pt x="116277" y="154130"/>
                </a:lnTo>
                <a:lnTo>
                  <a:pt x="193795" y="154130"/>
                </a:lnTo>
                <a:lnTo>
                  <a:pt x="193795" y="424920"/>
                </a:lnTo>
                <a:close/>
              </a:path>
              <a:path w="542925" h="695325">
                <a:moveTo>
                  <a:pt x="426349" y="541194"/>
                </a:moveTo>
                <a:lnTo>
                  <a:pt x="348831" y="541194"/>
                </a:lnTo>
                <a:lnTo>
                  <a:pt x="348831" y="270404"/>
                </a:lnTo>
                <a:lnTo>
                  <a:pt x="426349" y="270404"/>
                </a:lnTo>
                <a:lnTo>
                  <a:pt x="426349" y="541194"/>
                </a:lnTo>
                <a:close/>
              </a:path>
              <a:path w="542925" h="695325">
                <a:moveTo>
                  <a:pt x="387590" y="695324"/>
                </a:moveTo>
                <a:lnTo>
                  <a:pt x="232554" y="541194"/>
                </a:lnTo>
                <a:lnTo>
                  <a:pt x="542626" y="541194"/>
                </a:lnTo>
                <a:lnTo>
                  <a:pt x="387590" y="695324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085089" y="3219238"/>
            <a:ext cx="752475" cy="690880"/>
          </a:xfrm>
          <a:custGeom>
            <a:avLst/>
            <a:gdLst/>
            <a:ahLst/>
            <a:cxnLst/>
            <a:rect l="l" t="t" r="r" b="b"/>
            <a:pathLst>
              <a:path w="752475" h="690879">
                <a:moveTo>
                  <a:pt x="376237" y="690715"/>
                </a:moveTo>
                <a:lnTo>
                  <a:pt x="270517" y="594643"/>
                </a:lnTo>
                <a:lnTo>
                  <a:pt x="222897" y="550651"/>
                </a:lnTo>
                <a:lnTo>
                  <a:pt x="179101" y="508853"/>
                </a:lnTo>
                <a:lnTo>
                  <a:pt x="139409" y="468862"/>
                </a:lnTo>
                <a:lnTo>
                  <a:pt x="104102" y="430291"/>
                </a:lnTo>
                <a:lnTo>
                  <a:pt x="73459" y="392753"/>
                </a:lnTo>
                <a:lnTo>
                  <a:pt x="47760" y="355862"/>
                </a:lnTo>
                <a:lnTo>
                  <a:pt x="27284" y="319231"/>
                </a:lnTo>
                <a:lnTo>
                  <a:pt x="12313" y="282472"/>
                </a:lnTo>
                <a:lnTo>
                  <a:pt x="3124" y="245200"/>
                </a:lnTo>
                <a:lnTo>
                  <a:pt x="0" y="207026"/>
                </a:lnTo>
                <a:lnTo>
                  <a:pt x="5371" y="158994"/>
                </a:lnTo>
                <a:lnTo>
                  <a:pt x="20720" y="115200"/>
                </a:lnTo>
                <a:lnTo>
                  <a:pt x="44898" y="76792"/>
                </a:lnTo>
                <a:lnTo>
                  <a:pt x="76756" y="44919"/>
                </a:lnTo>
                <a:lnTo>
                  <a:pt x="115147" y="20730"/>
                </a:lnTo>
                <a:lnTo>
                  <a:pt x="158921" y="5374"/>
                </a:lnTo>
                <a:lnTo>
                  <a:pt x="206930" y="0"/>
                </a:lnTo>
                <a:lnTo>
                  <a:pt x="255235" y="5513"/>
                </a:lnTo>
                <a:lnTo>
                  <a:pt x="300754" y="21243"/>
                </a:lnTo>
                <a:lnTo>
                  <a:pt x="341688" y="45972"/>
                </a:lnTo>
                <a:lnTo>
                  <a:pt x="376237" y="78481"/>
                </a:lnTo>
                <a:lnTo>
                  <a:pt x="410786" y="45972"/>
                </a:lnTo>
                <a:lnTo>
                  <a:pt x="451720" y="21243"/>
                </a:lnTo>
                <a:lnTo>
                  <a:pt x="497238" y="5513"/>
                </a:lnTo>
                <a:lnTo>
                  <a:pt x="545544" y="0"/>
                </a:lnTo>
                <a:lnTo>
                  <a:pt x="593553" y="5374"/>
                </a:lnTo>
                <a:lnTo>
                  <a:pt x="637327" y="20730"/>
                </a:lnTo>
                <a:lnTo>
                  <a:pt x="675718" y="44919"/>
                </a:lnTo>
                <a:lnTo>
                  <a:pt x="707576" y="76792"/>
                </a:lnTo>
                <a:lnTo>
                  <a:pt x="731754" y="115200"/>
                </a:lnTo>
                <a:lnTo>
                  <a:pt x="747103" y="158994"/>
                </a:lnTo>
                <a:lnTo>
                  <a:pt x="752474" y="207026"/>
                </a:lnTo>
                <a:lnTo>
                  <a:pt x="749350" y="245200"/>
                </a:lnTo>
                <a:lnTo>
                  <a:pt x="740161" y="282472"/>
                </a:lnTo>
                <a:lnTo>
                  <a:pt x="725189" y="319231"/>
                </a:lnTo>
                <a:lnTo>
                  <a:pt x="704714" y="355862"/>
                </a:lnTo>
                <a:lnTo>
                  <a:pt x="679015" y="392754"/>
                </a:lnTo>
                <a:lnTo>
                  <a:pt x="648372" y="430291"/>
                </a:lnTo>
                <a:lnTo>
                  <a:pt x="613064" y="468862"/>
                </a:lnTo>
                <a:lnTo>
                  <a:pt x="573373" y="508853"/>
                </a:lnTo>
                <a:lnTo>
                  <a:pt x="529577" y="550651"/>
                </a:lnTo>
                <a:lnTo>
                  <a:pt x="481957" y="594643"/>
                </a:lnTo>
                <a:lnTo>
                  <a:pt x="376237" y="69071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183551" y="4572212"/>
            <a:ext cx="561975" cy="695325"/>
          </a:xfrm>
          <a:custGeom>
            <a:avLst/>
            <a:gdLst/>
            <a:ahLst/>
            <a:cxnLst/>
            <a:rect l="l" t="t" r="r" b="b"/>
            <a:pathLst>
              <a:path w="561975" h="695325">
                <a:moveTo>
                  <a:pt x="491728" y="695325"/>
                </a:moveTo>
                <a:lnTo>
                  <a:pt x="69895" y="695325"/>
                </a:lnTo>
                <a:lnTo>
                  <a:pt x="42600" y="689862"/>
                </a:lnTo>
                <a:lnTo>
                  <a:pt x="20393" y="674965"/>
                </a:lnTo>
                <a:lnTo>
                  <a:pt x="5463" y="652864"/>
                </a:lnTo>
                <a:lnTo>
                  <a:pt x="0" y="625792"/>
                </a:lnTo>
                <a:lnTo>
                  <a:pt x="106" y="456643"/>
                </a:lnTo>
                <a:lnTo>
                  <a:pt x="231" y="259530"/>
                </a:lnTo>
                <a:lnTo>
                  <a:pt x="351" y="69532"/>
                </a:lnTo>
                <a:lnTo>
                  <a:pt x="20744" y="20359"/>
                </a:lnTo>
                <a:lnTo>
                  <a:pt x="70246" y="0"/>
                </a:lnTo>
                <a:lnTo>
                  <a:pt x="351234" y="0"/>
                </a:lnTo>
                <a:lnTo>
                  <a:pt x="561975" y="208597"/>
                </a:lnTo>
                <a:lnTo>
                  <a:pt x="280987" y="208597"/>
                </a:lnTo>
                <a:lnTo>
                  <a:pt x="234318" y="214810"/>
                </a:lnTo>
                <a:lnTo>
                  <a:pt x="192372" y="232341"/>
                </a:lnTo>
                <a:lnTo>
                  <a:pt x="156826" y="259530"/>
                </a:lnTo>
                <a:lnTo>
                  <a:pt x="129358" y="294714"/>
                </a:lnTo>
                <a:lnTo>
                  <a:pt x="111647" y="336234"/>
                </a:lnTo>
                <a:lnTo>
                  <a:pt x="105370" y="382428"/>
                </a:lnTo>
                <a:lnTo>
                  <a:pt x="111647" y="428622"/>
                </a:lnTo>
                <a:lnTo>
                  <a:pt x="129358" y="470142"/>
                </a:lnTo>
                <a:lnTo>
                  <a:pt x="156826" y="505327"/>
                </a:lnTo>
                <a:lnTo>
                  <a:pt x="192372" y="532515"/>
                </a:lnTo>
                <a:lnTo>
                  <a:pt x="234318" y="550047"/>
                </a:lnTo>
                <a:lnTo>
                  <a:pt x="280987" y="556260"/>
                </a:lnTo>
                <a:lnTo>
                  <a:pt x="406904" y="556260"/>
                </a:lnTo>
                <a:lnTo>
                  <a:pt x="533349" y="681418"/>
                </a:lnTo>
                <a:lnTo>
                  <a:pt x="524154" y="687258"/>
                </a:lnTo>
                <a:lnTo>
                  <a:pt x="514053" y="691631"/>
                </a:lnTo>
                <a:lnTo>
                  <a:pt x="503195" y="694374"/>
                </a:lnTo>
                <a:lnTo>
                  <a:pt x="491728" y="695325"/>
                </a:lnTo>
                <a:close/>
              </a:path>
              <a:path w="561975" h="695325">
                <a:moveTo>
                  <a:pt x="561975" y="611364"/>
                </a:moveTo>
                <a:lnTo>
                  <a:pt x="427452" y="478209"/>
                </a:lnTo>
                <a:lnTo>
                  <a:pt x="439712" y="456643"/>
                </a:lnTo>
                <a:lnTo>
                  <a:pt x="448877" y="433317"/>
                </a:lnTo>
                <a:lnTo>
                  <a:pt x="454618" y="408492"/>
                </a:lnTo>
                <a:lnTo>
                  <a:pt x="456604" y="382428"/>
                </a:lnTo>
                <a:lnTo>
                  <a:pt x="450327" y="336234"/>
                </a:lnTo>
                <a:lnTo>
                  <a:pt x="432616" y="294714"/>
                </a:lnTo>
                <a:lnTo>
                  <a:pt x="405148" y="259530"/>
                </a:lnTo>
                <a:lnTo>
                  <a:pt x="369602" y="232341"/>
                </a:lnTo>
                <a:lnTo>
                  <a:pt x="327656" y="214810"/>
                </a:lnTo>
                <a:lnTo>
                  <a:pt x="280987" y="208597"/>
                </a:lnTo>
                <a:lnTo>
                  <a:pt x="561975" y="208597"/>
                </a:lnTo>
                <a:lnTo>
                  <a:pt x="561975" y="611364"/>
                </a:lnTo>
                <a:close/>
              </a:path>
              <a:path w="561975" h="695325">
                <a:moveTo>
                  <a:pt x="280987" y="486727"/>
                </a:moveTo>
                <a:lnTo>
                  <a:pt x="240000" y="478522"/>
                </a:lnTo>
                <a:lnTo>
                  <a:pt x="206503" y="456154"/>
                </a:lnTo>
                <a:lnTo>
                  <a:pt x="183906" y="422999"/>
                </a:lnTo>
                <a:lnTo>
                  <a:pt x="175617" y="382428"/>
                </a:lnTo>
                <a:lnTo>
                  <a:pt x="183906" y="341858"/>
                </a:lnTo>
                <a:lnTo>
                  <a:pt x="206503" y="308702"/>
                </a:lnTo>
                <a:lnTo>
                  <a:pt x="240000" y="286335"/>
                </a:lnTo>
                <a:lnTo>
                  <a:pt x="280987" y="278129"/>
                </a:lnTo>
                <a:lnTo>
                  <a:pt x="321974" y="286335"/>
                </a:lnTo>
                <a:lnTo>
                  <a:pt x="355471" y="308702"/>
                </a:lnTo>
                <a:lnTo>
                  <a:pt x="378068" y="341858"/>
                </a:lnTo>
                <a:lnTo>
                  <a:pt x="386357" y="382428"/>
                </a:lnTo>
                <a:lnTo>
                  <a:pt x="378068" y="422999"/>
                </a:lnTo>
                <a:lnTo>
                  <a:pt x="355471" y="456154"/>
                </a:lnTo>
                <a:lnTo>
                  <a:pt x="321974" y="478522"/>
                </a:lnTo>
                <a:lnTo>
                  <a:pt x="280987" y="486727"/>
                </a:lnTo>
                <a:close/>
              </a:path>
              <a:path w="561975" h="695325">
                <a:moveTo>
                  <a:pt x="406904" y="556260"/>
                </a:moveTo>
                <a:lnTo>
                  <a:pt x="280987" y="556260"/>
                </a:lnTo>
                <a:lnTo>
                  <a:pt x="307316" y="554290"/>
                </a:lnTo>
                <a:lnTo>
                  <a:pt x="332377" y="548589"/>
                </a:lnTo>
                <a:lnTo>
                  <a:pt x="355890" y="539466"/>
                </a:lnTo>
                <a:lnTo>
                  <a:pt x="377576" y="527230"/>
                </a:lnTo>
                <a:lnTo>
                  <a:pt x="406904" y="55626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619116" y="3216934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618066" y="695324"/>
                </a:moveTo>
                <a:lnTo>
                  <a:pt x="77258" y="695324"/>
                </a:lnTo>
                <a:lnTo>
                  <a:pt x="47178" y="689255"/>
                </a:lnTo>
                <a:lnTo>
                  <a:pt x="22622" y="672702"/>
                </a:lnTo>
                <a:lnTo>
                  <a:pt x="6069" y="648146"/>
                </a:lnTo>
                <a:lnTo>
                  <a:pt x="0" y="618066"/>
                </a:lnTo>
                <a:lnTo>
                  <a:pt x="0" y="77258"/>
                </a:lnTo>
                <a:lnTo>
                  <a:pt x="6069" y="47178"/>
                </a:lnTo>
                <a:lnTo>
                  <a:pt x="22622" y="22622"/>
                </a:lnTo>
                <a:lnTo>
                  <a:pt x="47178" y="6069"/>
                </a:lnTo>
                <a:lnTo>
                  <a:pt x="77258" y="0"/>
                </a:lnTo>
                <a:lnTo>
                  <a:pt x="618066" y="0"/>
                </a:lnTo>
                <a:lnTo>
                  <a:pt x="648146" y="6069"/>
                </a:lnTo>
                <a:lnTo>
                  <a:pt x="672702" y="22622"/>
                </a:lnTo>
                <a:lnTo>
                  <a:pt x="689255" y="47178"/>
                </a:lnTo>
                <a:lnTo>
                  <a:pt x="695324" y="77258"/>
                </a:lnTo>
                <a:lnTo>
                  <a:pt x="695324" y="138485"/>
                </a:lnTo>
                <a:lnTo>
                  <a:pt x="563406" y="138485"/>
                </a:lnTo>
                <a:lnTo>
                  <a:pt x="408889" y="293002"/>
                </a:lnTo>
                <a:lnTo>
                  <a:pt x="131918" y="293002"/>
                </a:lnTo>
                <a:lnTo>
                  <a:pt x="77258" y="347662"/>
                </a:lnTo>
                <a:lnTo>
                  <a:pt x="270404" y="540808"/>
                </a:lnTo>
                <a:lnTo>
                  <a:pt x="695324" y="540808"/>
                </a:lnTo>
                <a:lnTo>
                  <a:pt x="695324" y="618066"/>
                </a:lnTo>
                <a:lnTo>
                  <a:pt x="689255" y="648146"/>
                </a:lnTo>
                <a:lnTo>
                  <a:pt x="672702" y="672702"/>
                </a:lnTo>
                <a:lnTo>
                  <a:pt x="648146" y="689255"/>
                </a:lnTo>
                <a:lnTo>
                  <a:pt x="618066" y="695324"/>
                </a:lnTo>
                <a:close/>
              </a:path>
              <a:path w="695325" h="695325">
                <a:moveTo>
                  <a:pt x="695324" y="540808"/>
                </a:moveTo>
                <a:lnTo>
                  <a:pt x="270404" y="540808"/>
                </a:lnTo>
                <a:lnTo>
                  <a:pt x="618066" y="193145"/>
                </a:lnTo>
                <a:lnTo>
                  <a:pt x="563406" y="138485"/>
                </a:lnTo>
                <a:lnTo>
                  <a:pt x="695324" y="138485"/>
                </a:lnTo>
                <a:lnTo>
                  <a:pt x="695324" y="540808"/>
                </a:lnTo>
                <a:close/>
              </a:path>
              <a:path w="695325" h="695325">
                <a:moveTo>
                  <a:pt x="270404" y="431487"/>
                </a:moveTo>
                <a:lnTo>
                  <a:pt x="131918" y="293002"/>
                </a:lnTo>
                <a:lnTo>
                  <a:pt x="408889" y="293002"/>
                </a:lnTo>
                <a:lnTo>
                  <a:pt x="270404" y="431487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1260" y="9305901"/>
            <a:ext cx="18287365" cy="981710"/>
            <a:chOff x="1260" y="9305901"/>
            <a:chExt cx="18287365" cy="981710"/>
          </a:xfrm>
        </p:grpSpPr>
        <p:sp>
          <p:nvSpPr>
            <p:cNvPr id="37" name="object 37"/>
            <p:cNvSpPr/>
            <p:nvPr/>
          </p:nvSpPr>
          <p:spPr>
            <a:xfrm>
              <a:off x="1257" y="9305912"/>
              <a:ext cx="18286730" cy="981710"/>
            </a:xfrm>
            <a:custGeom>
              <a:avLst/>
              <a:gdLst/>
              <a:ahLst/>
              <a:cxnLst/>
              <a:rect l="l" t="t" r="r" b="b"/>
              <a:pathLst>
                <a:path w="18286730" h="981709">
                  <a:moveTo>
                    <a:pt x="763879" y="981100"/>
                  </a:moveTo>
                  <a:lnTo>
                    <a:pt x="572998" y="649744"/>
                  </a:lnTo>
                  <a:lnTo>
                    <a:pt x="190906" y="649744"/>
                  </a:lnTo>
                  <a:lnTo>
                    <a:pt x="0" y="981100"/>
                  </a:lnTo>
                  <a:lnTo>
                    <a:pt x="763879" y="981100"/>
                  </a:lnTo>
                  <a:close/>
                </a:path>
                <a:path w="18286730" h="981709">
                  <a:moveTo>
                    <a:pt x="18286730" y="0"/>
                  </a:moveTo>
                  <a:lnTo>
                    <a:pt x="1715554" y="0"/>
                  </a:lnTo>
                  <a:lnTo>
                    <a:pt x="1715528" y="981087"/>
                  </a:lnTo>
                  <a:lnTo>
                    <a:pt x="18286730" y="981087"/>
                  </a:lnTo>
                  <a:lnTo>
                    <a:pt x="1828673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2839" y="9305925"/>
              <a:ext cx="1146810" cy="981075"/>
            </a:xfrm>
            <a:custGeom>
              <a:avLst/>
              <a:gdLst/>
              <a:ahLst/>
              <a:cxnLst/>
              <a:rect l="l" t="t" r="r" b="b"/>
              <a:pathLst>
                <a:path w="1146810" h="981075">
                  <a:moveTo>
                    <a:pt x="1146498" y="981075"/>
                  </a:moveTo>
                  <a:lnTo>
                    <a:pt x="382176" y="981075"/>
                  </a:lnTo>
                  <a:lnTo>
                    <a:pt x="0" y="318180"/>
                  </a:lnTo>
                  <a:lnTo>
                    <a:pt x="183705" y="0"/>
                  </a:lnTo>
                  <a:lnTo>
                    <a:pt x="581245" y="0"/>
                  </a:lnTo>
                  <a:lnTo>
                    <a:pt x="956064" y="649730"/>
                  </a:lnTo>
                  <a:lnTo>
                    <a:pt x="956341" y="649730"/>
                  </a:lnTo>
                  <a:lnTo>
                    <a:pt x="1146498" y="981075"/>
                  </a:lnTo>
                  <a:close/>
                </a:path>
              </a:pathLst>
            </a:custGeom>
            <a:solidFill>
              <a:srgbClr val="B8A7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7756" y="9305925"/>
              <a:ext cx="1146810" cy="981075"/>
            </a:xfrm>
            <a:custGeom>
              <a:avLst/>
              <a:gdLst/>
              <a:ahLst/>
              <a:cxnLst/>
              <a:rect l="l" t="t" r="r" b="b"/>
              <a:pathLst>
                <a:path w="1146810" h="981075">
                  <a:moveTo>
                    <a:pt x="1146496" y="981075"/>
                  </a:moveTo>
                  <a:lnTo>
                    <a:pt x="382681" y="981075"/>
                  </a:lnTo>
                  <a:lnTo>
                    <a:pt x="0" y="318180"/>
                  </a:lnTo>
                  <a:lnTo>
                    <a:pt x="183705" y="0"/>
                  </a:lnTo>
                  <a:lnTo>
                    <a:pt x="581240" y="0"/>
                  </a:lnTo>
                  <a:lnTo>
                    <a:pt x="689454" y="187443"/>
                  </a:lnTo>
                  <a:lnTo>
                    <a:pt x="690477" y="187443"/>
                  </a:lnTo>
                  <a:lnTo>
                    <a:pt x="1017518" y="755957"/>
                  </a:lnTo>
                  <a:lnTo>
                    <a:pt x="1016990" y="756263"/>
                  </a:lnTo>
                  <a:lnTo>
                    <a:pt x="1146496" y="981075"/>
                  </a:lnTo>
                  <a:close/>
                </a:path>
                <a:path w="1146810" h="981075">
                  <a:moveTo>
                    <a:pt x="690477" y="187443"/>
                  </a:moveTo>
                  <a:lnTo>
                    <a:pt x="689454" y="187443"/>
                  </a:lnTo>
                  <a:lnTo>
                    <a:pt x="690205" y="186969"/>
                  </a:lnTo>
                  <a:lnTo>
                    <a:pt x="690477" y="187443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555" y="5739929"/>
            <a:ext cx="7570249" cy="476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3974" y="5291454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77230" y="5101018"/>
            <a:ext cx="22853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latin typeface="Trebuchet MS"/>
                <a:cs typeface="Trebuchet MS"/>
                <a:hlinkClick r:id="rId4" action="ppaction://hlinksldjump"/>
              </a:rPr>
              <a:t>INTRODUCTION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555" y="6521094"/>
            <a:ext cx="7570249" cy="476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3974" y="6072621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77230" y="5882184"/>
            <a:ext cx="56318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rebuchet MS"/>
                <a:cs typeface="Trebuchet MS"/>
                <a:hlinkClick r:id="rId5" action="ppaction://hlinksldjump"/>
              </a:rPr>
              <a:t>DEFINITION</a:t>
            </a:r>
            <a:r>
              <a:rPr sz="2600" spc="-70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2600" spc="70" dirty="0">
                <a:latin typeface="Trebuchet MS"/>
                <a:cs typeface="Trebuchet MS"/>
                <a:hlinkClick r:id="rId5" action="ppaction://hlinksldjump"/>
              </a:rPr>
              <a:t>DES</a:t>
            </a:r>
            <a:r>
              <a:rPr sz="2600" spc="-6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2600" spc="-20" dirty="0">
                <a:latin typeface="Trebuchet MS"/>
                <a:cs typeface="Trebuchet MS"/>
                <a:hlinkClick r:id="rId5" action="ppaction://hlinksldjump"/>
              </a:rPr>
              <a:t>CARTES</a:t>
            </a:r>
            <a:r>
              <a:rPr sz="2600" spc="-6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2600" dirty="0">
                <a:latin typeface="Trebuchet MS"/>
                <a:cs typeface="Trebuchet MS"/>
                <a:hlinkClick r:id="rId5" action="ppaction://hlinksldjump"/>
              </a:rPr>
              <a:t>DE</a:t>
            </a:r>
            <a:r>
              <a:rPr sz="2600" spc="-6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2600" spc="35" dirty="0">
                <a:latin typeface="Trebuchet MS"/>
                <a:cs typeface="Trebuchet MS"/>
                <a:hlinkClick r:id="rId5" action="ppaction://hlinksldjump"/>
              </a:rPr>
              <a:t>KOHONEN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555" y="7302259"/>
            <a:ext cx="7570249" cy="476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3974" y="6853787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77230" y="6663350"/>
            <a:ext cx="38417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rebuchet MS"/>
                <a:cs typeface="Trebuchet MS"/>
                <a:hlinkClick r:id="rId6" action="ppaction://hlinksldjump"/>
              </a:rPr>
              <a:t>PRINCIPE</a:t>
            </a:r>
            <a:r>
              <a:rPr sz="2600" spc="-40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2600" dirty="0">
                <a:latin typeface="Trebuchet MS"/>
                <a:cs typeface="Trebuchet MS"/>
                <a:hlinkClick r:id="rId6" action="ppaction://hlinksldjump"/>
              </a:rPr>
              <a:t>DE</a:t>
            </a:r>
            <a:r>
              <a:rPr sz="2600" spc="-40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2600" dirty="0">
                <a:latin typeface="Trebuchet MS"/>
                <a:cs typeface="Trebuchet MS"/>
                <a:hlinkClick r:id="rId6" action="ppaction://hlinksldjump"/>
              </a:rPr>
              <a:t>LA</a:t>
            </a:r>
            <a:r>
              <a:rPr sz="2600" spc="-3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2600" spc="-10" dirty="0">
                <a:latin typeface="Trebuchet MS"/>
                <a:cs typeface="Trebuchet MS"/>
                <a:hlinkClick r:id="rId6" action="ppaction://hlinksldjump"/>
              </a:rPr>
              <a:t>METHODE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555" y="8083425"/>
            <a:ext cx="7570249" cy="476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3974" y="7634951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77230" y="7444515"/>
            <a:ext cx="22186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0" dirty="0">
                <a:latin typeface="Trebuchet MS"/>
                <a:cs typeface="Trebuchet MS"/>
              </a:rPr>
              <a:t>ARCHITECTURE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88941" y="5493654"/>
            <a:ext cx="7570249" cy="476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3359" y="5045181"/>
            <a:ext cx="104775" cy="10477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0156615" y="4854745"/>
            <a:ext cx="19418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latin typeface="Trebuchet MS"/>
                <a:cs typeface="Trebuchet MS"/>
              </a:rPr>
              <a:t>ALGORITHME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88941" y="6274820"/>
            <a:ext cx="7570249" cy="476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3359" y="5826346"/>
            <a:ext cx="104775" cy="10477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156615" y="5635909"/>
            <a:ext cx="36493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rebuchet MS"/>
                <a:cs typeface="Trebuchet MS"/>
              </a:rPr>
              <a:t>EXEMPLE</a:t>
            </a:r>
            <a:r>
              <a:rPr sz="2600" spc="1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D'APPLICATION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88941" y="7513186"/>
            <a:ext cx="7570249" cy="476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3359" y="6607512"/>
            <a:ext cx="104775" cy="10477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0156615" y="6356039"/>
            <a:ext cx="51111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600" dirty="0">
                <a:latin typeface="Trebuchet MS"/>
                <a:cs typeface="Trebuchet MS"/>
                <a:hlinkClick r:id="rId8" action="ppaction://hlinksldjump"/>
              </a:rPr>
              <a:t>COMPARAISON</a:t>
            </a:r>
            <a:r>
              <a:rPr sz="2600" spc="20" dirty="0"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sz="2600" dirty="0">
                <a:latin typeface="Trebuchet MS"/>
                <a:cs typeface="Trebuchet MS"/>
                <a:hlinkClick r:id="rId8" action="ppaction://hlinksldjump"/>
              </a:rPr>
              <a:t>ENTRE</a:t>
            </a:r>
            <a:r>
              <a:rPr sz="2600" spc="25" dirty="0"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sz="2600" spc="55" dirty="0">
                <a:latin typeface="Trebuchet MS"/>
                <a:cs typeface="Trebuchet MS"/>
                <a:hlinkClick r:id="rId8" action="ppaction://hlinksldjump"/>
              </a:rPr>
              <a:t>K-</a:t>
            </a:r>
            <a:r>
              <a:rPr sz="2600" spc="65" dirty="0">
                <a:latin typeface="Trebuchet MS"/>
                <a:cs typeface="Trebuchet MS"/>
                <a:hlinkClick r:id="rId8" action="ppaction://hlinksldjump"/>
              </a:rPr>
              <a:t>MEANS</a:t>
            </a:r>
            <a:r>
              <a:rPr sz="2600" spc="25" dirty="0"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sz="2600" spc="-25" dirty="0">
                <a:latin typeface="Trebuchet MS"/>
                <a:cs typeface="Trebuchet MS"/>
                <a:hlinkClick r:id="rId8" action="ppaction://hlinksldjump"/>
              </a:rPr>
              <a:t>ET </a:t>
            </a:r>
            <a:r>
              <a:rPr sz="2600" spc="35" dirty="0">
                <a:latin typeface="Trebuchet MS"/>
                <a:cs typeface="Trebuchet MS"/>
                <a:hlinkClick r:id="rId8" action="ppaction://hlinksldjump"/>
              </a:rPr>
              <a:t>KOHONEN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88941" y="8294351"/>
            <a:ext cx="7570249" cy="4762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3359" y="7845876"/>
            <a:ext cx="104775" cy="10477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0156615" y="7655440"/>
            <a:ext cx="19634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latin typeface="Trebuchet MS"/>
                <a:cs typeface="Trebuchet MS"/>
              </a:rPr>
              <a:t>CONCLUSION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0"/>
            <a:ext cx="18288000" cy="3113405"/>
            <a:chOff x="0" y="0"/>
            <a:chExt cx="18288000" cy="3113405"/>
          </a:xfrm>
        </p:grpSpPr>
        <p:sp>
          <p:nvSpPr>
            <p:cNvPr id="27" name="object 27"/>
            <p:cNvSpPr/>
            <p:nvPr/>
          </p:nvSpPr>
          <p:spPr>
            <a:xfrm>
              <a:off x="0" y="11"/>
              <a:ext cx="14065885" cy="3113405"/>
            </a:xfrm>
            <a:custGeom>
              <a:avLst/>
              <a:gdLst/>
              <a:ahLst/>
              <a:cxnLst/>
              <a:rect l="l" t="t" r="r" b="b"/>
              <a:pathLst>
                <a:path w="14065885" h="3113405">
                  <a:moveTo>
                    <a:pt x="14065326" y="0"/>
                  </a:moveTo>
                  <a:lnTo>
                    <a:pt x="14057084" y="0"/>
                  </a:lnTo>
                  <a:lnTo>
                    <a:pt x="11718379" y="0"/>
                  </a:lnTo>
                  <a:lnTo>
                    <a:pt x="0" y="0"/>
                  </a:lnTo>
                  <a:lnTo>
                    <a:pt x="0" y="3072180"/>
                  </a:lnTo>
                  <a:lnTo>
                    <a:pt x="23545" y="3112998"/>
                  </a:lnTo>
                  <a:lnTo>
                    <a:pt x="12269000" y="3112998"/>
                  </a:lnTo>
                  <a:lnTo>
                    <a:pt x="14065326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86499" y="1"/>
              <a:ext cx="3775075" cy="3108325"/>
            </a:xfrm>
            <a:custGeom>
              <a:avLst/>
              <a:gdLst/>
              <a:ahLst/>
              <a:cxnLst/>
              <a:rect l="l" t="t" r="r" b="b"/>
              <a:pathLst>
                <a:path w="3775075" h="3108325">
                  <a:moveTo>
                    <a:pt x="3774456" y="0"/>
                  </a:moveTo>
                  <a:lnTo>
                    <a:pt x="1170157" y="0"/>
                  </a:lnTo>
                  <a:lnTo>
                    <a:pt x="0" y="2023814"/>
                  </a:lnTo>
                  <a:lnTo>
                    <a:pt x="627647" y="3107860"/>
                  </a:lnTo>
                  <a:lnTo>
                    <a:pt x="1978282" y="3107860"/>
                  </a:lnTo>
                  <a:lnTo>
                    <a:pt x="2380083" y="2413824"/>
                  </a:lnTo>
                  <a:lnTo>
                    <a:pt x="2380193" y="2413634"/>
                  </a:lnTo>
                  <a:lnTo>
                    <a:pt x="2380492" y="2413634"/>
                  </a:lnTo>
                  <a:lnTo>
                    <a:pt x="3257012" y="897496"/>
                  </a:lnTo>
                  <a:lnTo>
                    <a:pt x="3257959" y="897496"/>
                  </a:lnTo>
                  <a:lnTo>
                    <a:pt x="3497900" y="480899"/>
                  </a:lnTo>
                  <a:lnTo>
                    <a:pt x="3497656" y="480899"/>
                  </a:lnTo>
                  <a:lnTo>
                    <a:pt x="3774456" y="0"/>
                  </a:lnTo>
                  <a:close/>
                </a:path>
                <a:path w="3775075" h="3108325">
                  <a:moveTo>
                    <a:pt x="2380492" y="2413634"/>
                  </a:moveTo>
                  <a:lnTo>
                    <a:pt x="2380193" y="2413634"/>
                  </a:lnTo>
                  <a:lnTo>
                    <a:pt x="2380382" y="2413824"/>
                  </a:lnTo>
                  <a:lnTo>
                    <a:pt x="2380492" y="2413634"/>
                  </a:lnTo>
                  <a:close/>
                </a:path>
              </a:pathLst>
            </a:custGeom>
            <a:solidFill>
              <a:srgbClr val="B8A7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492336" y="1"/>
              <a:ext cx="2795905" cy="3108325"/>
            </a:xfrm>
            <a:custGeom>
              <a:avLst/>
              <a:gdLst/>
              <a:ahLst/>
              <a:cxnLst/>
              <a:rect l="l" t="t" r="r" b="b"/>
              <a:pathLst>
                <a:path w="2795905" h="3108325">
                  <a:moveTo>
                    <a:pt x="2795663" y="0"/>
                  </a:moveTo>
                  <a:lnTo>
                    <a:pt x="1171820" y="0"/>
                  </a:lnTo>
                  <a:lnTo>
                    <a:pt x="652500" y="897496"/>
                  </a:lnTo>
                  <a:lnTo>
                    <a:pt x="652122" y="897496"/>
                  </a:lnTo>
                  <a:lnTo>
                    <a:pt x="0" y="2023814"/>
                  </a:lnTo>
                  <a:lnTo>
                    <a:pt x="627647" y="3107860"/>
                  </a:lnTo>
                  <a:lnTo>
                    <a:pt x="1978282" y="3107860"/>
                  </a:lnTo>
                  <a:lnTo>
                    <a:pt x="2348756" y="2467944"/>
                  </a:lnTo>
                  <a:lnTo>
                    <a:pt x="2352241" y="2467944"/>
                  </a:lnTo>
                  <a:lnTo>
                    <a:pt x="2795663" y="1699281"/>
                  </a:lnTo>
                  <a:lnTo>
                    <a:pt x="2795663" y="0"/>
                  </a:lnTo>
                  <a:close/>
                </a:path>
                <a:path w="2795905" h="3108325">
                  <a:moveTo>
                    <a:pt x="2352241" y="2467944"/>
                  </a:moveTo>
                  <a:lnTo>
                    <a:pt x="2348756" y="2467944"/>
                  </a:lnTo>
                  <a:lnTo>
                    <a:pt x="2351313" y="2469553"/>
                  </a:lnTo>
                  <a:lnTo>
                    <a:pt x="2352241" y="246794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8676" y="551791"/>
              <a:ext cx="2162174" cy="2162174"/>
            </a:xfrm>
            <a:prstGeom prst="rect">
              <a:avLst/>
            </a:prstGeom>
          </p:spPr>
        </p:pic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098" rIns="0" bIns="0" rtlCol="0">
            <a:spAutoFit/>
          </a:bodyPr>
          <a:lstStyle/>
          <a:p>
            <a:pPr marL="1637030">
              <a:lnSpc>
                <a:spcPct val="100000"/>
              </a:lnSpc>
              <a:spcBef>
                <a:spcPts val="125"/>
              </a:spcBef>
            </a:pPr>
            <a:r>
              <a:rPr spc="165" dirty="0"/>
              <a:t>Plan</a:t>
            </a:r>
            <a:r>
              <a:rPr spc="-395" dirty="0"/>
              <a:t> </a:t>
            </a:r>
            <a:r>
              <a:rPr spc="150" dirty="0"/>
              <a:t>de</a:t>
            </a:r>
            <a:r>
              <a:rPr spc="-390" dirty="0"/>
              <a:t> </a:t>
            </a:r>
            <a:r>
              <a:rPr spc="-10" dirty="0"/>
              <a:t>travail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496040" cy="10287000"/>
            <a:chOff x="0" y="0"/>
            <a:chExt cx="1149604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9643181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73503" y="0"/>
              <a:ext cx="6822440" cy="10287000"/>
            </a:xfrm>
            <a:custGeom>
              <a:avLst/>
              <a:gdLst/>
              <a:ahLst/>
              <a:cxnLst/>
              <a:rect l="l" t="t" r="r" b="b"/>
              <a:pathLst>
                <a:path w="6822440" h="10287000">
                  <a:moveTo>
                    <a:pt x="0" y="0"/>
                  </a:moveTo>
                  <a:lnTo>
                    <a:pt x="6822058" y="0"/>
                  </a:lnTo>
                  <a:lnTo>
                    <a:pt x="6822058" y="10286999"/>
                  </a:lnTo>
                  <a:lnTo>
                    <a:pt x="6614976" y="1028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09688" y="412541"/>
              <a:ext cx="1819275" cy="1581150"/>
            </a:xfrm>
            <a:custGeom>
              <a:avLst/>
              <a:gdLst/>
              <a:ahLst/>
              <a:cxnLst/>
              <a:rect l="l" t="t" r="r" b="b"/>
              <a:pathLst>
                <a:path w="1819275" h="1581150">
                  <a:moveTo>
                    <a:pt x="1364407" y="1581150"/>
                  </a:moveTo>
                  <a:lnTo>
                    <a:pt x="454802" y="1581150"/>
                  </a:lnTo>
                  <a:lnTo>
                    <a:pt x="0" y="790575"/>
                  </a:lnTo>
                  <a:lnTo>
                    <a:pt x="454802" y="0"/>
                  </a:lnTo>
                  <a:lnTo>
                    <a:pt x="1364407" y="0"/>
                  </a:lnTo>
                  <a:lnTo>
                    <a:pt x="1819210" y="790575"/>
                  </a:lnTo>
                  <a:lnTo>
                    <a:pt x="1364407" y="1581150"/>
                  </a:lnTo>
                  <a:close/>
                </a:path>
              </a:pathLst>
            </a:custGeom>
            <a:solidFill>
              <a:srgbClr val="B8A7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93448" y="824391"/>
            <a:ext cx="401002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u="heavy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INTRODUCTION</a:t>
            </a:r>
            <a:r>
              <a:rPr sz="4300" u="heavy" spc="-2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4300" u="heavy" spc="-6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r>
              <a:rPr sz="43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9592" y="692470"/>
            <a:ext cx="504190" cy="10052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400" b="1" spc="-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5955" y="2115142"/>
            <a:ext cx="11201400" cy="4710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95020" algn="ctr">
              <a:lnSpc>
                <a:spcPct val="116900"/>
              </a:lnSpc>
              <a:spcBef>
                <a:spcPts val="95"/>
              </a:spcBef>
            </a:pPr>
            <a:r>
              <a:rPr sz="3100" dirty="0">
                <a:latin typeface="Trebuchet MS"/>
                <a:cs typeface="Trebuchet MS"/>
              </a:rPr>
              <a:t>Avec</a:t>
            </a:r>
            <a:r>
              <a:rPr sz="3100" spc="-45" dirty="0">
                <a:latin typeface="Trebuchet MS"/>
                <a:cs typeface="Trebuchet MS"/>
              </a:rPr>
              <a:t> </a:t>
            </a:r>
            <a:r>
              <a:rPr sz="3100" spc="55" dirty="0">
                <a:latin typeface="Trebuchet MS"/>
                <a:cs typeface="Trebuchet MS"/>
              </a:rPr>
              <a:t>les</a:t>
            </a:r>
            <a:r>
              <a:rPr sz="3100" spc="-45" dirty="0">
                <a:latin typeface="Trebuchet MS"/>
                <a:cs typeface="Trebuchet MS"/>
              </a:rPr>
              <a:t> </a:t>
            </a:r>
            <a:r>
              <a:rPr sz="3100" spc="45" dirty="0">
                <a:latin typeface="Trebuchet MS"/>
                <a:cs typeface="Trebuchet MS"/>
              </a:rPr>
              <a:t>développements</a:t>
            </a:r>
            <a:r>
              <a:rPr sz="3100" spc="-45" dirty="0">
                <a:latin typeface="Trebuchet MS"/>
                <a:cs typeface="Trebuchet MS"/>
              </a:rPr>
              <a:t> </a:t>
            </a:r>
            <a:r>
              <a:rPr sz="3100" dirty="0">
                <a:latin typeface="Trebuchet MS"/>
                <a:cs typeface="Trebuchet MS"/>
              </a:rPr>
              <a:t>récents</a:t>
            </a:r>
            <a:r>
              <a:rPr sz="3100" spc="-45" dirty="0">
                <a:latin typeface="Trebuchet MS"/>
                <a:cs typeface="Trebuchet MS"/>
              </a:rPr>
              <a:t> </a:t>
            </a:r>
            <a:r>
              <a:rPr sz="3100" spc="120" dirty="0">
                <a:latin typeface="Trebuchet MS"/>
                <a:cs typeface="Trebuchet MS"/>
              </a:rPr>
              <a:t>dans</a:t>
            </a:r>
            <a:r>
              <a:rPr sz="3100" spc="-40" dirty="0">
                <a:latin typeface="Trebuchet MS"/>
                <a:cs typeface="Trebuchet MS"/>
              </a:rPr>
              <a:t> </a:t>
            </a:r>
            <a:r>
              <a:rPr sz="3100" spc="55" dirty="0">
                <a:latin typeface="Trebuchet MS"/>
                <a:cs typeface="Trebuchet MS"/>
              </a:rPr>
              <a:t>les</a:t>
            </a:r>
            <a:r>
              <a:rPr sz="3100" spc="-45" dirty="0">
                <a:latin typeface="Trebuchet MS"/>
                <a:cs typeface="Trebuchet MS"/>
              </a:rPr>
              <a:t> </a:t>
            </a:r>
            <a:r>
              <a:rPr sz="3100" spc="45" dirty="0">
                <a:latin typeface="Trebuchet MS"/>
                <a:cs typeface="Trebuchet MS"/>
              </a:rPr>
              <a:t>systèmes </a:t>
            </a:r>
            <a:r>
              <a:rPr sz="3100" dirty="0">
                <a:latin typeface="Trebuchet MS"/>
                <a:cs typeface="Trebuchet MS"/>
              </a:rPr>
              <a:t>intelligents</a:t>
            </a:r>
            <a:r>
              <a:rPr sz="3100" spc="-10" dirty="0">
                <a:latin typeface="Trebuchet MS"/>
                <a:cs typeface="Trebuchet MS"/>
              </a:rPr>
              <a:t> </a:t>
            </a:r>
            <a:r>
              <a:rPr sz="3100" dirty="0">
                <a:latin typeface="Trebuchet MS"/>
                <a:cs typeface="Trebuchet MS"/>
              </a:rPr>
              <a:t>et</a:t>
            </a:r>
            <a:r>
              <a:rPr sz="3100" spc="-5" dirty="0">
                <a:latin typeface="Trebuchet MS"/>
                <a:cs typeface="Trebuchet MS"/>
              </a:rPr>
              <a:t> </a:t>
            </a:r>
            <a:r>
              <a:rPr sz="3100" spc="-20" dirty="0">
                <a:latin typeface="Trebuchet MS"/>
                <a:cs typeface="Trebuchet MS"/>
              </a:rPr>
              <a:t>artificiellement</a:t>
            </a:r>
            <a:r>
              <a:rPr sz="3100" spc="-10" dirty="0">
                <a:latin typeface="Trebuchet MS"/>
                <a:cs typeface="Trebuchet MS"/>
              </a:rPr>
              <a:t> </a:t>
            </a:r>
            <a:r>
              <a:rPr sz="3100" spc="-25" dirty="0">
                <a:latin typeface="Trebuchet MS"/>
                <a:cs typeface="Trebuchet MS"/>
              </a:rPr>
              <a:t>intelligents,</a:t>
            </a:r>
            <a:r>
              <a:rPr sz="3100" spc="-5" dirty="0">
                <a:latin typeface="Trebuchet MS"/>
                <a:cs typeface="Trebuchet MS"/>
              </a:rPr>
              <a:t> </a:t>
            </a:r>
            <a:r>
              <a:rPr sz="3100" dirty="0">
                <a:latin typeface="Trebuchet MS"/>
                <a:cs typeface="Trebuchet MS"/>
              </a:rPr>
              <a:t>l'utilisation</a:t>
            </a:r>
            <a:r>
              <a:rPr sz="3100" spc="-5" dirty="0">
                <a:latin typeface="Trebuchet MS"/>
                <a:cs typeface="Trebuchet MS"/>
              </a:rPr>
              <a:t> </a:t>
            </a:r>
            <a:r>
              <a:rPr sz="3100" spc="70" dirty="0">
                <a:latin typeface="Trebuchet MS"/>
                <a:cs typeface="Trebuchet MS"/>
              </a:rPr>
              <a:t>des </a:t>
            </a:r>
            <a:r>
              <a:rPr sz="3100" dirty="0">
                <a:latin typeface="Trebuchet MS"/>
                <a:cs typeface="Trebuchet MS"/>
              </a:rPr>
              <a:t>réseaux</a:t>
            </a:r>
            <a:r>
              <a:rPr sz="3100" spc="80" dirty="0">
                <a:latin typeface="Trebuchet MS"/>
                <a:cs typeface="Trebuchet MS"/>
              </a:rPr>
              <a:t> </a:t>
            </a:r>
            <a:r>
              <a:rPr sz="3100" dirty="0">
                <a:latin typeface="Trebuchet MS"/>
                <a:cs typeface="Trebuchet MS"/>
              </a:rPr>
              <a:t>de</a:t>
            </a:r>
            <a:r>
              <a:rPr sz="3100" spc="80" dirty="0">
                <a:latin typeface="Trebuchet MS"/>
                <a:cs typeface="Trebuchet MS"/>
              </a:rPr>
              <a:t> neurones </a:t>
            </a:r>
            <a:r>
              <a:rPr sz="3100" dirty="0">
                <a:latin typeface="Trebuchet MS"/>
                <a:cs typeface="Trebuchet MS"/>
              </a:rPr>
              <a:t>est</a:t>
            </a:r>
            <a:r>
              <a:rPr sz="3100" spc="80" dirty="0">
                <a:latin typeface="Trebuchet MS"/>
                <a:cs typeface="Trebuchet MS"/>
              </a:rPr>
              <a:t> </a:t>
            </a:r>
            <a:r>
              <a:rPr sz="3100" dirty="0">
                <a:latin typeface="Trebuchet MS"/>
                <a:cs typeface="Trebuchet MS"/>
              </a:rPr>
              <a:t>devenue</a:t>
            </a:r>
            <a:r>
              <a:rPr sz="3100" spc="85" dirty="0">
                <a:latin typeface="Trebuchet MS"/>
                <a:cs typeface="Trebuchet MS"/>
              </a:rPr>
              <a:t> </a:t>
            </a:r>
            <a:r>
              <a:rPr sz="3100" dirty="0">
                <a:latin typeface="Trebuchet MS"/>
                <a:cs typeface="Trebuchet MS"/>
              </a:rPr>
              <a:t>très</a:t>
            </a:r>
            <a:r>
              <a:rPr sz="3100" spc="80" dirty="0">
                <a:latin typeface="Trebuchet MS"/>
                <a:cs typeface="Trebuchet MS"/>
              </a:rPr>
              <a:t> </a:t>
            </a:r>
            <a:r>
              <a:rPr sz="3100" spc="-10" dirty="0">
                <a:latin typeface="Trebuchet MS"/>
                <a:cs typeface="Trebuchet MS"/>
              </a:rPr>
              <a:t>évidente.</a:t>
            </a:r>
            <a:endParaRPr sz="3100">
              <a:latin typeface="Trebuchet MS"/>
              <a:cs typeface="Trebuchet MS"/>
            </a:endParaRPr>
          </a:p>
          <a:p>
            <a:pPr marL="1649095" marR="5080" algn="ctr">
              <a:lnSpc>
                <a:spcPct val="116900"/>
              </a:lnSpc>
              <a:spcBef>
                <a:spcPts val="2090"/>
              </a:spcBef>
            </a:pPr>
            <a:r>
              <a:rPr sz="3100" dirty="0">
                <a:latin typeface="Trebuchet MS"/>
                <a:cs typeface="Trebuchet MS"/>
              </a:rPr>
              <a:t>Les</a:t>
            </a:r>
            <a:r>
              <a:rPr sz="3100" spc="50" dirty="0">
                <a:latin typeface="Trebuchet MS"/>
                <a:cs typeface="Trebuchet MS"/>
              </a:rPr>
              <a:t> </a:t>
            </a:r>
            <a:r>
              <a:rPr sz="3100" dirty="0">
                <a:latin typeface="Trebuchet MS"/>
                <a:cs typeface="Trebuchet MS"/>
              </a:rPr>
              <a:t>réseaux</a:t>
            </a:r>
            <a:r>
              <a:rPr sz="3100" spc="50" dirty="0">
                <a:latin typeface="Trebuchet MS"/>
                <a:cs typeface="Trebuchet MS"/>
              </a:rPr>
              <a:t> </a:t>
            </a:r>
            <a:r>
              <a:rPr sz="3100" dirty="0">
                <a:latin typeface="Trebuchet MS"/>
                <a:cs typeface="Trebuchet MS"/>
              </a:rPr>
              <a:t>de</a:t>
            </a:r>
            <a:r>
              <a:rPr sz="3100" spc="55" dirty="0">
                <a:latin typeface="Trebuchet MS"/>
                <a:cs typeface="Trebuchet MS"/>
              </a:rPr>
              <a:t> </a:t>
            </a:r>
            <a:r>
              <a:rPr sz="3100" spc="80" dirty="0">
                <a:latin typeface="Trebuchet MS"/>
                <a:cs typeface="Trebuchet MS"/>
              </a:rPr>
              <a:t>neurones</a:t>
            </a:r>
            <a:r>
              <a:rPr sz="3100" spc="50" dirty="0">
                <a:latin typeface="Trebuchet MS"/>
                <a:cs typeface="Trebuchet MS"/>
              </a:rPr>
              <a:t> </a:t>
            </a:r>
            <a:r>
              <a:rPr sz="3100" dirty="0">
                <a:latin typeface="Trebuchet MS"/>
                <a:cs typeface="Trebuchet MS"/>
              </a:rPr>
              <a:t>utilisent</a:t>
            </a:r>
            <a:r>
              <a:rPr sz="3100" spc="55" dirty="0">
                <a:latin typeface="Trebuchet MS"/>
                <a:cs typeface="Trebuchet MS"/>
              </a:rPr>
              <a:t> </a:t>
            </a:r>
            <a:r>
              <a:rPr sz="3100" spc="114" dirty="0">
                <a:latin typeface="Trebuchet MS"/>
                <a:cs typeface="Trebuchet MS"/>
              </a:rPr>
              <a:t>un</a:t>
            </a:r>
            <a:r>
              <a:rPr sz="3100" spc="50" dirty="0">
                <a:latin typeface="Trebuchet MS"/>
                <a:cs typeface="Trebuchet MS"/>
              </a:rPr>
              <a:t> </a:t>
            </a:r>
            <a:r>
              <a:rPr sz="3100" spc="-10" dirty="0">
                <a:latin typeface="Trebuchet MS"/>
                <a:cs typeface="Trebuchet MS"/>
              </a:rPr>
              <a:t>traitement, </a:t>
            </a:r>
            <a:r>
              <a:rPr sz="3100" spc="45" dirty="0">
                <a:latin typeface="Trebuchet MS"/>
                <a:cs typeface="Trebuchet MS"/>
              </a:rPr>
              <a:t>inspiré</a:t>
            </a:r>
            <a:r>
              <a:rPr sz="3100" spc="20" dirty="0">
                <a:latin typeface="Trebuchet MS"/>
                <a:cs typeface="Trebuchet MS"/>
              </a:rPr>
              <a:t> </a:t>
            </a:r>
            <a:r>
              <a:rPr sz="3100" spc="100" dirty="0">
                <a:latin typeface="Trebuchet MS"/>
                <a:cs typeface="Trebuchet MS"/>
              </a:rPr>
              <a:t>du</a:t>
            </a:r>
            <a:r>
              <a:rPr sz="3100" spc="20" dirty="0">
                <a:latin typeface="Trebuchet MS"/>
                <a:cs typeface="Trebuchet MS"/>
              </a:rPr>
              <a:t> </a:t>
            </a:r>
            <a:r>
              <a:rPr sz="3100" dirty="0">
                <a:latin typeface="Trebuchet MS"/>
                <a:cs typeface="Trebuchet MS"/>
              </a:rPr>
              <a:t>cerveau</a:t>
            </a:r>
            <a:r>
              <a:rPr sz="3100" spc="25" dirty="0">
                <a:latin typeface="Trebuchet MS"/>
                <a:cs typeface="Trebuchet MS"/>
              </a:rPr>
              <a:t> </a:t>
            </a:r>
            <a:r>
              <a:rPr sz="3100" spc="80" dirty="0">
                <a:latin typeface="Trebuchet MS"/>
                <a:cs typeface="Trebuchet MS"/>
              </a:rPr>
              <a:t>humain</a:t>
            </a:r>
            <a:r>
              <a:rPr sz="3100" spc="20" dirty="0">
                <a:latin typeface="Trebuchet MS"/>
                <a:cs typeface="Trebuchet MS"/>
              </a:rPr>
              <a:t> </a:t>
            </a:r>
            <a:r>
              <a:rPr sz="3100" dirty="0">
                <a:latin typeface="Trebuchet MS"/>
                <a:cs typeface="Trebuchet MS"/>
              </a:rPr>
              <a:t>comme</a:t>
            </a:r>
            <a:r>
              <a:rPr sz="3100" spc="25" dirty="0">
                <a:latin typeface="Trebuchet MS"/>
                <a:cs typeface="Trebuchet MS"/>
              </a:rPr>
              <a:t> </a:t>
            </a:r>
            <a:r>
              <a:rPr sz="3100" spc="85" dirty="0">
                <a:latin typeface="Trebuchet MS"/>
                <a:cs typeface="Trebuchet MS"/>
              </a:rPr>
              <a:t>base</a:t>
            </a:r>
            <a:r>
              <a:rPr sz="3100" spc="20" dirty="0">
                <a:latin typeface="Trebuchet MS"/>
                <a:cs typeface="Trebuchet MS"/>
              </a:rPr>
              <a:t> </a:t>
            </a:r>
            <a:r>
              <a:rPr sz="3100" spc="55" dirty="0">
                <a:latin typeface="Trebuchet MS"/>
                <a:cs typeface="Trebuchet MS"/>
              </a:rPr>
              <a:t>pour </a:t>
            </a:r>
            <a:r>
              <a:rPr sz="3100" dirty="0">
                <a:latin typeface="Trebuchet MS"/>
                <a:cs typeface="Trebuchet MS"/>
              </a:rPr>
              <a:t>développer</a:t>
            </a:r>
            <a:r>
              <a:rPr sz="3100" spc="85" dirty="0">
                <a:latin typeface="Trebuchet MS"/>
                <a:cs typeface="Trebuchet MS"/>
              </a:rPr>
              <a:t> </a:t>
            </a:r>
            <a:r>
              <a:rPr sz="3100" spc="95" dirty="0">
                <a:latin typeface="Trebuchet MS"/>
                <a:cs typeface="Trebuchet MS"/>
              </a:rPr>
              <a:t>des</a:t>
            </a:r>
            <a:r>
              <a:rPr sz="3100" spc="85" dirty="0">
                <a:latin typeface="Trebuchet MS"/>
                <a:cs typeface="Trebuchet MS"/>
              </a:rPr>
              <a:t> </a:t>
            </a:r>
            <a:r>
              <a:rPr sz="3100" dirty="0">
                <a:latin typeface="Trebuchet MS"/>
                <a:cs typeface="Trebuchet MS"/>
              </a:rPr>
              <a:t>algorithmes</a:t>
            </a:r>
            <a:r>
              <a:rPr sz="3100" spc="90" dirty="0">
                <a:latin typeface="Trebuchet MS"/>
                <a:cs typeface="Trebuchet MS"/>
              </a:rPr>
              <a:t> </a:t>
            </a:r>
            <a:r>
              <a:rPr sz="3100" spc="55" dirty="0">
                <a:latin typeface="Trebuchet MS"/>
                <a:cs typeface="Trebuchet MS"/>
              </a:rPr>
              <a:t>qui</a:t>
            </a:r>
            <a:r>
              <a:rPr sz="3100" spc="85" dirty="0">
                <a:latin typeface="Trebuchet MS"/>
                <a:cs typeface="Trebuchet MS"/>
              </a:rPr>
              <a:t> </a:t>
            </a:r>
            <a:r>
              <a:rPr sz="3100" dirty="0">
                <a:latin typeface="Trebuchet MS"/>
                <a:cs typeface="Trebuchet MS"/>
              </a:rPr>
              <a:t>peuvent</a:t>
            </a:r>
            <a:r>
              <a:rPr sz="3100" spc="85" dirty="0">
                <a:latin typeface="Trebuchet MS"/>
                <a:cs typeface="Trebuchet MS"/>
              </a:rPr>
              <a:t> </a:t>
            </a:r>
            <a:r>
              <a:rPr sz="3100" dirty="0">
                <a:latin typeface="Trebuchet MS"/>
                <a:cs typeface="Trebuchet MS"/>
              </a:rPr>
              <a:t>être</a:t>
            </a:r>
            <a:r>
              <a:rPr sz="3100" spc="90" dirty="0">
                <a:latin typeface="Trebuchet MS"/>
                <a:cs typeface="Trebuchet MS"/>
              </a:rPr>
              <a:t> </a:t>
            </a:r>
            <a:r>
              <a:rPr sz="3100" spc="-10" dirty="0">
                <a:latin typeface="Trebuchet MS"/>
                <a:cs typeface="Trebuchet MS"/>
              </a:rPr>
              <a:t>utilisés </a:t>
            </a:r>
            <a:r>
              <a:rPr sz="3100" spc="75" dirty="0">
                <a:latin typeface="Trebuchet MS"/>
                <a:cs typeface="Trebuchet MS"/>
              </a:rPr>
              <a:t>pour</a:t>
            </a:r>
            <a:r>
              <a:rPr sz="3100" spc="45" dirty="0">
                <a:latin typeface="Trebuchet MS"/>
                <a:cs typeface="Trebuchet MS"/>
              </a:rPr>
              <a:t> </a:t>
            </a:r>
            <a:r>
              <a:rPr sz="3100" dirty="0">
                <a:latin typeface="Trebuchet MS"/>
                <a:cs typeface="Trebuchet MS"/>
              </a:rPr>
              <a:t>modéliser,</a:t>
            </a:r>
            <a:r>
              <a:rPr sz="3100" spc="50" dirty="0">
                <a:latin typeface="Trebuchet MS"/>
                <a:cs typeface="Trebuchet MS"/>
              </a:rPr>
              <a:t> </a:t>
            </a:r>
            <a:r>
              <a:rPr sz="3100" dirty="0">
                <a:latin typeface="Trebuchet MS"/>
                <a:cs typeface="Trebuchet MS"/>
              </a:rPr>
              <a:t>comprendre</a:t>
            </a:r>
            <a:r>
              <a:rPr sz="3100" spc="50" dirty="0">
                <a:latin typeface="Trebuchet MS"/>
                <a:cs typeface="Trebuchet MS"/>
              </a:rPr>
              <a:t> </a:t>
            </a:r>
            <a:r>
              <a:rPr sz="3100" spc="95" dirty="0">
                <a:latin typeface="Trebuchet MS"/>
                <a:cs typeface="Trebuchet MS"/>
              </a:rPr>
              <a:t>des</a:t>
            </a:r>
            <a:r>
              <a:rPr sz="3100" spc="50" dirty="0">
                <a:latin typeface="Trebuchet MS"/>
                <a:cs typeface="Trebuchet MS"/>
              </a:rPr>
              <a:t> </a:t>
            </a:r>
            <a:r>
              <a:rPr sz="3100" spc="70" dirty="0">
                <a:latin typeface="Trebuchet MS"/>
                <a:cs typeface="Trebuchet MS"/>
              </a:rPr>
              <a:t>modèles</a:t>
            </a:r>
            <a:r>
              <a:rPr sz="3100" spc="45" dirty="0">
                <a:latin typeface="Trebuchet MS"/>
                <a:cs typeface="Trebuchet MS"/>
              </a:rPr>
              <a:t> </a:t>
            </a:r>
            <a:r>
              <a:rPr sz="3100" spc="-10" dirty="0">
                <a:latin typeface="Trebuchet MS"/>
                <a:cs typeface="Trebuchet MS"/>
              </a:rPr>
              <a:t>complexes </a:t>
            </a:r>
            <a:r>
              <a:rPr sz="3100" dirty="0">
                <a:latin typeface="Trebuchet MS"/>
                <a:cs typeface="Trebuchet MS"/>
              </a:rPr>
              <a:t>et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95" dirty="0">
                <a:latin typeface="Trebuchet MS"/>
                <a:cs typeface="Trebuchet MS"/>
              </a:rPr>
              <a:t>des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60" dirty="0">
                <a:latin typeface="Trebuchet MS"/>
                <a:cs typeface="Trebuchet MS"/>
              </a:rPr>
              <a:t>problèmes</a:t>
            </a:r>
            <a:r>
              <a:rPr sz="3100" spc="-45" dirty="0">
                <a:latin typeface="Trebuchet MS"/>
                <a:cs typeface="Trebuchet MS"/>
              </a:rPr>
              <a:t> </a:t>
            </a:r>
            <a:r>
              <a:rPr sz="3100" dirty="0">
                <a:latin typeface="Trebuchet MS"/>
                <a:cs typeface="Trebuchet MS"/>
              </a:rPr>
              <a:t>de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-10" dirty="0">
                <a:latin typeface="Trebuchet MS"/>
                <a:cs typeface="Trebuchet MS"/>
              </a:rPr>
              <a:t>prédiction.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900785" cy="2827655"/>
          </a:xfrm>
          <a:custGeom>
            <a:avLst/>
            <a:gdLst/>
            <a:ahLst/>
            <a:cxnLst/>
            <a:rect l="l" t="t" r="r" b="b"/>
            <a:pathLst>
              <a:path w="13900785" h="2827655">
                <a:moveTo>
                  <a:pt x="0" y="0"/>
                </a:moveTo>
                <a:lnTo>
                  <a:pt x="13900446" y="0"/>
                </a:lnTo>
                <a:lnTo>
                  <a:pt x="12269007" y="2827257"/>
                </a:lnTo>
                <a:lnTo>
                  <a:pt x="23553" y="2827257"/>
                </a:lnTo>
                <a:lnTo>
                  <a:pt x="0" y="2786440"/>
                </a:lnTo>
                <a:lnTo>
                  <a:pt x="0" y="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2357" rIns="0" bIns="0" rtlCol="0">
            <a:spAutoFit/>
          </a:bodyPr>
          <a:lstStyle/>
          <a:p>
            <a:pPr marL="1689100">
              <a:lnSpc>
                <a:spcPct val="100000"/>
              </a:lnSpc>
              <a:spcBef>
                <a:spcPts val="100"/>
              </a:spcBef>
            </a:pPr>
            <a:r>
              <a:rPr sz="4000" u="heavy" spc="-60" dirty="0">
                <a:uFill>
                  <a:solidFill>
                    <a:srgbClr val="000000"/>
                  </a:solidFill>
                </a:uFill>
              </a:rPr>
              <a:t>CARTE</a:t>
            </a:r>
            <a:r>
              <a:rPr sz="4000" u="heavy" spc="-16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heavy" dirty="0">
                <a:uFill>
                  <a:solidFill>
                    <a:srgbClr val="000000"/>
                  </a:solidFill>
                </a:uFill>
              </a:rPr>
              <a:t>DE</a:t>
            </a:r>
            <a:r>
              <a:rPr sz="4000" u="heavy" spc="-16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heavy" spc="60" dirty="0">
                <a:uFill>
                  <a:solidFill>
                    <a:srgbClr val="000000"/>
                  </a:solidFill>
                </a:uFill>
              </a:rPr>
              <a:t>KOHONEN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512142" y="0"/>
            <a:ext cx="17776190" cy="2830830"/>
            <a:chOff x="512142" y="0"/>
            <a:chExt cx="17776190" cy="2830830"/>
          </a:xfrm>
        </p:grpSpPr>
        <p:sp>
          <p:nvSpPr>
            <p:cNvPr id="5" name="object 5"/>
            <p:cNvSpPr/>
            <p:nvPr/>
          </p:nvSpPr>
          <p:spPr>
            <a:xfrm>
              <a:off x="11295625" y="0"/>
              <a:ext cx="4396105" cy="2830830"/>
            </a:xfrm>
            <a:custGeom>
              <a:avLst/>
              <a:gdLst/>
              <a:ahLst/>
              <a:cxnLst/>
              <a:rect l="l" t="t" r="r" b="b"/>
              <a:pathLst>
                <a:path w="4396105" h="2830830">
                  <a:moveTo>
                    <a:pt x="4396042" y="0"/>
                  </a:moveTo>
                  <a:lnTo>
                    <a:pt x="762471" y="0"/>
                  </a:lnTo>
                  <a:lnTo>
                    <a:pt x="0" y="1318818"/>
                  </a:lnTo>
                  <a:lnTo>
                    <a:pt x="874546" y="2830532"/>
                  </a:lnTo>
                  <a:lnTo>
                    <a:pt x="2759773" y="2830532"/>
                  </a:lnTo>
                  <a:lnTo>
                    <a:pt x="3319501" y="1862920"/>
                  </a:lnTo>
                  <a:lnTo>
                    <a:pt x="3319917" y="1862920"/>
                  </a:lnTo>
                  <a:lnTo>
                    <a:pt x="4396042" y="0"/>
                  </a:lnTo>
                  <a:close/>
                </a:path>
                <a:path w="4396105" h="2830830">
                  <a:moveTo>
                    <a:pt x="3319917" y="1862920"/>
                  </a:moveTo>
                  <a:lnTo>
                    <a:pt x="3319501" y="1862920"/>
                  </a:lnTo>
                  <a:lnTo>
                    <a:pt x="3319765" y="1863184"/>
                  </a:lnTo>
                  <a:lnTo>
                    <a:pt x="3319917" y="1862920"/>
                  </a:lnTo>
                  <a:close/>
                </a:path>
              </a:pathLst>
            </a:custGeom>
            <a:solidFill>
              <a:srgbClr val="B8A7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29817" y="0"/>
              <a:ext cx="3358515" cy="2830830"/>
            </a:xfrm>
            <a:custGeom>
              <a:avLst/>
              <a:gdLst/>
              <a:ahLst/>
              <a:cxnLst/>
              <a:rect l="l" t="t" r="r" b="b"/>
              <a:pathLst>
                <a:path w="3358515" h="2830830">
                  <a:moveTo>
                    <a:pt x="3358182" y="0"/>
                  </a:moveTo>
                  <a:lnTo>
                    <a:pt x="762953" y="0"/>
                  </a:lnTo>
                  <a:lnTo>
                    <a:pt x="0" y="1318818"/>
                  </a:lnTo>
                  <a:lnTo>
                    <a:pt x="874546" y="2830532"/>
                  </a:lnTo>
                  <a:lnTo>
                    <a:pt x="2759774" y="2830532"/>
                  </a:lnTo>
                  <a:lnTo>
                    <a:pt x="3275658" y="1938724"/>
                  </a:lnTo>
                  <a:lnTo>
                    <a:pt x="3280518" y="1938724"/>
                  </a:lnTo>
                  <a:lnTo>
                    <a:pt x="3358182" y="1803984"/>
                  </a:lnTo>
                  <a:lnTo>
                    <a:pt x="3358182" y="0"/>
                  </a:lnTo>
                  <a:close/>
                </a:path>
                <a:path w="3358515" h="2830830">
                  <a:moveTo>
                    <a:pt x="3280518" y="1938724"/>
                  </a:moveTo>
                  <a:lnTo>
                    <a:pt x="3275658" y="1938724"/>
                  </a:lnTo>
                  <a:lnTo>
                    <a:pt x="3279224" y="1940969"/>
                  </a:lnTo>
                  <a:lnTo>
                    <a:pt x="3280518" y="19387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142" y="435655"/>
              <a:ext cx="1962149" cy="19621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168246" y="4034528"/>
            <a:ext cx="3951604" cy="38804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7450" b="1" spc="-50" dirty="0">
                <a:solidFill>
                  <a:srgbClr val="86C7EC"/>
                </a:solidFill>
                <a:latin typeface="Trebuchet MS"/>
                <a:cs typeface="Trebuchet MS"/>
              </a:rPr>
              <a:t>2</a:t>
            </a:r>
            <a:endParaRPr sz="74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610"/>
              </a:spcBef>
            </a:pPr>
            <a:r>
              <a:rPr sz="3000" spc="-10" dirty="0">
                <a:latin typeface="Trebuchet MS"/>
                <a:cs typeface="Trebuchet MS"/>
              </a:rPr>
              <a:t>APPRENTISSAGE</a:t>
            </a:r>
            <a:endParaRPr sz="3000">
              <a:latin typeface="Trebuchet MS"/>
              <a:cs typeface="Trebuchet MS"/>
            </a:endParaRPr>
          </a:p>
          <a:p>
            <a:pPr marL="12700" marR="5080" indent="-635" algn="ctr">
              <a:lnSpc>
                <a:spcPct val="116700"/>
              </a:lnSpc>
              <a:spcBef>
                <a:spcPts val="2565"/>
              </a:spcBef>
            </a:pPr>
            <a:r>
              <a:rPr sz="2250" dirty="0">
                <a:latin typeface="Trebuchet MS"/>
                <a:cs typeface="Trebuchet MS"/>
              </a:rPr>
              <a:t>Développer</a:t>
            </a:r>
            <a:r>
              <a:rPr sz="2250" spc="85" dirty="0">
                <a:latin typeface="Trebuchet MS"/>
                <a:cs typeface="Trebuchet MS"/>
              </a:rPr>
              <a:t> </a:t>
            </a:r>
            <a:r>
              <a:rPr sz="2250" spc="70" dirty="0">
                <a:latin typeface="Trebuchet MS"/>
                <a:cs typeface="Trebuchet MS"/>
              </a:rPr>
              <a:t>des</a:t>
            </a:r>
            <a:r>
              <a:rPr sz="2250" spc="95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techniques  </a:t>
            </a:r>
            <a:r>
              <a:rPr sz="2250" dirty="0">
                <a:latin typeface="Trebuchet MS"/>
                <a:cs typeface="Trebuchet MS"/>
              </a:rPr>
              <a:t>de</a:t>
            </a:r>
            <a:r>
              <a:rPr sz="2250" spc="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calcul </a:t>
            </a:r>
            <a:r>
              <a:rPr sz="2250" spc="55" dirty="0">
                <a:latin typeface="Trebuchet MS"/>
                <a:cs typeface="Trebuchet MS"/>
              </a:rPr>
              <a:t>pour</a:t>
            </a:r>
            <a:r>
              <a:rPr sz="2250" spc="5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apprendre </a:t>
            </a:r>
            <a:r>
              <a:rPr sz="2250" dirty="0">
                <a:latin typeface="Trebuchet MS"/>
                <a:cs typeface="Trebuchet MS"/>
              </a:rPr>
              <a:t>et/ou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imiter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le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comportement humain.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4260" y="4034528"/>
            <a:ext cx="3832225" cy="42437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48640" algn="ctr">
              <a:lnSpc>
                <a:spcPct val="100000"/>
              </a:lnSpc>
              <a:spcBef>
                <a:spcPts val="130"/>
              </a:spcBef>
            </a:pPr>
            <a:r>
              <a:rPr sz="7450" b="1" spc="-50" dirty="0">
                <a:solidFill>
                  <a:srgbClr val="86C7EC"/>
                </a:solidFill>
                <a:latin typeface="Trebuchet MS"/>
                <a:cs typeface="Trebuchet MS"/>
              </a:rPr>
              <a:t>1</a:t>
            </a:r>
            <a:endParaRPr sz="7450">
              <a:latin typeface="Trebuchet MS"/>
              <a:cs typeface="Trebuchet MS"/>
            </a:endParaRPr>
          </a:p>
          <a:p>
            <a:pPr marR="548640" algn="ctr">
              <a:lnSpc>
                <a:spcPct val="100000"/>
              </a:lnSpc>
              <a:spcBef>
                <a:spcPts val="2820"/>
              </a:spcBef>
            </a:pPr>
            <a:r>
              <a:rPr sz="3000" spc="-75" dirty="0">
                <a:latin typeface="Trebuchet MS"/>
                <a:cs typeface="Trebuchet MS"/>
              </a:rPr>
              <a:t>AUTO-</a:t>
            </a:r>
            <a:r>
              <a:rPr sz="3000" spc="-10" dirty="0">
                <a:latin typeface="Trebuchet MS"/>
                <a:cs typeface="Trebuchet MS"/>
              </a:rPr>
              <a:t>ORGANISÉE</a:t>
            </a:r>
            <a:endParaRPr sz="3000">
              <a:latin typeface="Trebuchet MS"/>
              <a:cs typeface="Trebuchet MS"/>
            </a:endParaRPr>
          </a:p>
          <a:p>
            <a:pPr marL="12700" marR="5080" indent="-635" algn="ctr">
              <a:lnSpc>
                <a:spcPct val="116700"/>
              </a:lnSpc>
              <a:spcBef>
                <a:spcPts val="2065"/>
              </a:spcBef>
            </a:pPr>
            <a:r>
              <a:rPr sz="2250" spc="60" dirty="0">
                <a:latin typeface="Trebuchet MS"/>
                <a:cs typeface="Trebuchet MS"/>
              </a:rPr>
              <a:t>Un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65" dirty="0">
                <a:latin typeface="Trebuchet MS"/>
                <a:cs typeface="Trebuchet MS"/>
              </a:rPr>
              <a:t>processus</a:t>
            </a:r>
            <a:r>
              <a:rPr sz="2250" spc="4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par</a:t>
            </a:r>
            <a:r>
              <a:rPr sz="2250" spc="4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lequel</a:t>
            </a:r>
            <a:r>
              <a:rPr sz="2250" spc="40" dirty="0">
                <a:latin typeface="Trebuchet MS"/>
                <a:cs typeface="Trebuchet MS"/>
              </a:rPr>
              <a:t> </a:t>
            </a:r>
            <a:r>
              <a:rPr sz="2250" spc="60" dirty="0">
                <a:latin typeface="Trebuchet MS"/>
                <a:cs typeface="Trebuchet MS"/>
              </a:rPr>
              <a:t>un </a:t>
            </a:r>
            <a:r>
              <a:rPr sz="2250" dirty="0">
                <a:latin typeface="Trebuchet MS"/>
                <a:cs typeface="Trebuchet MS"/>
              </a:rPr>
              <a:t>système</a:t>
            </a:r>
            <a:r>
              <a:rPr sz="2250" spc="45" dirty="0">
                <a:latin typeface="Trebuchet MS"/>
                <a:cs typeface="Trebuchet MS"/>
              </a:rPr>
              <a:t> </a:t>
            </a:r>
            <a:r>
              <a:rPr sz="2250" spc="-35" dirty="0">
                <a:latin typeface="Trebuchet MS"/>
                <a:cs typeface="Trebuchet MS"/>
              </a:rPr>
              <a:t>trouve,</a:t>
            </a:r>
            <a:r>
              <a:rPr sz="2250" spc="40" dirty="0">
                <a:latin typeface="Trebuchet MS"/>
                <a:cs typeface="Trebuchet MS"/>
              </a:rPr>
              <a:t> </a:t>
            </a:r>
            <a:r>
              <a:rPr sz="2250" spc="85" dirty="0">
                <a:latin typeface="Trebuchet MS"/>
                <a:cs typeface="Trebuchet MS"/>
              </a:rPr>
              <a:t>sans </a:t>
            </a:r>
            <a:r>
              <a:rPr sz="2250" dirty="0">
                <a:latin typeface="Trebuchet MS"/>
                <a:cs typeface="Trebuchet MS"/>
              </a:rPr>
              <a:t>apprentissage</a:t>
            </a:r>
            <a:r>
              <a:rPr sz="2250" spc="22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supervisé,</a:t>
            </a:r>
            <a:r>
              <a:rPr sz="2250" spc="235" dirty="0">
                <a:latin typeface="Trebuchet MS"/>
                <a:cs typeface="Trebuchet MS"/>
              </a:rPr>
              <a:t> </a:t>
            </a:r>
            <a:r>
              <a:rPr sz="2250" spc="35" dirty="0">
                <a:latin typeface="Trebuchet MS"/>
                <a:cs typeface="Trebuchet MS"/>
              </a:rPr>
              <a:t>une </a:t>
            </a:r>
            <a:r>
              <a:rPr sz="2250" spc="50" dirty="0">
                <a:latin typeface="Trebuchet MS"/>
                <a:cs typeface="Trebuchet MS"/>
              </a:rPr>
              <a:t>solution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optimale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à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spc="70" dirty="0">
                <a:latin typeface="Trebuchet MS"/>
                <a:cs typeface="Trebuchet MS"/>
              </a:rPr>
              <a:t>un </a:t>
            </a:r>
            <a:r>
              <a:rPr sz="2250" spc="-10" dirty="0">
                <a:latin typeface="Trebuchet MS"/>
                <a:cs typeface="Trebuchet MS"/>
              </a:rPr>
              <a:t>problème.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42528" y="4034528"/>
            <a:ext cx="3947160" cy="47758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91440" algn="ctr">
              <a:lnSpc>
                <a:spcPct val="100000"/>
              </a:lnSpc>
              <a:spcBef>
                <a:spcPts val="130"/>
              </a:spcBef>
            </a:pPr>
            <a:r>
              <a:rPr sz="7450" b="1" spc="-50" dirty="0">
                <a:solidFill>
                  <a:srgbClr val="86C7EC"/>
                </a:solidFill>
                <a:latin typeface="Trebuchet MS"/>
                <a:cs typeface="Trebuchet MS"/>
              </a:rPr>
              <a:t>3</a:t>
            </a:r>
            <a:endParaRPr sz="7450">
              <a:latin typeface="Trebuchet MS"/>
              <a:cs typeface="Trebuchet MS"/>
            </a:endParaRPr>
          </a:p>
          <a:p>
            <a:pPr marL="139700" marR="132080" algn="ctr">
              <a:lnSpc>
                <a:spcPct val="108300"/>
              </a:lnSpc>
              <a:spcBef>
                <a:spcPts val="2310"/>
              </a:spcBef>
            </a:pPr>
            <a:r>
              <a:rPr sz="3000" spc="-30" dirty="0">
                <a:latin typeface="Trebuchet MS"/>
                <a:cs typeface="Trebuchet MS"/>
              </a:rPr>
              <a:t>APPRENTISSAGE</a:t>
            </a:r>
            <a:r>
              <a:rPr sz="3000" spc="-18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NON- </a:t>
            </a:r>
            <a:r>
              <a:rPr sz="3000" spc="-10" dirty="0">
                <a:latin typeface="Trebuchet MS"/>
                <a:cs typeface="Trebuchet MS"/>
              </a:rPr>
              <a:t>SUPERVISÉ</a:t>
            </a:r>
            <a:endParaRPr sz="3000">
              <a:latin typeface="Trebuchet MS"/>
              <a:cs typeface="Trebuchet MS"/>
            </a:endParaRPr>
          </a:p>
          <a:p>
            <a:pPr marL="12700" marR="5080" algn="ctr">
              <a:lnSpc>
                <a:spcPct val="116700"/>
              </a:lnSpc>
              <a:spcBef>
                <a:spcPts val="2565"/>
              </a:spcBef>
            </a:pPr>
            <a:r>
              <a:rPr sz="2250" dirty="0">
                <a:latin typeface="Trebuchet MS"/>
                <a:cs typeface="Trebuchet MS"/>
              </a:rPr>
              <a:t>Une</a:t>
            </a:r>
            <a:r>
              <a:rPr sz="2250" spc="15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méthode</a:t>
            </a:r>
            <a:r>
              <a:rPr sz="2250" spc="165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d’apprentissage </a:t>
            </a:r>
            <a:r>
              <a:rPr sz="2250" dirty="0">
                <a:latin typeface="Trebuchet MS"/>
                <a:cs typeface="Trebuchet MS"/>
              </a:rPr>
              <a:t>automatique,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spc="90" dirty="0">
                <a:latin typeface="Trebuchet MS"/>
                <a:cs typeface="Trebuchet MS"/>
              </a:rPr>
              <a:t>ou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spc="95" dirty="0">
                <a:latin typeface="Trebuchet MS"/>
                <a:cs typeface="Trebuchet MS"/>
              </a:rPr>
              <a:t>un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modèle </a:t>
            </a:r>
            <a:r>
              <a:rPr sz="2250" dirty="0">
                <a:latin typeface="Trebuchet MS"/>
                <a:cs typeface="Trebuchet MS"/>
              </a:rPr>
              <a:t>est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adapté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à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l’observation </a:t>
            </a:r>
            <a:r>
              <a:rPr sz="2250" dirty="0">
                <a:latin typeface="Trebuchet MS"/>
                <a:cs typeface="Trebuchet MS"/>
              </a:rPr>
              <a:t>d’un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spc="45" dirty="0">
                <a:latin typeface="Trebuchet MS"/>
                <a:cs typeface="Trebuchet MS"/>
              </a:rPr>
              <a:t>ensemble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90" dirty="0">
                <a:latin typeface="Trebuchet MS"/>
                <a:cs typeface="Trebuchet MS"/>
              </a:rPr>
              <a:t>ou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20" dirty="0">
                <a:latin typeface="Trebuchet MS"/>
                <a:cs typeface="Trebuchet MS"/>
              </a:rPr>
              <a:t>d’une </a:t>
            </a:r>
            <a:r>
              <a:rPr sz="2250" dirty="0">
                <a:latin typeface="Trebuchet MS"/>
                <a:cs typeface="Trebuchet MS"/>
              </a:rPr>
              <a:t>entrée</a:t>
            </a:r>
            <a:r>
              <a:rPr sz="2250" spc="-1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de</a:t>
            </a:r>
            <a:r>
              <a:rPr sz="2250" spc="-10" dirty="0">
                <a:latin typeface="Trebuchet MS"/>
                <a:cs typeface="Trebuchet MS"/>
              </a:rPr>
              <a:t> données.</a:t>
            </a:r>
            <a:endParaRPr sz="2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2501900"/>
            <a:chOff x="0" y="0"/>
            <a:chExt cx="18288000" cy="2501900"/>
          </a:xfrm>
        </p:grpSpPr>
        <p:sp>
          <p:nvSpPr>
            <p:cNvPr id="3" name="object 3"/>
            <p:cNvSpPr/>
            <p:nvPr/>
          </p:nvSpPr>
          <p:spPr>
            <a:xfrm>
              <a:off x="14628641" y="0"/>
              <a:ext cx="3659504" cy="1636395"/>
            </a:xfrm>
            <a:custGeom>
              <a:avLst/>
              <a:gdLst/>
              <a:ahLst/>
              <a:cxnLst/>
              <a:rect l="l" t="t" r="r" b="b"/>
              <a:pathLst>
                <a:path w="3659505" h="1636395">
                  <a:moveTo>
                    <a:pt x="0" y="0"/>
                  </a:moveTo>
                  <a:lnTo>
                    <a:pt x="3659359" y="0"/>
                  </a:lnTo>
                  <a:lnTo>
                    <a:pt x="3659359" y="25699"/>
                  </a:lnTo>
                  <a:lnTo>
                    <a:pt x="2730308" y="1636139"/>
                  </a:lnTo>
                  <a:lnTo>
                    <a:pt x="943876" y="1636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7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5583535" cy="2501900"/>
            </a:xfrm>
            <a:custGeom>
              <a:avLst/>
              <a:gdLst/>
              <a:ahLst/>
              <a:cxnLst/>
              <a:rect l="l" t="t" r="r" b="b"/>
              <a:pathLst>
                <a:path w="15583535" h="2501900">
                  <a:moveTo>
                    <a:pt x="0" y="0"/>
                  </a:moveTo>
                  <a:lnTo>
                    <a:pt x="15583366" y="0"/>
                  </a:lnTo>
                  <a:lnTo>
                    <a:pt x="14140437" y="2501515"/>
                  </a:lnTo>
                  <a:lnTo>
                    <a:pt x="0" y="250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5349" y="7342866"/>
            <a:ext cx="13909269" cy="380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1700" y="5172077"/>
            <a:ext cx="13906011" cy="380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918" y="411512"/>
            <a:ext cx="1514474" cy="15144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6294" rIns="0" bIns="0" rtlCol="0">
            <a:spAutoFit/>
          </a:bodyPr>
          <a:lstStyle/>
          <a:p>
            <a:pPr marL="967105">
              <a:lnSpc>
                <a:spcPct val="100000"/>
              </a:lnSpc>
              <a:spcBef>
                <a:spcPts val="100"/>
              </a:spcBef>
            </a:pPr>
            <a:r>
              <a:rPr sz="4000" u="heavy" dirty="0">
                <a:uFill>
                  <a:solidFill>
                    <a:srgbClr val="000000"/>
                  </a:solidFill>
                </a:uFill>
              </a:rPr>
              <a:t>DEFINITION</a:t>
            </a:r>
            <a:r>
              <a:rPr sz="4000" u="heavy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heavy" spc="-570" dirty="0">
                <a:uFill>
                  <a:solidFill>
                    <a:srgbClr val="000000"/>
                  </a:solidFill>
                </a:uFill>
              </a:rPr>
              <a:t>:</a:t>
            </a:r>
            <a:r>
              <a:rPr sz="4000" u="heavy" dirty="0">
                <a:uFill>
                  <a:solidFill>
                    <a:srgbClr val="000000"/>
                  </a:solidFill>
                </a:uFill>
              </a:rPr>
              <a:t> 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600355" y="3718371"/>
            <a:ext cx="1308036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1915795" algn="l"/>
                <a:tab pos="2516505" algn="l"/>
                <a:tab pos="3473450" algn="l"/>
                <a:tab pos="4837430" algn="l"/>
                <a:tab pos="5323840" algn="l"/>
                <a:tab pos="6129655" algn="l"/>
                <a:tab pos="6667500" algn="l"/>
                <a:tab pos="7646670" algn="l"/>
                <a:tab pos="10025380" algn="l"/>
                <a:tab pos="10770235" algn="l"/>
                <a:tab pos="12463145" algn="l"/>
              </a:tabLst>
            </a:pPr>
            <a:r>
              <a:rPr sz="2400" spc="-10" dirty="0">
                <a:latin typeface="Trebuchet MS"/>
                <a:cs typeface="Trebuchet MS"/>
              </a:rPr>
              <a:t>Développées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25" dirty="0">
                <a:latin typeface="Trebuchet MS"/>
                <a:cs typeface="Trebuchet MS"/>
              </a:rPr>
              <a:t>par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20" dirty="0">
                <a:latin typeface="Trebuchet MS"/>
                <a:cs typeface="Trebuchet MS"/>
              </a:rPr>
              <a:t>Teuvo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35" dirty="0">
                <a:latin typeface="Trebuchet MS"/>
                <a:cs typeface="Trebuchet MS"/>
              </a:rPr>
              <a:t>Kohonen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25" dirty="0">
                <a:latin typeface="Trebuchet MS"/>
                <a:cs typeface="Trebuchet MS"/>
              </a:rPr>
              <a:t>en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10" dirty="0">
                <a:latin typeface="Trebuchet MS"/>
                <a:cs typeface="Trebuchet MS"/>
              </a:rPr>
              <a:t>1982,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25" dirty="0">
                <a:latin typeface="Trebuchet MS"/>
                <a:cs typeface="Trebuchet MS"/>
              </a:rPr>
              <a:t>les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10" dirty="0">
                <a:latin typeface="Trebuchet MS"/>
                <a:cs typeface="Trebuchet MS"/>
              </a:rPr>
              <a:t>cartes</a:t>
            </a:r>
            <a:r>
              <a:rPr sz="2400" dirty="0">
                <a:latin typeface="Trebuchet MS"/>
                <a:cs typeface="Trebuchet MS"/>
              </a:rPr>
              <a:t>	auto-</a:t>
            </a:r>
            <a:r>
              <a:rPr sz="2400" spc="-10" dirty="0">
                <a:latin typeface="Trebuchet MS"/>
                <a:cs typeface="Trebuchet MS"/>
              </a:rPr>
              <a:t>organisées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20" dirty="0">
                <a:latin typeface="Trebuchet MS"/>
                <a:cs typeface="Trebuchet MS"/>
              </a:rPr>
              <a:t>sont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45" dirty="0">
                <a:latin typeface="Trebuchet MS"/>
                <a:cs typeface="Trebuchet MS"/>
              </a:rPr>
              <a:t>composées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40" dirty="0">
                <a:latin typeface="Trebuchet MS"/>
                <a:cs typeface="Trebuchet MS"/>
              </a:rPr>
              <a:t>d’un </a:t>
            </a:r>
            <a:r>
              <a:rPr sz="2400" dirty="0">
                <a:latin typeface="Trebuchet MS"/>
                <a:cs typeface="Trebuchet MS"/>
              </a:rPr>
              <a:t>ensemble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neurones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connectés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entre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eux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selon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la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notion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voisinage.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0355" y="5800888"/>
            <a:ext cx="1308036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55" dirty="0">
                <a:latin typeface="Trebuchet MS"/>
                <a:cs typeface="Trebuchet MS"/>
              </a:rPr>
              <a:t>Cette</a:t>
            </a:r>
            <a:r>
              <a:rPr sz="2400" spc="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methode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consiste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à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projeter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l’espace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des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données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observées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(de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grande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dimension)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spc="30" dirty="0">
                <a:latin typeface="Trebuchet MS"/>
                <a:cs typeface="Trebuchet MS"/>
              </a:rPr>
              <a:t>sur </a:t>
            </a:r>
            <a:r>
              <a:rPr sz="2400" spc="75" dirty="0">
                <a:latin typeface="Trebuchet MS"/>
                <a:cs typeface="Trebuchet MS"/>
              </a:rPr>
              <a:t>un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espace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faible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dimension,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en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général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335" dirty="0">
                <a:latin typeface="Trebuchet MS"/>
                <a:cs typeface="Trebuchet MS"/>
              </a:rPr>
              <a:t>1,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2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ou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3D,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appelé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carte.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00355" y="7759414"/>
            <a:ext cx="1055243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  <a:tabLst>
                <a:tab pos="520065" algn="l"/>
                <a:tab pos="1870710" algn="l"/>
                <a:tab pos="2077085" algn="l"/>
                <a:tab pos="2303780" algn="l"/>
                <a:tab pos="2682240" algn="l"/>
                <a:tab pos="3293745" algn="l"/>
                <a:tab pos="3673475" algn="l"/>
                <a:tab pos="4036060" algn="l"/>
                <a:tab pos="4300220" algn="l"/>
                <a:tab pos="4976495" algn="l"/>
                <a:tab pos="5880100" algn="l"/>
                <a:tab pos="6503034" algn="l"/>
                <a:tab pos="7042150" algn="l"/>
                <a:tab pos="8310880" algn="l"/>
                <a:tab pos="9098915" algn="l"/>
                <a:tab pos="10024745" algn="l"/>
              </a:tabLst>
            </a:pPr>
            <a:r>
              <a:rPr sz="2300" spc="-25" dirty="0">
                <a:latin typeface="Trebuchet MS"/>
                <a:cs typeface="Trebuchet MS"/>
              </a:rPr>
              <a:t>La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-10" dirty="0">
                <a:latin typeface="Trebuchet MS"/>
                <a:cs typeface="Trebuchet MS"/>
              </a:rPr>
              <a:t>projection</a:t>
            </a:r>
            <a:r>
              <a:rPr sz="2300" dirty="0">
                <a:latin typeface="Trebuchet MS"/>
                <a:cs typeface="Trebuchet MS"/>
              </a:rPr>
              <a:t>		</a:t>
            </a:r>
            <a:r>
              <a:rPr sz="2300" spc="-25" dirty="0">
                <a:latin typeface="Trebuchet MS"/>
                <a:cs typeface="Trebuchet MS"/>
              </a:rPr>
              <a:t>est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-10" dirty="0">
                <a:latin typeface="Trebuchet MS"/>
                <a:cs typeface="Trebuchet MS"/>
              </a:rPr>
              <a:t>basée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30" dirty="0">
                <a:latin typeface="Trebuchet MS"/>
                <a:cs typeface="Trebuchet MS"/>
              </a:rPr>
              <a:t>sur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35" dirty="0">
                <a:latin typeface="Trebuchet MS"/>
                <a:cs typeface="Trebuchet MS"/>
              </a:rPr>
              <a:t>des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-10" dirty="0">
                <a:latin typeface="Trebuchet MS"/>
                <a:cs typeface="Trebuchet MS"/>
              </a:rPr>
              <a:t>méthodes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-25" dirty="0">
                <a:latin typeface="Trebuchet MS"/>
                <a:cs typeface="Trebuchet MS"/>
              </a:rPr>
              <a:t>de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-10" dirty="0">
                <a:latin typeface="Trebuchet MS"/>
                <a:cs typeface="Trebuchet MS"/>
              </a:rPr>
              <a:t>quantification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-60" dirty="0">
                <a:latin typeface="Trebuchet MS"/>
                <a:cs typeface="Trebuchet MS"/>
              </a:rPr>
              <a:t>vectorielle, </a:t>
            </a:r>
            <a:r>
              <a:rPr sz="2300" spc="-10" dirty="0">
                <a:latin typeface="Trebuchet MS"/>
                <a:cs typeface="Trebuchet MS"/>
              </a:rPr>
              <a:t>partitionner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-50" dirty="0">
                <a:latin typeface="Trebuchet MS"/>
                <a:cs typeface="Trebuchet MS"/>
              </a:rPr>
              <a:t>a</a:t>
            </a:r>
            <a:r>
              <a:rPr sz="2300" dirty="0">
                <a:latin typeface="Trebuchet MS"/>
                <a:cs typeface="Trebuchet MS"/>
              </a:rPr>
              <a:t>		</a:t>
            </a:r>
            <a:r>
              <a:rPr sz="2300" spc="-10" dirty="0">
                <a:latin typeface="Trebuchet MS"/>
                <a:cs typeface="Trebuchet MS"/>
              </a:rPr>
              <a:t>l'aide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35" dirty="0">
                <a:latin typeface="Trebuchet MS"/>
                <a:cs typeface="Trebuchet MS"/>
              </a:rPr>
              <a:t>des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-10" dirty="0">
                <a:latin typeface="Trebuchet MS"/>
                <a:cs typeface="Trebuchet MS"/>
              </a:rPr>
              <a:t>algorithmes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-10" dirty="0">
                <a:latin typeface="Trebuchet MS"/>
                <a:cs typeface="Trebuchet MS"/>
              </a:rPr>
              <a:t>d'apprentissage,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-10" dirty="0">
                <a:latin typeface="Trebuchet MS"/>
                <a:cs typeface="Trebuchet MS"/>
              </a:rPr>
              <a:t>l’ensemble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35" dirty="0">
                <a:latin typeface="Trebuchet MS"/>
                <a:cs typeface="Trebuchet MS"/>
              </a:rPr>
              <a:t>des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37607" y="7759414"/>
            <a:ext cx="234759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 marR="5080" indent="-18415">
              <a:lnSpc>
                <a:spcPct val="114100"/>
              </a:lnSpc>
              <a:spcBef>
                <a:spcPts val="100"/>
              </a:spcBef>
              <a:tabLst>
                <a:tab pos="644525" algn="l"/>
                <a:tab pos="2005964" algn="l"/>
                <a:tab pos="2173605" algn="l"/>
              </a:tabLst>
            </a:pPr>
            <a:r>
              <a:rPr sz="2300" spc="-25" dirty="0">
                <a:latin typeface="Trebuchet MS"/>
                <a:cs typeface="Trebuchet MS"/>
              </a:rPr>
              <a:t>qui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-10" dirty="0">
                <a:latin typeface="Trebuchet MS"/>
                <a:cs typeface="Trebuchet MS"/>
              </a:rPr>
              <a:t>cherchent</a:t>
            </a:r>
            <a:r>
              <a:rPr sz="2300" dirty="0">
                <a:latin typeface="Trebuchet MS"/>
                <a:cs typeface="Trebuchet MS"/>
              </a:rPr>
              <a:t>		</a:t>
            </a:r>
            <a:r>
              <a:rPr sz="2300" spc="-50" dirty="0">
                <a:latin typeface="Trebuchet MS"/>
                <a:cs typeface="Trebuchet MS"/>
              </a:rPr>
              <a:t>à </a:t>
            </a:r>
            <a:r>
              <a:rPr sz="2300" spc="-10" dirty="0">
                <a:latin typeface="Trebuchet MS"/>
                <a:cs typeface="Trebuchet MS"/>
              </a:rPr>
              <a:t>observations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-25" dirty="0">
                <a:latin typeface="Trebuchet MS"/>
                <a:cs typeface="Trebuchet MS"/>
              </a:rPr>
              <a:t>en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0355" y="8609121"/>
            <a:ext cx="92773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Trebuchet MS"/>
                <a:cs typeface="Trebuchet MS"/>
              </a:rPr>
              <a:t>groupements</a:t>
            </a:r>
            <a:r>
              <a:rPr sz="2300" spc="6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similaires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caractérisés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par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leurs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structures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de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voisinage.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28048" y="1560892"/>
            <a:ext cx="6880225" cy="7697470"/>
          </a:xfrm>
          <a:custGeom>
            <a:avLst/>
            <a:gdLst/>
            <a:ahLst/>
            <a:cxnLst/>
            <a:rect l="l" t="t" r="r" b="b"/>
            <a:pathLst>
              <a:path w="6880225" h="7697470">
                <a:moveTo>
                  <a:pt x="6880098" y="5530342"/>
                </a:moveTo>
                <a:lnTo>
                  <a:pt x="5836399" y="3722179"/>
                </a:lnTo>
                <a:lnTo>
                  <a:pt x="6734111" y="2166937"/>
                </a:lnTo>
                <a:lnTo>
                  <a:pt x="5483326" y="0"/>
                </a:lnTo>
                <a:lnTo>
                  <a:pt x="1250772" y="0"/>
                </a:lnTo>
                <a:lnTo>
                  <a:pt x="0" y="2166937"/>
                </a:lnTo>
                <a:lnTo>
                  <a:pt x="1043698" y="3975150"/>
                </a:lnTo>
                <a:lnTo>
                  <a:pt x="146050" y="5530342"/>
                </a:lnTo>
                <a:lnTo>
                  <a:pt x="1396809" y="7697279"/>
                </a:lnTo>
                <a:lnTo>
                  <a:pt x="5629326" y="7697279"/>
                </a:lnTo>
                <a:lnTo>
                  <a:pt x="6880098" y="5530342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052063"/>
            <a:ext cx="18288000" cy="234950"/>
          </a:xfrm>
          <a:custGeom>
            <a:avLst/>
            <a:gdLst/>
            <a:ahLst/>
            <a:cxnLst/>
            <a:rect l="l" t="t" r="r" b="b"/>
            <a:pathLst>
              <a:path w="18288000" h="234950">
                <a:moveTo>
                  <a:pt x="18287998" y="234935"/>
                </a:moveTo>
                <a:lnTo>
                  <a:pt x="0" y="234935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3493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3353" y="1021354"/>
            <a:ext cx="5297805" cy="38100"/>
          </a:xfrm>
          <a:custGeom>
            <a:avLst/>
            <a:gdLst/>
            <a:ahLst/>
            <a:cxnLst/>
            <a:rect l="l" t="t" r="r" b="b"/>
            <a:pathLst>
              <a:path w="5297805" h="38100">
                <a:moveTo>
                  <a:pt x="5297387" y="38099"/>
                </a:moveTo>
                <a:lnTo>
                  <a:pt x="0" y="38099"/>
                </a:lnTo>
                <a:lnTo>
                  <a:pt x="0" y="0"/>
                </a:lnTo>
                <a:lnTo>
                  <a:pt x="5297387" y="0"/>
                </a:lnTo>
                <a:lnTo>
                  <a:pt x="5297387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0653" y="539357"/>
            <a:ext cx="5323205" cy="554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50" b="1" spc="-10" dirty="0">
                <a:latin typeface="Trebuchet MS"/>
                <a:cs typeface="Trebuchet MS"/>
              </a:rPr>
              <a:t>PRINCIPE</a:t>
            </a:r>
            <a:r>
              <a:rPr sz="3450" b="1" spc="-220" dirty="0">
                <a:latin typeface="Trebuchet MS"/>
                <a:cs typeface="Trebuchet MS"/>
              </a:rPr>
              <a:t> </a:t>
            </a:r>
            <a:r>
              <a:rPr sz="3450" b="1" spc="-50" dirty="0">
                <a:latin typeface="Trebuchet MS"/>
                <a:cs typeface="Trebuchet MS"/>
              </a:rPr>
              <a:t>DE</a:t>
            </a:r>
            <a:r>
              <a:rPr sz="3450" b="1" spc="-215" dirty="0">
                <a:latin typeface="Trebuchet MS"/>
                <a:cs typeface="Trebuchet MS"/>
              </a:rPr>
              <a:t> </a:t>
            </a:r>
            <a:r>
              <a:rPr sz="3450" b="1" spc="-155" dirty="0">
                <a:latin typeface="Trebuchet MS"/>
                <a:cs typeface="Trebuchet MS"/>
              </a:rPr>
              <a:t>LA</a:t>
            </a:r>
            <a:r>
              <a:rPr sz="3450" b="1" spc="-215" dirty="0">
                <a:latin typeface="Trebuchet MS"/>
                <a:cs typeface="Trebuchet MS"/>
              </a:rPr>
              <a:t> </a:t>
            </a:r>
            <a:r>
              <a:rPr sz="3450" b="1" spc="-75" dirty="0">
                <a:latin typeface="Trebuchet MS"/>
                <a:cs typeface="Trebuchet MS"/>
              </a:rPr>
              <a:t>METHODE</a:t>
            </a:r>
            <a:r>
              <a:rPr sz="3450" b="1" spc="-215" dirty="0">
                <a:latin typeface="Trebuchet MS"/>
                <a:cs typeface="Trebuchet MS"/>
              </a:rPr>
              <a:t> </a:t>
            </a:r>
            <a:r>
              <a:rPr sz="3450" b="1" spc="-495" dirty="0">
                <a:latin typeface="Trebuchet MS"/>
                <a:cs typeface="Trebuchet MS"/>
              </a:rPr>
              <a:t>:</a:t>
            </a:r>
            <a:endParaRPr sz="34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6090" y="143984"/>
            <a:ext cx="6879590" cy="9114790"/>
            <a:chOff x="806090" y="143984"/>
            <a:chExt cx="6879590" cy="9114790"/>
          </a:xfrm>
        </p:grpSpPr>
        <p:sp>
          <p:nvSpPr>
            <p:cNvPr id="7" name="object 7"/>
            <p:cNvSpPr/>
            <p:nvPr/>
          </p:nvSpPr>
          <p:spPr>
            <a:xfrm>
              <a:off x="7580741" y="1021354"/>
              <a:ext cx="104775" cy="38100"/>
            </a:xfrm>
            <a:custGeom>
              <a:avLst/>
              <a:gdLst/>
              <a:ahLst/>
              <a:cxnLst/>
              <a:rect l="l" t="t" r="r" b="b"/>
              <a:pathLst>
                <a:path w="104775" h="38100">
                  <a:moveTo>
                    <a:pt x="104328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04328" y="0"/>
                  </a:lnTo>
                  <a:lnTo>
                    <a:pt x="104328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321" y="143984"/>
              <a:ext cx="1058438" cy="14224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6081" y="1560892"/>
              <a:ext cx="6734809" cy="7697470"/>
            </a:xfrm>
            <a:custGeom>
              <a:avLst/>
              <a:gdLst/>
              <a:ahLst/>
              <a:cxnLst/>
              <a:rect l="l" t="t" r="r" b="b"/>
              <a:pathLst>
                <a:path w="6734809" h="7697470">
                  <a:moveTo>
                    <a:pt x="6734378" y="5530342"/>
                  </a:moveTo>
                  <a:lnTo>
                    <a:pt x="5763552" y="3848404"/>
                  </a:lnTo>
                  <a:lnTo>
                    <a:pt x="6734124" y="2166937"/>
                  </a:lnTo>
                  <a:lnTo>
                    <a:pt x="5483339" y="0"/>
                  </a:lnTo>
                  <a:lnTo>
                    <a:pt x="1250784" y="0"/>
                  </a:lnTo>
                  <a:lnTo>
                    <a:pt x="0" y="2166937"/>
                  </a:lnTo>
                  <a:lnTo>
                    <a:pt x="970851" y="3848925"/>
                  </a:lnTo>
                  <a:lnTo>
                    <a:pt x="330" y="5530342"/>
                  </a:lnTo>
                  <a:lnTo>
                    <a:pt x="1251102" y="7697279"/>
                  </a:lnTo>
                  <a:lnTo>
                    <a:pt x="5483618" y="7697279"/>
                  </a:lnTo>
                  <a:lnTo>
                    <a:pt x="6734378" y="5530342"/>
                  </a:lnTo>
                  <a:close/>
                </a:path>
              </a:pathLst>
            </a:custGeom>
            <a:solidFill>
              <a:srgbClr val="B8A7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620733" y="2851870"/>
            <a:ext cx="3441065" cy="1654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8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Trebuchet MS"/>
                <a:cs typeface="Trebuchet MS"/>
              </a:rPr>
              <a:t>3-</a:t>
            </a:r>
            <a:r>
              <a:rPr sz="33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75" dirty="0">
                <a:solidFill>
                  <a:srgbClr val="FFFFFF"/>
                </a:solidFill>
                <a:latin typeface="Trebuchet MS"/>
                <a:cs typeface="Trebuchet MS"/>
              </a:rPr>
              <a:t>Calculer</a:t>
            </a:r>
            <a:r>
              <a:rPr sz="33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33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45" dirty="0">
                <a:solidFill>
                  <a:srgbClr val="FFFFFF"/>
                </a:solidFill>
                <a:latin typeface="Trebuchet MS"/>
                <a:cs typeface="Trebuchet MS"/>
              </a:rPr>
              <a:t>taille </a:t>
            </a:r>
            <a:r>
              <a:rPr sz="3300" spc="70" dirty="0">
                <a:solidFill>
                  <a:srgbClr val="FFFFFF"/>
                </a:solidFill>
                <a:latin typeface="Trebuchet MS"/>
                <a:cs typeface="Trebuchet MS"/>
              </a:rPr>
              <a:t>du</a:t>
            </a:r>
            <a:r>
              <a:rPr sz="3300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dirty="0">
                <a:solidFill>
                  <a:srgbClr val="FFFFFF"/>
                </a:solidFill>
                <a:latin typeface="Trebuchet MS"/>
                <a:cs typeface="Trebuchet MS"/>
              </a:rPr>
              <a:t>voisinage</a:t>
            </a:r>
            <a:r>
              <a:rPr sz="33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45" dirty="0">
                <a:solidFill>
                  <a:srgbClr val="FFFFFF"/>
                </a:solidFill>
                <a:latin typeface="Trebuchet MS"/>
                <a:cs typeface="Trebuchet MS"/>
              </a:rPr>
              <a:t>du </a:t>
            </a:r>
            <a:r>
              <a:rPr sz="3300" spc="60" dirty="0">
                <a:solidFill>
                  <a:srgbClr val="FFFFFF"/>
                </a:solidFill>
                <a:latin typeface="Trebuchet MS"/>
                <a:cs typeface="Trebuchet MS"/>
              </a:rPr>
              <a:t>BMU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19132" y="6558126"/>
            <a:ext cx="2936240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4470">
              <a:lnSpc>
                <a:spcPct val="108000"/>
              </a:lnSpc>
              <a:spcBef>
                <a:spcPts val="95"/>
              </a:spcBef>
            </a:pPr>
            <a:r>
              <a:rPr sz="3300" spc="65" dirty="0">
                <a:solidFill>
                  <a:srgbClr val="FFFFFF"/>
                </a:solidFill>
                <a:latin typeface="Trebuchet MS"/>
                <a:cs typeface="Trebuchet MS"/>
              </a:rPr>
              <a:t>4-</a:t>
            </a:r>
            <a:r>
              <a:rPr sz="33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75" dirty="0">
                <a:solidFill>
                  <a:srgbClr val="FFFFFF"/>
                </a:solidFill>
                <a:latin typeface="Trebuchet MS"/>
                <a:cs typeface="Trebuchet MS"/>
              </a:rPr>
              <a:t>Calculer</a:t>
            </a:r>
            <a:r>
              <a:rPr sz="33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Trebuchet MS"/>
                <a:cs typeface="Trebuchet MS"/>
              </a:rPr>
              <a:t>les </a:t>
            </a:r>
            <a:r>
              <a:rPr sz="3300" dirty="0">
                <a:solidFill>
                  <a:srgbClr val="FFFFFF"/>
                </a:solidFill>
                <a:latin typeface="Trebuchet MS"/>
                <a:cs typeface="Trebuchet MS"/>
              </a:rPr>
              <a:t>nouveaux</a:t>
            </a:r>
            <a:r>
              <a:rPr sz="33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45" dirty="0">
                <a:solidFill>
                  <a:srgbClr val="FFFFFF"/>
                </a:solidFill>
                <a:latin typeface="Trebuchet MS"/>
                <a:cs typeface="Trebuchet MS"/>
              </a:rPr>
              <a:t>poids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5202" y="6558126"/>
            <a:ext cx="3319145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9725" marR="5080" indent="-327660">
              <a:lnSpc>
                <a:spcPct val="108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Trebuchet MS"/>
                <a:cs typeface="Trebuchet MS"/>
              </a:rPr>
              <a:t>2-</a:t>
            </a:r>
            <a:r>
              <a:rPr sz="3300" spc="-2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75" dirty="0">
                <a:solidFill>
                  <a:srgbClr val="FFFFFF"/>
                </a:solidFill>
                <a:latin typeface="Trebuchet MS"/>
                <a:cs typeface="Trebuchet MS"/>
              </a:rPr>
              <a:t>Calculer</a:t>
            </a:r>
            <a:r>
              <a:rPr sz="3300" spc="-2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3300" spc="-2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Trebuchet MS"/>
                <a:cs typeface="Trebuchet MS"/>
              </a:rPr>
              <a:t>Best </a:t>
            </a:r>
            <a:r>
              <a:rPr sz="3300" spc="-10" dirty="0">
                <a:solidFill>
                  <a:srgbClr val="FFFFFF"/>
                </a:solidFill>
                <a:latin typeface="Trebuchet MS"/>
                <a:cs typeface="Trebuchet MS"/>
              </a:rPr>
              <a:t>Matching</a:t>
            </a:r>
            <a:r>
              <a:rPr sz="330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Trebuchet MS"/>
                <a:cs typeface="Trebuchet MS"/>
              </a:rPr>
              <a:t>Unit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6240" y="2945981"/>
            <a:ext cx="3554729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0360">
              <a:lnSpc>
                <a:spcPct val="108000"/>
              </a:lnSpc>
              <a:spcBef>
                <a:spcPts val="95"/>
              </a:spcBef>
            </a:pPr>
            <a:r>
              <a:rPr sz="3300" spc="-2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300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12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3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Trebuchet MS"/>
                <a:cs typeface="Trebuchet MS"/>
              </a:rPr>
              <a:t>Initialisation </a:t>
            </a:r>
            <a:r>
              <a:rPr sz="3300" spc="-55" dirty="0">
                <a:solidFill>
                  <a:srgbClr val="FFFFFF"/>
                </a:solidFill>
                <a:latin typeface="Trebuchet MS"/>
                <a:cs typeface="Trebuchet MS"/>
              </a:rPr>
              <a:t>aléatoire</a:t>
            </a:r>
            <a:r>
              <a:rPr sz="33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70" dirty="0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r>
              <a:rPr sz="3300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45" dirty="0">
                <a:solidFill>
                  <a:srgbClr val="FFFFFF"/>
                </a:solidFill>
                <a:latin typeface="Trebuchet MS"/>
                <a:cs typeface="Trebuchet MS"/>
              </a:rPr>
              <a:t>poids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6877" y="501457"/>
            <a:ext cx="1058438" cy="14224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8245" y="1774740"/>
            <a:ext cx="5516838" cy="6657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7940" y="2064366"/>
            <a:ext cx="5219699" cy="637222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824328" y="500288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0" y="635"/>
                </a:moveTo>
                <a:lnTo>
                  <a:pt x="637" y="0"/>
                </a:lnTo>
                <a:lnTo>
                  <a:pt x="2548" y="0"/>
                </a:lnTo>
                <a:lnTo>
                  <a:pt x="0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85309" y="5028314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1274" y="3179"/>
                </a:moveTo>
                <a:lnTo>
                  <a:pt x="0" y="3179"/>
                </a:lnTo>
                <a:lnTo>
                  <a:pt x="3823" y="0"/>
                </a:lnTo>
                <a:lnTo>
                  <a:pt x="1911" y="1907"/>
                </a:lnTo>
                <a:lnTo>
                  <a:pt x="1274" y="3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71372" y="504738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635"/>
                </a:moveTo>
                <a:lnTo>
                  <a:pt x="637" y="635"/>
                </a:lnTo>
                <a:lnTo>
                  <a:pt x="1274" y="1271"/>
                </a:lnTo>
                <a:lnTo>
                  <a:pt x="1274" y="0"/>
                </a:lnTo>
                <a:lnTo>
                  <a:pt x="0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52650" y="5025134"/>
            <a:ext cx="3810" cy="635"/>
          </a:xfrm>
          <a:custGeom>
            <a:avLst/>
            <a:gdLst/>
            <a:ahLst/>
            <a:cxnLst/>
            <a:rect l="l" t="t" r="r" b="b"/>
            <a:pathLst>
              <a:path w="3809" h="635">
                <a:moveTo>
                  <a:pt x="1911" y="635"/>
                </a:moveTo>
                <a:lnTo>
                  <a:pt x="0" y="635"/>
                </a:lnTo>
                <a:lnTo>
                  <a:pt x="637" y="0"/>
                </a:lnTo>
                <a:lnTo>
                  <a:pt x="3186" y="0"/>
                </a:lnTo>
                <a:lnTo>
                  <a:pt x="1911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5974" y="5002880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10">
                <a:moveTo>
                  <a:pt x="7009" y="1271"/>
                </a:moveTo>
                <a:lnTo>
                  <a:pt x="5097" y="1271"/>
                </a:lnTo>
                <a:lnTo>
                  <a:pt x="3186" y="0"/>
                </a:lnTo>
                <a:lnTo>
                  <a:pt x="7009" y="1271"/>
                </a:lnTo>
                <a:close/>
              </a:path>
              <a:path w="13970" h="3810">
                <a:moveTo>
                  <a:pt x="8920" y="3814"/>
                </a:moveTo>
                <a:lnTo>
                  <a:pt x="4460" y="3814"/>
                </a:lnTo>
                <a:lnTo>
                  <a:pt x="0" y="1907"/>
                </a:lnTo>
                <a:lnTo>
                  <a:pt x="1911" y="1907"/>
                </a:lnTo>
                <a:lnTo>
                  <a:pt x="7009" y="1271"/>
                </a:lnTo>
                <a:lnTo>
                  <a:pt x="13381" y="1271"/>
                </a:lnTo>
                <a:lnTo>
                  <a:pt x="13381" y="3179"/>
                </a:lnTo>
                <a:lnTo>
                  <a:pt x="8920" y="3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58330" y="5037851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1271"/>
                </a:moveTo>
                <a:lnTo>
                  <a:pt x="0" y="635"/>
                </a:lnTo>
                <a:lnTo>
                  <a:pt x="637" y="0"/>
                </a:lnTo>
                <a:lnTo>
                  <a:pt x="1911" y="0"/>
                </a:lnTo>
                <a:lnTo>
                  <a:pt x="0" y="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67943" y="5121781"/>
            <a:ext cx="2540" cy="635"/>
          </a:xfrm>
          <a:custGeom>
            <a:avLst/>
            <a:gdLst/>
            <a:ahLst/>
            <a:cxnLst/>
            <a:rect l="l" t="t" r="r" b="b"/>
            <a:pathLst>
              <a:path w="2540" h="635">
                <a:moveTo>
                  <a:pt x="1274" y="635"/>
                </a:moveTo>
                <a:lnTo>
                  <a:pt x="0" y="635"/>
                </a:lnTo>
                <a:lnTo>
                  <a:pt x="637" y="0"/>
                </a:lnTo>
                <a:lnTo>
                  <a:pt x="1911" y="0"/>
                </a:lnTo>
                <a:lnTo>
                  <a:pt x="1274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9007" y="5015597"/>
            <a:ext cx="1270" cy="3175"/>
          </a:xfrm>
          <a:custGeom>
            <a:avLst/>
            <a:gdLst/>
            <a:ahLst/>
            <a:cxnLst/>
            <a:rect l="l" t="t" r="r" b="b"/>
            <a:pathLst>
              <a:path w="1270" h="3175">
                <a:moveTo>
                  <a:pt x="637" y="3179"/>
                </a:moveTo>
                <a:lnTo>
                  <a:pt x="0" y="2543"/>
                </a:lnTo>
                <a:lnTo>
                  <a:pt x="1274" y="0"/>
                </a:lnTo>
                <a:lnTo>
                  <a:pt x="637" y="3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89132" y="502704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1271"/>
                </a:moveTo>
                <a:lnTo>
                  <a:pt x="1274" y="0"/>
                </a:lnTo>
                <a:lnTo>
                  <a:pt x="0" y="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43417" y="5060105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1274" y="1907"/>
                </a:moveTo>
                <a:lnTo>
                  <a:pt x="318" y="0"/>
                </a:lnTo>
                <a:lnTo>
                  <a:pt x="637" y="1271"/>
                </a:lnTo>
                <a:lnTo>
                  <a:pt x="0" y="0"/>
                </a:lnTo>
                <a:lnTo>
                  <a:pt x="318" y="0"/>
                </a:lnTo>
                <a:lnTo>
                  <a:pt x="1274" y="1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51104" y="4746003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23" y="3179"/>
                </a:moveTo>
                <a:lnTo>
                  <a:pt x="0" y="1271"/>
                </a:lnTo>
                <a:lnTo>
                  <a:pt x="0" y="635"/>
                </a:lnTo>
                <a:lnTo>
                  <a:pt x="637" y="0"/>
                </a:lnTo>
                <a:lnTo>
                  <a:pt x="3823" y="3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99705" y="4633467"/>
            <a:ext cx="3084830" cy="563880"/>
          </a:xfrm>
          <a:custGeom>
            <a:avLst/>
            <a:gdLst/>
            <a:ahLst/>
            <a:cxnLst/>
            <a:rect l="l" t="t" r="r" b="b"/>
            <a:pathLst>
              <a:path w="3084829" h="563879">
                <a:moveTo>
                  <a:pt x="1782140" y="486410"/>
                </a:moveTo>
                <a:lnTo>
                  <a:pt x="1770786" y="486410"/>
                </a:lnTo>
                <a:lnTo>
                  <a:pt x="1770138" y="487680"/>
                </a:lnTo>
                <a:lnTo>
                  <a:pt x="1782140" y="486410"/>
                </a:lnTo>
                <a:close/>
              </a:path>
              <a:path w="3084829" h="563879">
                <a:moveTo>
                  <a:pt x="2648051" y="113030"/>
                </a:moveTo>
                <a:lnTo>
                  <a:pt x="2647962" y="112242"/>
                </a:lnTo>
                <a:lnTo>
                  <a:pt x="2647569" y="113030"/>
                </a:lnTo>
                <a:lnTo>
                  <a:pt x="2648051" y="113030"/>
                </a:lnTo>
                <a:close/>
              </a:path>
              <a:path w="3084829" h="563879">
                <a:moveTo>
                  <a:pt x="2648839" y="113030"/>
                </a:moveTo>
                <a:lnTo>
                  <a:pt x="2648051" y="113030"/>
                </a:lnTo>
                <a:lnTo>
                  <a:pt x="2648204" y="114300"/>
                </a:lnTo>
                <a:lnTo>
                  <a:pt x="2648839" y="114300"/>
                </a:lnTo>
                <a:lnTo>
                  <a:pt x="2648839" y="113030"/>
                </a:lnTo>
                <a:close/>
              </a:path>
              <a:path w="3084829" h="563879">
                <a:moveTo>
                  <a:pt x="2665412" y="60401"/>
                </a:moveTo>
                <a:lnTo>
                  <a:pt x="2664142" y="52768"/>
                </a:lnTo>
                <a:lnTo>
                  <a:pt x="2662859" y="48958"/>
                </a:lnTo>
                <a:lnTo>
                  <a:pt x="2660319" y="43230"/>
                </a:lnTo>
                <a:lnTo>
                  <a:pt x="2659672" y="45783"/>
                </a:lnTo>
                <a:lnTo>
                  <a:pt x="2659672" y="50228"/>
                </a:lnTo>
                <a:lnTo>
                  <a:pt x="2662859" y="55956"/>
                </a:lnTo>
                <a:lnTo>
                  <a:pt x="2665412" y="60401"/>
                </a:lnTo>
                <a:close/>
              </a:path>
              <a:path w="3084829" h="563879">
                <a:moveTo>
                  <a:pt x="2700274" y="111760"/>
                </a:moveTo>
                <a:lnTo>
                  <a:pt x="2696629" y="105410"/>
                </a:lnTo>
                <a:lnTo>
                  <a:pt x="2695359" y="93980"/>
                </a:lnTo>
                <a:lnTo>
                  <a:pt x="2689707" y="90170"/>
                </a:lnTo>
                <a:lnTo>
                  <a:pt x="2684043" y="87630"/>
                </a:lnTo>
                <a:lnTo>
                  <a:pt x="2678150" y="80010"/>
                </a:lnTo>
                <a:lnTo>
                  <a:pt x="2673375" y="68580"/>
                </a:lnTo>
                <a:lnTo>
                  <a:pt x="2671788" y="64770"/>
                </a:lnTo>
                <a:lnTo>
                  <a:pt x="2669527" y="68580"/>
                </a:lnTo>
                <a:lnTo>
                  <a:pt x="2665730" y="64770"/>
                </a:lnTo>
                <a:lnTo>
                  <a:pt x="2661932" y="59690"/>
                </a:lnTo>
                <a:lnTo>
                  <a:pt x="2659672" y="58420"/>
                </a:lnTo>
                <a:lnTo>
                  <a:pt x="2659672" y="53340"/>
                </a:lnTo>
                <a:lnTo>
                  <a:pt x="2659037" y="50800"/>
                </a:lnTo>
                <a:lnTo>
                  <a:pt x="2651188" y="36830"/>
                </a:lnTo>
                <a:lnTo>
                  <a:pt x="2642070" y="21590"/>
                </a:lnTo>
                <a:lnTo>
                  <a:pt x="2633319" y="7620"/>
                </a:lnTo>
                <a:lnTo>
                  <a:pt x="2626537" y="0"/>
                </a:lnTo>
                <a:lnTo>
                  <a:pt x="2627299" y="2540"/>
                </a:lnTo>
                <a:lnTo>
                  <a:pt x="2629255" y="10160"/>
                </a:lnTo>
                <a:lnTo>
                  <a:pt x="2631922" y="22860"/>
                </a:lnTo>
                <a:lnTo>
                  <a:pt x="2634831" y="36830"/>
                </a:lnTo>
                <a:lnTo>
                  <a:pt x="2638221" y="52070"/>
                </a:lnTo>
                <a:lnTo>
                  <a:pt x="2641435" y="67310"/>
                </a:lnTo>
                <a:lnTo>
                  <a:pt x="2644051" y="80010"/>
                </a:lnTo>
                <a:lnTo>
                  <a:pt x="2645664" y="90170"/>
                </a:lnTo>
                <a:lnTo>
                  <a:pt x="2640761" y="78740"/>
                </a:lnTo>
                <a:lnTo>
                  <a:pt x="2639923" y="78740"/>
                </a:lnTo>
                <a:lnTo>
                  <a:pt x="2641003" y="83820"/>
                </a:lnTo>
                <a:lnTo>
                  <a:pt x="2641701" y="89255"/>
                </a:lnTo>
                <a:lnTo>
                  <a:pt x="2640558" y="89014"/>
                </a:lnTo>
                <a:lnTo>
                  <a:pt x="2643111" y="92189"/>
                </a:lnTo>
                <a:lnTo>
                  <a:pt x="2643746" y="91554"/>
                </a:lnTo>
                <a:lnTo>
                  <a:pt x="2643746" y="90170"/>
                </a:lnTo>
                <a:lnTo>
                  <a:pt x="2644381" y="90170"/>
                </a:lnTo>
                <a:lnTo>
                  <a:pt x="2647137" y="99060"/>
                </a:lnTo>
                <a:lnTo>
                  <a:pt x="2647734" y="105410"/>
                </a:lnTo>
                <a:lnTo>
                  <a:pt x="2647607" y="109220"/>
                </a:lnTo>
                <a:lnTo>
                  <a:pt x="2647912" y="111760"/>
                </a:lnTo>
                <a:lnTo>
                  <a:pt x="2648204" y="111760"/>
                </a:lnTo>
                <a:lnTo>
                  <a:pt x="2651391" y="111760"/>
                </a:lnTo>
                <a:lnTo>
                  <a:pt x="2700274" y="111760"/>
                </a:lnTo>
                <a:close/>
              </a:path>
              <a:path w="3084829" h="563879">
                <a:moveTo>
                  <a:pt x="2718930" y="136067"/>
                </a:moveTo>
                <a:lnTo>
                  <a:pt x="2717660" y="135432"/>
                </a:lnTo>
                <a:lnTo>
                  <a:pt x="2716390" y="136702"/>
                </a:lnTo>
                <a:lnTo>
                  <a:pt x="2717025" y="137337"/>
                </a:lnTo>
                <a:lnTo>
                  <a:pt x="2718930" y="136067"/>
                </a:lnTo>
                <a:close/>
              </a:path>
              <a:path w="3084829" h="563879">
                <a:moveTo>
                  <a:pt x="2773730" y="448310"/>
                </a:moveTo>
                <a:lnTo>
                  <a:pt x="2773095" y="448310"/>
                </a:lnTo>
                <a:lnTo>
                  <a:pt x="2773730" y="448729"/>
                </a:lnTo>
                <a:lnTo>
                  <a:pt x="2773730" y="448310"/>
                </a:lnTo>
                <a:close/>
              </a:path>
              <a:path w="3084829" h="563879">
                <a:moveTo>
                  <a:pt x="2857208" y="465429"/>
                </a:moveTo>
                <a:lnTo>
                  <a:pt x="2846374" y="460984"/>
                </a:lnTo>
                <a:lnTo>
                  <a:pt x="2855938" y="465429"/>
                </a:lnTo>
                <a:lnTo>
                  <a:pt x="2857208" y="465429"/>
                </a:lnTo>
                <a:close/>
              </a:path>
              <a:path w="3084829" h="563879">
                <a:moveTo>
                  <a:pt x="3004020" y="485140"/>
                </a:moveTo>
                <a:lnTo>
                  <a:pt x="3002762" y="483870"/>
                </a:lnTo>
                <a:lnTo>
                  <a:pt x="2986316" y="467360"/>
                </a:lnTo>
                <a:lnTo>
                  <a:pt x="2968625" y="449580"/>
                </a:lnTo>
                <a:lnTo>
                  <a:pt x="2950883" y="431800"/>
                </a:lnTo>
                <a:lnTo>
                  <a:pt x="2939491" y="421640"/>
                </a:lnTo>
                <a:lnTo>
                  <a:pt x="2932404" y="414020"/>
                </a:lnTo>
                <a:lnTo>
                  <a:pt x="2938767" y="422910"/>
                </a:lnTo>
                <a:lnTo>
                  <a:pt x="2945142" y="433070"/>
                </a:lnTo>
                <a:lnTo>
                  <a:pt x="2950883" y="440690"/>
                </a:lnTo>
                <a:lnTo>
                  <a:pt x="2956610" y="449580"/>
                </a:lnTo>
                <a:lnTo>
                  <a:pt x="2946235" y="439420"/>
                </a:lnTo>
                <a:lnTo>
                  <a:pt x="2936227" y="430530"/>
                </a:lnTo>
                <a:lnTo>
                  <a:pt x="2926689" y="420370"/>
                </a:lnTo>
                <a:lnTo>
                  <a:pt x="2917748" y="411480"/>
                </a:lnTo>
                <a:lnTo>
                  <a:pt x="2901975" y="393700"/>
                </a:lnTo>
                <a:lnTo>
                  <a:pt x="2896184" y="387248"/>
                </a:lnTo>
                <a:lnTo>
                  <a:pt x="2887154" y="377190"/>
                </a:lnTo>
                <a:lnTo>
                  <a:pt x="2882696" y="370840"/>
                </a:lnTo>
                <a:lnTo>
                  <a:pt x="2877604" y="365760"/>
                </a:lnTo>
                <a:lnTo>
                  <a:pt x="2873133" y="360680"/>
                </a:lnTo>
                <a:lnTo>
                  <a:pt x="2869958" y="356870"/>
                </a:lnTo>
                <a:lnTo>
                  <a:pt x="2867406" y="353060"/>
                </a:lnTo>
                <a:lnTo>
                  <a:pt x="2864218" y="350520"/>
                </a:lnTo>
                <a:lnTo>
                  <a:pt x="2859760" y="344170"/>
                </a:lnTo>
                <a:lnTo>
                  <a:pt x="2855938" y="339090"/>
                </a:lnTo>
                <a:lnTo>
                  <a:pt x="2851480" y="334010"/>
                </a:lnTo>
                <a:lnTo>
                  <a:pt x="2841066" y="320040"/>
                </a:lnTo>
                <a:lnTo>
                  <a:pt x="2839174" y="317500"/>
                </a:lnTo>
                <a:lnTo>
                  <a:pt x="2826626" y="300990"/>
                </a:lnTo>
                <a:lnTo>
                  <a:pt x="2824543" y="298450"/>
                </a:lnTo>
                <a:lnTo>
                  <a:pt x="2813126" y="284480"/>
                </a:lnTo>
                <a:lnTo>
                  <a:pt x="2797949" y="265430"/>
                </a:lnTo>
                <a:lnTo>
                  <a:pt x="2801137" y="267970"/>
                </a:lnTo>
                <a:lnTo>
                  <a:pt x="2800185" y="265430"/>
                </a:lnTo>
                <a:lnTo>
                  <a:pt x="2799219" y="262890"/>
                </a:lnTo>
                <a:lnTo>
                  <a:pt x="2793492" y="262890"/>
                </a:lnTo>
                <a:lnTo>
                  <a:pt x="2779230" y="245110"/>
                </a:lnTo>
                <a:lnTo>
                  <a:pt x="2774696" y="237490"/>
                </a:lnTo>
                <a:lnTo>
                  <a:pt x="2769679" y="229870"/>
                </a:lnTo>
                <a:lnTo>
                  <a:pt x="2764180" y="220980"/>
                </a:lnTo>
                <a:lnTo>
                  <a:pt x="2745092" y="180340"/>
                </a:lnTo>
                <a:lnTo>
                  <a:pt x="2738056" y="162560"/>
                </a:lnTo>
                <a:lnTo>
                  <a:pt x="2738691" y="161290"/>
                </a:lnTo>
                <a:lnTo>
                  <a:pt x="2736773" y="158750"/>
                </a:lnTo>
                <a:lnTo>
                  <a:pt x="2735503" y="158750"/>
                </a:lnTo>
                <a:lnTo>
                  <a:pt x="2732951" y="152400"/>
                </a:lnTo>
                <a:lnTo>
                  <a:pt x="2736773" y="165100"/>
                </a:lnTo>
                <a:lnTo>
                  <a:pt x="2738691" y="170180"/>
                </a:lnTo>
                <a:lnTo>
                  <a:pt x="2726906" y="157480"/>
                </a:lnTo>
                <a:lnTo>
                  <a:pt x="2720949" y="151130"/>
                </a:lnTo>
                <a:lnTo>
                  <a:pt x="2715107" y="142240"/>
                </a:lnTo>
                <a:lnTo>
                  <a:pt x="2714472" y="139700"/>
                </a:lnTo>
                <a:lnTo>
                  <a:pt x="2715107" y="137160"/>
                </a:lnTo>
                <a:lnTo>
                  <a:pt x="2715755" y="137160"/>
                </a:lnTo>
                <a:lnTo>
                  <a:pt x="2710650" y="129540"/>
                </a:lnTo>
                <a:lnTo>
                  <a:pt x="2701734" y="114300"/>
                </a:lnTo>
                <a:lnTo>
                  <a:pt x="2700553" y="112242"/>
                </a:lnTo>
                <a:lnTo>
                  <a:pt x="2651633" y="112242"/>
                </a:lnTo>
                <a:lnTo>
                  <a:pt x="2652661" y="114300"/>
                </a:lnTo>
                <a:lnTo>
                  <a:pt x="2656484" y="119380"/>
                </a:lnTo>
                <a:lnTo>
                  <a:pt x="2660954" y="129540"/>
                </a:lnTo>
                <a:lnTo>
                  <a:pt x="2663494" y="134620"/>
                </a:lnTo>
                <a:lnTo>
                  <a:pt x="2660319" y="135890"/>
                </a:lnTo>
                <a:lnTo>
                  <a:pt x="2664828" y="140970"/>
                </a:lnTo>
                <a:lnTo>
                  <a:pt x="2669717" y="149860"/>
                </a:lnTo>
                <a:lnTo>
                  <a:pt x="2674836" y="162560"/>
                </a:lnTo>
                <a:lnTo>
                  <a:pt x="2680068" y="176530"/>
                </a:lnTo>
                <a:lnTo>
                  <a:pt x="2685186" y="190500"/>
                </a:lnTo>
                <a:lnTo>
                  <a:pt x="2694228" y="214630"/>
                </a:lnTo>
                <a:lnTo>
                  <a:pt x="2697911" y="220980"/>
                </a:lnTo>
                <a:lnTo>
                  <a:pt x="2703017" y="232410"/>
                </a:lnTo>
                <a:lnTo>
                  <a:pt x="2710573" y="243840"/>
                </a:lnTo>
                <a:lnTo>
                  <a:pt x="2718968" y="255270"/>
                </a:lnTo>
                <a:lnTo>
                  <a:pt x="2726588" y="266700"/>
                </a:lnTo>
                <a:lnTo>
                  <a:pt x="2734272" y="280670"/>
                </a:lnTo>
                <a:lnTo>
                  <a:pt x="2735503" y="287020"/>
                </a:lnTo>
                <a:lnTo>
                  <a:pt x="2734830" y="290830"/>
                </a:lnTo>
                <a:lnTo>
                  <a:pt x="2736773" y="297180"/>
                </a:lnTo>
                <a:lnTo>
                  <a:pt x="2741091" y="303530"/>
                </a:lnTo>
                <a:lnTo>
                  <a:pt x="2741638" y="302260"/>
                </a:lnTo>
                <a:lnTo>
                  <a:pt x="2741536" y="300990"/>
                </a:lnTo>
                <a:lnTo>
                  <a:pt x="2741345" y="298450"/>
                </a:lnTo>
                <a:lnTo>
                  <a:pt x="2743149" y="298450"/>
                </a:lnTo>
                <a:lnTo>
                  <a:pt x="2745702" y="303530"/>
                </a:lnTo>
                <a:lnTo>
                  <a:pt x="2747607" y="308610"/>
                </a:lnTo>
                <a:lnTo>
                  <a:pt x="2750159" y="314960"/>
                </a:lnTo>
                <a:lnTo>
                  <a:pt x="2752064" y="320040"/>
                </a:lnTo>
                <a:lnTo>
                  <a:pt x="2743784" y="308610"/>
                </a:lnTo>
                <a:lnTo>
                  <a:pt x="2746337" y="316230"/>
                </a:lnTo>
                <a:lnTo>
                  <a:pt x="2746337" y="318173"/>
                </a:lnTo>
                <a:lnTo>
                  <a:pt x="2745067" y="316649"/>
                </a:lnTo>
                <a:lnTo>
                  <a:pt x="2742514" y="313461"/>
                </a:lnTo>
                <a:lnTo>
                  <a:pt x="2740596" y="311556"/>
                </a:lnTo>
                <a:lnTo>
                  <a:pt x="2747607" y="322999"/>
                </a:lnTo>
                <a:lnTo>
                  <a:pt x="2748242" y="322999"/>
                </a:lnTo>
                <a:lnTo>
                  <a:pt x="2748242" y="322084"/>
                </a:lnTo>
                <a:lnTo>
                  <a:pt x="2750731" y="326390"/>
                </a:lnTo>
                <a:lnTo>
                  <a:pt x="2755252" y="332740"/>
                </a:lnTo>
                <a:lnTo>
                  <a:pt x="2764180" y="347980"/>
                </a:lnTo>
                <a:lnTo>
                  <a:pt x="2770555" y="358140"/>
                </a:lnTo>
                <a:lnTo>
                  <a:pt x="2776283" y="365760"/>
                </a:lnTo>
                <a:lnTo>
                  <a:pt x="2781376" y="365760"/>
                </a:lnTo>
                <a:lnTo>
                  <a:pt x="2789301" y="379730"/>
                </a:lnTo>
                <a:lnTo>
                  <a:pt x="2793568" y="388620"/>
                </a:lnTo>
                <a:lnTo>
                  <a:pt x="2796527" y="394970"/>
                </a:lnTo>
                <a:lnTo>
                  <a:pt x="2800502" y="400050"/>
                </a:lnTo>
                <a:lnTo>
                  <a:pt x="2799219" y="396240"/>
                </a:lnTo>
                <a:lnTo>
                  <a:pt x="2795397" y="389890"/>
                </a:lnTo>
                <a:lnTo>
                  <a:pt x="2796032" y="388620"/>
                </a:lnTo>
                <a:lnTo>
                  <a:pt x="2800502" y="398780"/>
                </a:lnTo>
                <a:lnTo>
                  <a:pt x="2799854" y="392430"/>
                </a:lnTo>
                <a:lnTo>
                  <a:pt x="2798432" y="388620"/>
                </a:lnTo>
                <a:lnTo>
                  <a:pt x="2797949" y="387362"/>
                </a:lnTo>
                <a:lnTo>
                  <a:pt x="2799854" y="388620"/>
                </a:lnTo>
                <a:lnTo>
                  <a:pt x="2803690" y="393700"/>
                </a:lnTo>
                <a:lnTo>
                  <a:pt x="2804960" y="394970"/>
                </a:lnTo>
                <a:lnTo>
                  <a:pt x="2805595" y="397510"/>
                </a:lnTo>
                <a:lnTo>
                  <a:pt x="2807512" y="398780"/>
                </a:lnTo>
                <a:lnTo>
                  <a:pt x="2808147" y="400050"/>
                </a:lnTo>
                <a:lnTo>
                  <a:pt x="2809417" y="401320"/>
                </a:lnTo>
                <a:lnTo>
                  <a:pt x="2809417" y="402590"/>
                </a:lnTo>
                <a:lnTo>
                  <a:pt x="2810052" y="402590"/>
                </a:lnTo>
                <a:lnTo>
                  <a:pt x="2811970" y="407670"/>
                </a:lnTo>
                <a:lnTo>
                  <a:pt x="2814510" y="411480"/>
                </a:lnTo>
                <a:lnTo>
                  <a:pt x="2815793" y="415290"/>
                </a:lnTo>
                <a:lnTo>
                  <a:pt x="2818981" y="422910"/>
                </a:lnTo>
                <a:lnTo>
                  <a:pt x="2819616" y="427990"/>
                </a:lnTo>
                <a:lnTo>
                  <a:pt x="2826626" y="429260"/>
                </a:lnTo>
                <a:lnTo>
                  <a:pt x="2824073" y="429260"/>
                </a:lnTo>
                <a:lnTo>
                  <a:pt x="2829166" y="430530"/>
                </a:lnTo>
                <a:lnTo>
                  <a:pt x="2834271" y="430530"/>
                </a:lnTo>
                <a:lnTo>
                  <a:pt x="2843187" y="433070"/>
                </a:lnTo>
                <a:lnTo>
                  <a:pt x="2847009" y="434340"/>
                </a:lnTo>
                <a:lnTo>
                  <a:pt x="2852750" y="438150"/>
                </a:lnTo>
                <a:lnTo>
                  <a:pt x="2851480" y="440690"/>
                </a:lnTo>
                <a:lnTo>
                  <a:pt x="2861665" y="447040"/>
                </a:lnTo>
                <a:lnTo>
                  <a:pt x="2861665" y="449580"/>
                </a:lnTo>
                <a:lnTo>
                  <a:pt x="2856573" y="447040"/>
                </a:lnTo>
                <a:lnTo>
                  <a:pt x="2855303" y="447040"/>
                </a:lnTo>
                <a:lnTo>
                  <a:pt x="2862948" y="453390"/>
                </a:lnTo>
                <a:lnTo>
                  <a:pt x="2868676" y="458470"/>
                </a:lnTo>
                <a:lnTo>
                  <a:pt x="2873133" y="463550"/>
                </a:lnTo>
                <a:lnTo>
                  <a:pt x="2876956" y="467360"/>
                </a:lnTo>
                <a:lnTo>
                  <a:pt x="2869958" y="464820"/>
                </a:lnTo>
                <a:lnTo>
                  <a:pt x="2866771" y="464820"/>
                </a:lnTo>
                <a:lnTo>
                  <a:pt x="2862948" y="463550"/>
                </a:lnTo>
                <a:lnTo>
                  <a:pt x="2855938" y="463550"/>
                </a:lnTo>
                <a:lnTo>
                  <a:pt x="2858046" y="464820"/>
                </a:lnTo>
                <a:lnTo>
                  <a:pt x="2863735" y="466090"/>
                </a:lnTo>
                <a:lnTo>
                  <a:pt x="2872067" y="469900"/>
                </a:lnTo>
                <a:lnTo>
                  <a:pt x="2882061" y="473710"/>
                </a:lnTo>
                <a:lnTo>
                  <a:pt x="2892552" y="477520"/>
                </a:lnTo>
                <a:lnTo>
                  <a:pt x="2901975" y="480060"/>
                </a:lnTo>
                <a:lnTo>
                  <a:pt x="2911373" y="483870"/>
                </a:lnTo>
                <a:lnTo>
                  <a:pt x="2906458" y="482600"/>
                </a:lnTo>
                <a:lnTo>
                  <a:pt x="2901556" y="481330"/>
                </a:lnTo>
                <a:lnTo>
                  <a:pt x="2868041" y="473710"/>
                </a:lnTo>
                <a:lnTo>
                  <a:pt x="2855938" y="471170"/>
                </a:lnTo>
                <a:lnTo>
                  <a:pt x="2847644" y="469900"/>
                </a:lnTo>
                <a:lnTo>
                  <a:pt x="2850832" y="473710"/>
                </a:lnTo>
                <a:lnTo>
                  <a:pt x="2846374" y="471170"/>
                </a:lnTo>
                <a:lnTo>
                  <a:pt x="2841917" y="469900"/>
                </a:lnTo>
                <a:lnTo>
                  <a:pt x="2838094" y="468630"/>
                </a:lnTo>
                <a:lnTo>
                  <a:pt x="2833636" y="467360"/>
                </a:lnTo>
                <a:lnTo>
                  <a:pt x="2823438" y="463550"/>
                </a:lnTo>
                <a:lnTo>
                  <a:pt x="2818346" y="462280"/>
                </a:lnTo>
                <a:lnTo>
                  <a:pt x="2811970" y="462280"/>
                </a:lnTo>
                <a:lnTo>
                  <a:pt x="2810687" y="463550"/>
                </a:lnTo>
                <a:lnTo>
                  <a:pt x="2810052" y="464820"/>
                </a:lnTo>
                <a:lnTo>
                  <a:pt x="2811970" y="468630"/>
                </a:lnTo>
                <a:lnTo>
                  <a:pt x="2804960" y="466090"/>
                </a:lnTo>
                <a:lnTo>
                  <a:pt x="2794927" y="462280"/>
                </a:lnTo>
                <a:lnTo>
                  <a:pt x="2791574" y="461010"/>
                </a:lnTo>
                <a:lnTo>
                  <a:pt x="2788386" y="458470"/>
                </a:lnTo>
                <a:lnTo>
                  <a:pt x="2800502" y="459740"/>
                </a:lnTo>
                <a:lnTo>
                  <a:pt x="2796997" y="458470"/>
                </a:lnTo>
                <a:lnTo>
                  <a:pt x="2793492" y="457200"/>
                </a:lnTo>
                <a:lnTo>
                  <a:pt x="2784564" y="454660"/>
                </a:lnTo>
                <a:lnTo>
                  <a:pt x="2782659" y="453390"/>
                </a:lnTo>
                <a:lnTo>
                  <a:pt x="2780741" y="452120"/>
                </a:lnTo>
                <a:lnTo>
                  <a:pt x="2776918" y="450850"/>
                </a:lnTo>
                <a:lnTo>
                  <a:pt x="2773730" y="448729"/>
                </a:lnTo>
                <a:lnTo>
                  <a:pt x="2773730" y="449580"/>
                </a:lnTo>
                <a:lnTo>
                  <a:pt x="2773095" y="449580"/>
                </a:lnTo>
                <a:lnTo>
                  <a:pt x="2773095" y="450811"/>
                </a:lnTo>
                <a:lnTo>
                  <a:pt x="2770555" y="450811"/>
                </a:lnTo>
                <a:lnTo>
                  <a:pt x="2769273" y="450164"/>
                </a:lnTo>
                <a:lnTo>
                  <a:pt x="2764180" y="449529"/>
                </a:lnTo>
                <a:lnTo>
                  <a:pt x="2758440" y="449529"/>
                </a:lnTo>
                <a:lnTo>
                  <a:pt x="2751429" y="448894"/>
                </a:lnTo>
                <a:lnTo>
                  <a:pt x="2750159" y="452716"/>
                </a:lnTo>
                <a:lnTo>
                  <a:pt x="2769908" y="452716"/>
                </a:lnTo>
                <a:lnTo>
                  <a:pt x="2769908" y="453390"/>
                </a:lnTo>
                <a:lnTo>
                  <a:pt x="2750794" y="453390"/>
                </a:lnTo>
                <a:lnTo>
                  <a:pt x="2736875" y="452120"/>
                </a:lnTo>
                <a:lnTo>
                  <a:pt x="2722600" y="452120"/>
                </a:lnTo>
                <a:lnTo>
                  <a:pt x="2706166" y="450850"/>
                </a:lnTo>
                <a:lnTo>
                  <a:pt x="2685796" y="445770"/>
                </a:lnTo>
                <a:lnTo>
                  <a:pt x="2677515" y="452120"/>
                </a:lnTo>
                <a:lnTo>
                  <a:pt x="2654579" y="447040"/>
                </a:lnTo>
                <a:lnTo>
                  <a:pt x="2654579" y="441960"/>
                </a:lnTo>
                <a:lnTo>
                  <a:pt x="2674594" y="443230"/>
                </a:lnTo>
                <a:lnTo>
                  <a:pt x="2699105" y="443230"/>
                </a:lnTo>
                <a:lnTo>
                  <a:pt x="2748889" y="445770"/>
                </a:lnTo>
                <a:lnTo>
                  <a:pt x="2749524" y="443230"/>
                </a:lnTo>
                <a:lnTo>
                  <a:pt x="2736304" y="443230"/>
                </a:lnTo>
                <a:lnTo>
                  <a:pt x="2723159" y="441960"/>
                </a:lnTo>
                <a:lnTo>
                  <a:pt x="2701099" y="441960"/>
                </a:lnTo>
                <a:lnTo>
                  <a:pt x="2695841" y="440690"/>
                </a:lnTo>
                <a:lnTo>
                  <a:pt x="2690660" y="436880"/>
                </a:lnTo>
                <a:lnTo>
                  <a:pt x="2689555" y="435610"/>
                </a:lnTo>
                <a:lnTo>
                  <a:pt x="2688463" y="434340"/>
                </a:lnTo>
                <a:lnTo>
                  <a:pt x="2692171" y="431800"/>
                </a:lnTo>
                <a:lnTo>
                  <a:pt x="2681338" y="435610"/>
                </a:lnTo>
                <a:lnTo>
                  <a:pt x="2647162" y="434340"/>
                </a:lnTo>
                <a:lnTo>
                  <a:pt x="2623439" y="433070"/>
                </a:lnTo>
                <a:lnTo>
                  <a:pt x="2599347" y="430530"/>
                </a:lnTo>
                <a:lnTo>
                  <a:pt x="2585250" y="427990"/>
                </a:lnTo>
                <a:lnTo>
                  <a:pt x="2564092" y="424180"/>
                </a:lnTo>
                <a:lnTo>
                  <a:pt x="2569197" y="426720"/>
                </a:lnTo>
                <a:lnTo>
                  <a:pt x="2560256" y="427990"/>
                </a:lnTo>
                <a:lnTo>
                  <a:pt x="2552230" y="427990"/>
                </a:lnTo>
                <a:lnTo>
                  <a:pt x="2545981" y="426720"/>
                </a:lnTo>
                <a:lnTo>
                  <a:pt x="2542425" y="424180"/>
                </a:lnTo>
                <a:lnTo>
                  <a:pt x="2489543" y="419100"/>
                </a:lnTo>
                <a:lnTo>
                  <a:pt x="2483637" y="417830"/>
                </a:lnTo>
                <a:lnTo>
                  <a:pt x="2465908" y="414020"/>
                </a:lnTo>
                <a:lnTo>
                  <a:pt x="2446210" y="408940"/>
                </a:lnTo>
                <a:lnTo>
                  <a:pt x="2440482" y="414020"/>
                </a:lnTo>
                <a:lnTo>
                  <a:pt x="2434298" y="412750"/>
                </a:lnTo>
                <a:lnTo>
                  <a:pt x="2427808" y="410210"/>
                </a:lnTo>
                <a:lnTo>
                  <a:pt x="2421928" y="408940"/>
                </a:lnTo>
                <a:lnTo>
                  <a:pt x="2417534" y="412750"/>
                </a:lnTo>
                <a:lnTo>
                  <a:pt x="2400973" y="414020"/>
                </a:lnTo>
                <a:lnTo>
                  <a:pt x="2380183" y="414020"/>
                </a:lnTo>
                <a:lnTo>
                  <a:pt x="2372296" y="412750"/>
                </a:lnTo>
                <a:lnTo>
                  <a:pt x="2371661" y="412750"/>
                </a:lnTo>
                <a:lnTo>
                  <a:pt x="2371026" y="411480"/>
                </a:lnTo>
                <a:lnTo>
                  <a:pt x="2370391" y="411480"/>
                </a:lnTo>
                <a:lnTo>
                  <a:pt x="2370391" y="412750"/>
                </a:lnTo>
                <a:lnTo>
                  <a:pt x="2360015" y="411480"/>
                </a:lnTo>
                <a:lnTo>
                  <a:pt x="2358199" y="412750"/>
                </a:lnTo>
                <a:lnTo>
                  <a:pt x="2355786" y="414020"/>
                </a:lnTo>
                <a:lnTo>
                  <a:pt x="2343620" y="412750"/>
                </a:lnTo>
                <a:lnTo>
                  <a:pt x="2338336" y="412750"/>
                </a:lnTo>
                <a:lnTo>
                  <a:pt x="2328481" y="417830"/>
                </a:lnTo>
                <a:lnTo>
                  <a:pt x="2320683" y="417830"/>
                </a:lnTo>
                <a:lnTo>
                  <a:pt x="2317038" y="415290"/>
                </a:lnTo>
                <a:lnTo>
                  <a:pt x="2307945" y="408940"/>
                </a:lnTo>
                <a:lnTo>
                  <a:pt x="2293074" y="407670"/>
                </a:lnTo>
                <a:lnTo>
                  <a:pt x="2280780" y="407670"/>
                </a:lnTo>
                <a:lnTo>
                  <a:pt x="2266454" y="410210"/>
                </a:lnTo>
                <a:lnTo>
                  <a:pt x="2245499" y="410210"/>
                </a:lnTo>
                <a:lnTo>
                  <a:pt x="2234895" y="406400"/>
                </a:lnTo>
                <a:lnTo>
                  <a:pt x="2228608" y="402590"/>
                </a:lnTo>
                <a:lnTo>
                  <a:pt x="2228088" y="400050"/>
                </a:lnTo>
                <a:lnTo>
                  <a:pt x="2227567" y="397510"/>
                </a:lnTo>
                <a:lnTo>
                  <a:pt x="2232749" y="392430"/>
                </a:lnTo>
                <a:lnTo>
                  <a:pt x="2224887" y="396240"/>
                </a:lnTo>
                <a:lnTo>
                  <a:pt x="2220963" y="398780"/>
                </a:lnTo>
                <a:lnTo>
                  <a:pt x="2216086" y="398780"/>
                </a:lnTo>
                <a:lnTo>
                  <a:pt x="2205355" y="400050"/>
                </a:lnTo>
                <a:lnTo>
                  <a:pt x="2202167" y="397510"/>
                </a:lnTo>
                <a:lnTo>
                  <a:pt x="2204720" y="396240"/>
                </a:lnTo>
                <a:lnTo>
                  <a:pt x="2209177" y="393700"/>
                </a:lnTo>
                <a:lnTo>
                  <a:pt x="2199741" y="392430"/>
                </a:lnTo>
                <a:lnTo>
                  <a:pt x="2195398" y="393700"/>
                </a:lnTo>
                <a:lnTo>
                  <a:pt x="2191880" y="394970"/>
                </a:lnTo>
                <a:lnTo>
                  <a:pt x="2184958" y="394970"/>
                </a:lnTo>
                <a:lnTo>
                  <a:pt x="2180501" y="401320"/>
                </a:lnTo>
                <a:lnTo>
                  <a:pt x="2176043" y="410210"/>
                </a:lnTo>
                <a:lnTo>
                  <a:pt x="2171585" y="410210"/>
                </a:lnTo>
                <a:lnTo>
                  <a:pt x="2176678" y="412750"/>
                </a:lnTo>
                <a:lnTo>
                  <a:pt x="2154377" y="415290"/>
                </a:lnTo>
                <a:lnTo>
                  <a:pt x="2142452" y="414020"/>
                </a:lnTo>
                <a:lnTo>
                  <a:pt x="2130158" y="411480"/>
                </a:lnTo>
                <a:lnTo>
                  <a:pt x="2130793" y="408940"/>
                </a:lnTo>
                <a:lnTo>
                  <a:pt x="2115502" y="411480"/>
                </a:lnTo>
                <a:lnTo>
                  <a:pt x="2115083" y="408940"/>
                </a:lnTo>
                <a:lnTo>
                  <a:pt x="2114867" y="407670"/>
                </a:lnTo>
                <a:lnTo>
                  <a:pt x="2090013" y="407670"/>
                </a:lnTo>
                <a:lnTo>
                  <a:pt x="2093201" y="408940"/>
                </a:lnTo>
                <a:lnTo>
                  <a:pt x="2066328" y="408940"/>
                </a:lnTo>
                <a:lnTo>
                  <a:pt x="2056879" y="407670"/>
                </a:lnTo>
                <a:lnTo>
                  <a:pt x="2057527" y="405130"/>
                </a:lnTo>
                <a:lnTo>
                  <a:pt x="2046351" y="403860"/>
                </a:lnTo>
                <a:lnTo>
                  <a:pt x="2035175" y="402590"/>
                </a:lnTo>
                <a:lnTo>
                  <a:pt x="2013077" y="402590"/>
                </a:lnTo>
                <a:lnTo>
                  <a:pt x="1989772" y="403860"/>
                </a:lnTo>
                <a:lnTo>
                  <a:pt x="1963851" y="403860"/>
                </a:lnTo>
                <a:lnTo>
                  <a:pt x="1968944" y="400050"/>
                </a:lnTo>
                <a:lnTo>
                  <a:pt x="1963013" y="398780"/>
                </a:lnTo>
                <a:lnTo>
                  <a:pt x="1960664" y="401320"/>
                </a:lnTo>
                <a:lnTo>
                  <a:pt x="1957844" y="403860"/>
                </a:lnTo>
                <a:lnTo>
                  <a:pt x="1950466" y="403860"/>
                </a:lnTo>
                <a:lnTo>
                  <a:pt x="1950085" y="400050"/>
                </a:lnTo>
                <a:lnTo>
                  <a:pt x="1949831" y="397510"/>
                </a:lnTo>
                <a:lnTo>
                  <a:pt x="1941461" y="400050"/>
                </a:lnTo>
                <a:lnTo>
                  <a:pt x="1935416" y="398780"/>
                </a:lnTo>
                <a:lnTo>
                  <a:pt x="1930209" y="396240"/>
                </a:lnTo>
                <a:lnTo>
                  <a:pt x="1924342" y="392430"/>
                </a:lnTo>
                <a:lnTo>
                  <a:pt x="1928164" y="400050"/>
                </a:lnTo>
                <a:lnTo>
                  <a:pt x="1911604" y="397510"/>
                </a:lnTo>
                <a:lnTo>
                  <a:pt x="1906879" y="396240"/>
                </a:lnTo>
                <a:lnTo>
                  <a:pt x="1902155" y="394970"/>
                </a:lnTo>
                <a:lnTo>
                  <a:pt x="1899577" y="391160"/>
                </a:lnTo>
                <a:lnTo>
                  <a:pt x="1900034" y="389890"/>
                </a:lnTo>
                <a:lnTo>
                  <a:pt x="1900796" y="387756"/>
                </a:lnTo>
                <a:lnTo>
                  <a:pt x="1901037" y="387248"/>
                </a:lnTo>
                <a:lnTo>
                  <a:pt x="1903323" y="384810"/>
                </a:lnTo>
                <a:lnTo>
                  <a:pt x="1890572" y="389890"/>
                </a:lnTo>
                <a:lnTo>
                  <a:pt x="1889048" y="386080"/>
                </a:lnTo>
                <a:lnTo>
                  <a:pt x="1888020" y="383540"/>
                </a:lnTo>
                <a:lnTo>
                  <a:pt x="1882343" y="386080"/>
                </a:lnTo>
                <a:lnTo>
                  <a:pt x="1877910" y="386080"/>
                </a:lnTo>
                <a:lnTo>
                  <a:pt x="1872170" y="384810"/>
                </a:lnTo>
                <a:lnTo>
                  <a:pt x="1862531" y="384810"/>
                </a:lnTo>
                <a:lnTo>
                  <a:pt x="1861261" y="382270"/>
                </a:lnTo>
                <a:lnTo>
                  <a:pt x="1865718" y="381000"/>
                </a:lnTo>
                <a:lnTo>
                  <a:pt x="1859991" y="379730"/>
                </a:lnTo>
                <a:lnTo>
                  <a:pt x="1832940" y="387248"/>
                </a:lnTo>
                <a:lnTo>
                  <a:pt x="1833232" y="387248"/>
                </a:lnTo>
                <a:lnTo>
                  <a:pt x="1849158" y="384810"/>
                </a:lnTo>
                <a:lnTo>
                  <a:pt x="1846605" y="393700"/>
                </a:lnTo>
                <a:lnTo>
                  <a:pt x="1835581" y="396240"/>
                </a:lnTo>
                <a:lnTo>
                  <a:pt x="1827174" y="394970"/>
                </a:lnTo>
                <a:lnTo>
                  <a:pt x="1819719" y="393700"/>
                </a:lnTo>
                <a:lnTo>
                  <a:pt x="1811566" y="393700"/>
                </a:lnTo>
                <a:lnTo>
                  <a:pt x="1819846" y="391160"/>
                </a:lnTo>
                <a:lnTo>
                  <a:pt x="1808149" y="391160"/>
                </a:lnTo>
                <a:lnTo>
                  <a:pt x="1800809" y="389890"/>
                </a:lnTo>
                <a:lnTo>
                  <a:pt x="1795018" y="388620"/>
                </a:lnTo>
                <a:lnTo>
                  <a:pt x="1791258" y="387273"/>
                </a:lnTo>
                <a:lnTo>
                  <a:pt x="1787982" y="386080"/>
                </a:lnTo>
                <a:lnTo>
                  <a:pt x="1792185" y="387756"/>
                </a:lnTo>
                <a:lnTo>
                  <a:pt x="1796262" y="389890"/>
                </a:lnTo>
                <a:lnTo>
                  <a:pt x="1788617" y="391160"/>
                </a:lnTo>
                <a:lnTo>
                  <a:pt x="1782889" y="391160"/>
                </a:lnTo>
                <a:lnTo>
                  <a:pt x="1785429" y="388620"/>
                </a:lnTo>
                <a:lnTo>
                  <a:pt x="1780336" y="387350"/>
                </a:lnTo>
                <a:lnTo>
                  <a:pt x="1777111" y="391160"/>
                </a:lnTo>
                <a:lnTo>
                  <a:pt x="1770303" y="393700"/>
                </a:lnTo>
                <a:lnTo>
                  <a:pt x="1761337" y="393700"/>
                </a:lnTo>
                <a:lnTo>
                  <a:pt x="1751660" y="392430"/>
                </a:lnTo>
                <a:lnTo>
                  <a:pt x="1752295" y="391160"/>
                </a:lnTo>
                <a:lnTo>
                  <a:pt x="1749755" y="391160"/>
                </a:lnTo>
                <a:lnTo>
                  <a:pt x="1747837" y="393700"/>
                </a:lnTo>
                <a:lnTo>
                  <a:pt x="1742109" y="391160"/>
                </a:lnTo>
                <a:lnTo>
                  <a:pt x="1745932" y="384810"/>
                </a:lnTo>
                <a:lnTo>
                  <a:pt x="1735099" y="391160"/>
                </a:lnTo>
                <a:lnTo>
                  <a:pt x="1728089" y="388620"/>
                </a:lnTo>
                <a:lnTo>
                  <a:pt x="1717255" y="393700"/>
                </a:lnTo>
                <a:lnTo>
                  <a:pt x="1717890" y="388620"/>
                </a:lnTo>
                <a:lnTo>
                  <a:pt x="1722704" y="387248"/>
                </a:lnTo>
                <a:lnTo>
                  <a:pt x="1720926" y="387248"/>
                </a:lnTo>
                <a:lnTo>
                  <a:pt x="1685823" y="384810"/>
                </a:lnTo>
                <a:lnTo>
                  <a:pt x="1667548" y="383540"/>
                </a:lnTo>
                <a:lnTo>
                  <a:pt x="1667230" y="381000"/>
                </a:lnTo>
                <a:lnTo>
                  <a:pt x="1666913" y="378460"/>
                </a:lnTo>
                <a:lnTo>
                  <a:pt x="1659839" y="381000"/>
                </a:lnTo>
                <a:lnTo>
                  <a:pt x="1649945" y="379730"/>
                </a:lnTo>
                <a:lnTo>
                  <a:pt x="1641373" y="379730"/>
                </a:lnTo>
                <a:lnTo>
                  <a:pt x="1638236" y="383540"/>
                </a:lnTo>
                <a:lnTo>
                  <a:pt x="1627670" y="382270"/>
                </a:lnTo>
                <a:lnTo>
                  <a:pt x="1614830" y="382270"/>
                </a:lnTo>
                <a:lnTo>
                  <a:pt x="1605089" y="381000"/>
                </a:lnTo>
                <a:lnTo>
                  <a:pt x="1604772" y="379730"/>
                </a:lnTo>
                <a:lnTo>
                  <a:pt x="1603832" y="375920"/>
                </a:lnTo>
                <a:lnTo>
                  <a:pt x="1579067" y="375920"/>
                </a:lnTo>
                <a:lnTo>
                  <a:pt x="1556677" y="378460"/>
                </a:lnTo>
                <a:lnTo>
                  <a:pt x="1532864" y="379730"/>
                </a:lnTo>
                <a:lnTo>
                  <a:pt x="1503794" y="377190"/>
                </a:lnTo>
                <a:lnTo>
                  <a:pt x="1495767" y="374650"/>
                </a:lnTo>
                <a:lnTo>
                  <a:pt x="1491754" y="373380"/>
                </a:lnTo>
                <a:lnTo>
                  <a:pt x="1487741" y="372110"/>
                </a:lnTo>
                <a:lnTo>
                  <a:pt x="1465237" y="369570"/>
                </a:lnTo>
                <a:lnTo>
                  <a:pt x="1417129" y="367030"/>
                </a:lnTo>
                <a:lnTo>
                  <a:pt x="1343698" y="370840"/>
                </a:lnTo>
                <a:lnTo>
                  <a:pt x="1269301" y="373380"/>
                </a:lnTo>
                <a:lnTo>
                  <a:pt x="1262291" y="372110"/>
                </a:lnTo>
                <a:lnTo>
                  <a:pt x="1255268" y="370840"/>
                </a:lnTo>
                <a:lnTo>
                  <a:pt x="1241247" y="368300"/>
                </a:lnTo>
                <a:lnTo>
                  <a:pt x="1177721" y="370840"/>
                </a:lnTo>
                <a:lnTo>
                  <a:pt x="1148232" y="368300"/>
                </a:lnTo>
                <a:lnTo>
                  <a:pt x="1138034" y="372110"/>
                </a:lnTo>
                <a:lnTo>
                  <a:pt x="1117727" y="369570"/>
                </a:lnTo>
                <a:lnTo>
                  <a:pt x="1068501" y="368300"/>
                </a:lnTo>
                <a:lnTo>
                  <a:pt x="1042454" y="364490"/>
                </a:lnTo>
                <a:lnTo>
                  <a:pt x="1034173" y="367030"/>
                </a:lnTo>
                <a:lnTo>
                  <a:pt x="1029081" y="367030"/>
                </a:lnTo>
                <a:lnTo>
                  <a:pt x="1031621" y="368300"/>
                </a:lnTo>
                <a:lnTo>
                  <a:pt x="1032268" y="372110"/>
                </a:lnTo>
                <a:lnTo>
                  <a:pt x="1023670" y="370840"/>
                </a:lnTo>
                <a:lnTo>
                  <a:pt x="1014183" y="370840"/>
                </a:lnTo>
                <a:lnTo>
                  <a:pt x="1006729" y="368300"/>
                </a:lnTo>
                <a:lnTo>
                  <a:pt x="1004227" y="365760"/>
                </a:lnTo>
                <a:lnTo>
                  <a:pt x="1006779" y="364490"/>
                </a:lnTo>
                <a:lnTo>
                  <a:pt x="1002563" y="363220"/>
                </a:lnTo>
                <a:lnTo>
                  <a:pt x="977658" y="363220"/>
                </a:lnTo>
                <a:lnTo>
                  <a:pt x="966635" y="361950"/>
                </a:lnTo>
                <a:lnTo>
                  <a:pt x="972362" y="368300"/>
                </a:lnTo>
                <a:lnTo>
                  <a:pt x="953884" y="367030"/>
                </a:lnTo>
                <a:lnTo>
                  <a:pt x="958989" y="365760"/>
                </a:lnTo>
                <a:lnTo>
                  <a:pt x="905814" y="370840"/>
                </a:lnTo>
                <a:lnTo>
                  <a:pt x="861415" y="369570"/>
                </a:lnTo>
                <a:lnTo>
                  <a:pt x="817854" y="367030"/>
                </a:lnTo>
                <a:lnTo>
                  <a:pt x="767181" y="370840"/>
                </a:lnTo>
                <a:lnTo>
                  <a:pt x="768184" y="369570"/>
                </a:lnTo>
                <a:lnTo>
                  <a:pt x="769175" y="368300"/>
                </a:lnTo>
                <a:lnTo>
                  <a:pt x="763524" y="369570"/>
                </a:lnTo>
                <a:lnTo>
                  <a:pt x="755713" y="369570"/>
                </a:lnTo>
                <a:lnTo>
                  <a:pt x="751255" y="365760"/>
                </a:lnTo>
                <a:lnTo>
                  <a:pt x="737463" y="361950"/>
                </a:lnTo>
                <a:lnTo>
                  <a:pt x="724573" y="363220"/>
                </a:lnTo>
                <a:lnTo>
                  <a:pt x="700278" y="370840"/>
                </a:lnTo>
                <a:lnTo>
                  <a:pt x="699008" y="372110"/>
                </a:lnTo>
                <a:lnTo>
                  <a:pt x="671601" y="370840"/>
                </a:lnTo>
                <a:lnTo>
                  <a:pt x="675754" y="367030"/>
                </a:lnTo>
                <a:lnTo>
                  <a:pt x="669848" y="369570"/>
                </a:lnTo>
                <a:lnTo>
                  <a:pt x="663727" y="373380"/>
                </a:lnTo>
                <a:lnTo>
                  <a:pt x="667143" y="370840"/>
                </a:lnTo>
                <a:lnTo>
                  <a:pt x="637247" y="368300"/>
                </a:lnTo>
                <a:lnTo>
                  <a:pt x="622300" y="367030"/>
                </a:lnTo>
                <a:lnTo>
                  <a:pt x="471868" y="367030"/>
                </a:lnTo>
                <a:lnTo>
                  <a:pt x="421817" y="365760"/>
                </a:lnTo>
                <a:lnTo>
                  <a:pt x="425653" y="368300"/>
                </a:lnTo>
                <a:lnTo>
                  <a:pt x="376720" y="368300"/>
                </a:lnTo>
                <a:lnTo>
                  <a:pt x="363207" y="365760"/>
                </a:lnTo>
                <a:lnTo>
                  <a:pt x="351002" y="365760"/>
                </a:lnTo>
                <a:lnTo>
                  <a:pt x="339229" y="368300"/>
                </a:lnTo>
                <a:lnTo>
                  <a:pt x="329234" y="370840"/>
                </a:lnTo>
                <a:lnTo>
                  <a:pt x="322414" y="373380"/>
                </a:lnTo>
                <a:lnTo>
                  <a:pt x="310007" y="374650"/>
                </a:lnTo>
                <a:lnTo>
                  <a:pt x="300037" y="373380"/>
                </a:lnTo>
                <a:lnTo>
                  <a:pt x="294728" y="370840"/>
                </a:lnTo>
                <a:lnTo>
                  <a:pt x="296291" y="369570"/>
                </a:lnTo>
                <a:lnTo>
                  <a:pt x="267703" y="374650"/>
                </a:lnTo>
                <a:lnTo>
                  <a:pt x="251942" y="377190"/>
                </a:lnTo>
                <a:lnTo>
                  <a:pt x="233845" y="377190"/>
                </a:lnTo>
                <a:lnTo>
                  <a:pt x="228130" y="375920"/>
                </a:lnTo>
                <a:lnTo>
                  <a:pt x="218630" y="375920"/>
                </a:lnTo>
                <a:lnTo>
                  <a:pt x="206883" y="377190"/>
                </a:lnTo>
                <a:lnTo>
                  <a:pt x="194348" y="379730"/>
                </a:lnTo>
                <a:lnTo>
                  <a:pt x="181991" y="383540"/>
                </a:lnTo>
                <a:lnTo>
                  <a:pt x="171488" y="384810"/>
                </a:lnTo>
                <a:lnTo>
                  <a:pt x="163969" y="384810"/>
                </a:lnTo>
                <a:lnTo>
                  <a:pt x="160566" y="382270"/>
                </a:lnTo>
                <a:lnTo>
                  <a:pt x="160566" y="383540"/>
                </a:lnTo>
                <a:lnTo>
                  <a:pt x="141300" y="383540"/>
                </a:lnTo>
                <a:lnTo>
                  <a:pt x="135077" y="384810"/>
                </a:lnTo>
                <a:lnTo>
                  <a:pt x="130619" y="386080"/>
                </a:lnTo>
                <a:lnTo>
                  <a:pt x="127101" y="387248"/>
                </a:lnTo>
                <a:lnTo>
                  <a:pt x="122643" y="387248"/>
                </a:lnTo>
                <a:lnTo>
                  <a:pt x="118516" y="388620"/>
                </a:lnTo>
                <a:lnTo>
                  <a:pt x="109601" y="391160"/>
                </a:lnTo>
                <a:lnTo>
                  <a:pt x="84429" y="398780"/>
                </a:lnTo>
                <a:lnTo>
                  <a:pt x="71247" y="402590"/>
                </a:lnTo>
                <a:lnTo>
                  <a:pt x="57340" y="405130"/>
                </a:lnTo>
                <a:lnTo>
                  <a:pt x="58623" y="402590"/>
                </a:lnTo>
                <a:lnTo>
                  <a:pt x="54800" y="406400"/>
                </a:lnTo>
                <a:lnTo>
                  <a:pt x="48425" y="411480"/>
                </a:lnTo>
                <a:lnTo>
                  <a:pt x="43789" y="415290"/>
                </a:lnTo>
                <a:lnTo>
                  <a:pt x="38620" y="420370"/>
                </a:lnTo>
                <a:lnTo>
                  <a:pt x="33096" y="424180"/>
                </a:lnTo>
                <a:lnTo>
                  <a:pt x="27393" y="429260"/>
                </a:lnTo>
                <a:lnTo>
                  <a:pt x="23571" y="433070"/>
                </a:lnTo>
                <a:lnTo>
                  <a:pt x="20383" y="436880"/>
                </a:lnTo>
                <a:lnTo>
                  <a:pt x="16560" y="439420"/>
                </a:lnTo>
                <a:lnTo>
                  <a:pt x="10198" y="445770"/>
                </a:lnTo>
                <a:lnTo>
                  <a:pt x="7645" y="449580"/>
                </a:lnTo>
                <a:lnTo>
                  <a:pt x="3187" y="455930"/>
                </a:lnTo>
                <a:lnTo>
                  <a:pt x="0" y="459740"/>
                </a:lnTo>
                <a:lnTo>
                  <a:pt x="16560" y="469900"/>
                </a:lnTo>
                <a:lnTo>
                  <a:pt x="24206" y="474980"/>
                </a:lnTo>
                <a:lnTo>
                  <a:pt x="31851" y="481330"/>
                </a:lnTo>
                <a:lnTo>
                  <a:pt x="55435" y="481330"/>
                </a:lnTo>
                <a:lnTo>
                  <a:pt x="63080" y="482600"/>
                </a:lnTo>
                <a:lnTo>
                  <a:pt x="78371" y="483870"/>
                </a:lnTo>
                <a:lnTo>
                  <a:pt x="89839" y="486410"/>
                </a:lnTo>
                <a:lnTo>
                  <a:pt x="95580" y="486410"/>
                </a:lnTo>
                <a:lnTo>
                  <a:pt x="100037" y="485140"/>
                </a:lnTo>
                <a:lnTo>
                  <a:pt x="109601" y="481330"/>
                </a:lnTo>
                <a:lnTo>
                  <a:pt x="116598" y="478790"/>
                </a:lnTo>
                <a:lnTo>
                  <a:pt x="127889" y="476250"/>
                </a:lnTo>
                <a:lnTo>
                  <a:pt x="140500" y="473710"/>
                </a:lnTo>
                <a:lnTo>
                  <a:pt x="154063" y="471170"/>
                </a:lnTo>
                <a:lnTo>
                  <a:pt x="175475" y="466090"/>
                </a:lnTo>
                <a:lnTo>
                  <a:pt x="182791" y="466090"/>
                </a:lnTo>
                <a:lnTo>
                  <a:pt x="196888" y="463550"/>
                </a:lnTo>
                <a:lnTo>
                  <a:pt x="210350" y="462280"/>
                </a:lnTo>
                <a:lnTo>
                  <a:pt x="216509" y="461010"/>
                </a:lnTo>
                <a:lnTo>
                  <a:pt x="222377" y="459740"/>
                </a:lnTo>
                <a:lnTo>
                  <a:pt x="232816" y="459740"/>
                </a:lnTo>
                <a:lnTo>
                  <a:pt x="240855" y="458470"/>
                </a:lnTo>
                <a:lnTo>
                  <a:pt x="268262" y="458470"/>
                </a:lnTo>
                <a:lnTo>
                  <a:pt x="278104" y="459740"/>
                </a:lnTo>
                <a:lnTo>
                  <a:pt x="289204" y="461010"/>
                </a:lnTo>
                <a:lnTo>
                  <a:pt x="301142" y="461010"/>
                </a:lnTo>
                <a:lnTo>
                  <a:pt x="380403" y="467360"/>
                </a:lnTo>
                <a:lnTo>
                  <a:pt x="544804" y="466090"/>
                </a:lnTo>
                <a:lnTo>
                  <a:pt x="695071" y="466090"/>
                </a:lnTo>
                <a:lnTo>
                  <a:pt x="709206" y="464820"/>
                </a:lnTo>
                <a:lnTo>
                  <a:pt x="732777" y="458470"/>
                </a:lnTo>
                <a:lnTo>
                  <a:pt x="784009" y="464820"/>
                </a:lnTo>
                <a:lnTo>
                  <a:pt x="895324" y="464820"/>
                </a:lnTo>
                <a:lnTo>
                  <a:pt x="949426" y="468630"/>
                </a:lnTo>
                <a:lnTo>
                  <a:pt x="950696" y="462280"/>
                </a:lnTo>
                <a:lnTo>
                  <a:pt x="961986" y="462280"/>
                </a:lnTo>
                <a:lnTo>
                  <a:pt x="967905" y="464820"/>
                </a:lnTo>
                <a:lnTo>
                  <a:pt x="970953" y="466090"/>
                </a:lnTo>
                <a:lnTo>
                  <a:pt x="973645" y="467360"/>
                </a:lnTo>
                <a:lnTo>
                  <a:pt x="1073429" y="467360"/>
                </a:lnTo>
                <a:lnTo>
                  <a:pt x="1173276" y="468630"/>
                </a:lnTo>
                <a:lnTo>
                  <a:pt x="1272108" y="468630"/>
                </a:lnTo>
                <a:lnTo>
                  <a:pt x="1416075" y="472440"/>
                </a:lnTo>
                <a:lnTo>
                  <a:pt x="1507617" y="477520"/>
                </a:lnTo>
                <a:lnTo>
                  <a:pt x="1524482" y="480060"/>
                </a:lnTo>
                <a:lnTo>
                  <a:pt x="1546961" y="482600"/>
                </a:lnTo>
                <a:lnTo>
                  <a:pt x="1568729" y="483870"/>
                </a:lnTo>
                <a:lnTo>
                  <a:pt x="1583448" y="486410"/>
                </a:lnTo>
                <a:lnTo>
                  <a:pt x="1623987" y="482600"/>
                </a:lnTo>
                <a:lnTo>
                  <a:pt x="1665008" y="482600"/>
                </a:lnTo>
                <a:lnTo>
                  <a:pt x="1746567" y="485140"/>
                </a:lnTo>
                <a:lnTo>
                  <a:pt x="1769503" y="485140"/>
                </a:lnTo>
                <a:lnTo>
                  <a:pt x="1794141" y="485140"/>
                </a:lnTo>
                <a:lnTo>
                  <a:pt x="3004020" y="485140"/>
                </a:lnTo>
                <a:close/>
              </a:path>
              <a:path w="3084829" h="563879">
                <a:moveTo>
                  <a:pt x="3084690" y="563880"/>
                </a:moveTo>
                <a:lnTo>
                  <a:pt x="3057055" y="537210"/>
                </a:lnTo>
                <a:lnTo>
                  <a:pt x="3030842" y="510540"/>
                </a:lnTo>
                <a:lnTo>
                  <a:pt x="3006547" y="487680"/>
                </a:lnTo>
                <a:lnTo>
                  <a:pt x="3005290" y="486410"/>
                </a:lnTo>
                <a:lnTo>
                  <a:pt x="1808162" y="486410"/>
                </a:lnTo>
                <a:lnTo>
                  <a:pt x="1850250" y="490220"/>
                </a:lnTo>
                <a:lnTo>
                  <a:pt x="1878939" y="494182"/>
                </a:lnTo>
                <a:lnTo>
                  <a:pt x="1926158" y="496570"/>
                </a:lnTo>
                <a:lnTo>
                  <a:pt x="2220684" y="504190"/>
                </a:lnTo>
                <a:lnTo>
                  <a:pt x="2269426" y="506730"/>
                </a:lnTo>
                <a:lnTo>
                  <a:pt x="2318308" y="508000"/>
                </a:lnTo>
                <a:lnTo>
                  <a:pt x="2466606" y="519430"/>
                </a:lnTo>
                <a:lnTo>
                  <a:pt x="2502179" y="524510"/>
                </a:lnTo>
                <a:lnTo>
                  <a:pt x="2576906" y="529590"/>
                </a:lnTo>
                <a:lnTo>
                  <a:pt x="2615704" y="530860"/>
                </a:lnTo>
                <a:lnTo>
                  <a:pt x="2635402" y="532130"/>
                </a:lnTo>
                <a:lnTo>
                  <a:pt x="2655214" y="532130"/>
                </a:lnTo>
                <a:lnTo>
                  <a:pt x="2694724" y="534670"/>
                </a:lnTo>
                <a:lnTo>
                  <a:pt x="2704757" y="534670"/>
                </a:lnTo>
                <a:lnTo>
                  <a:pt x="2714790" y="535940"/>
                </a:lnTo>
                <a:lnTo>
                  <a:pt x="2724835" y="535940"/>
                </a:lnTo>
                <a:lnTo>
                  <a:pt x="2764815" y="541020"/>
                </a:lnTo>
                <a:lnTo>
                  <a:pt x="2783294" y="542290"/>
                </a:lnTo>
                <a:lnTo>
                  <a:pt x="2797225" y="544830"/>
                </a:lnTo>
                <a:lnTo>
                  <a:pt x="2821609" y="547370"/>
                </a:lnTo>
                <a:lnTo>
                  <a:pt x="2854706" y="549910"/>
                </a:lnTo>
                <a:lnTo>
                  <a:pt x="2939618" y="554990"/>
                </a:lnTo>
                <a:lnTo>
                  <a:pt x="2987598" y="558800"/>
                </a:lnTo>
                <a:lnTo>
                  <a:pt x="308469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30754" y="5378658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637" y="635"/>
                </a:moveTo>
                <a:lnTo>
                  <a:pt x="0" y="0"/>
                </a:lnTo>
                <a:lnTo>
                  <a:pt x="637" y="0"/>
                </a:lnTo>
                <a:lnTo>
                  <a:pt x="637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676662" y="5213349"/>
            <a:ext cx="33020" cy="16510"/>
          </a:xfrm>
          <a:custGeom>
            <a:avLst/>
            <a:gdLst/>
            <a:ahLst/>
            <a:cxnLst/>
            <a:rect l="l" t="t" r="r" b="b"/>
            <a:pathLst>
              <a:path w="33020" h="16510">
                <a:moveTo>
                  <a:pt x="508" y="14617"/>
                </a:moveTo>
                <a:lnTo>
                  <a:pt x="0" y="13347"/>
                </a:lnTo>
                <a:lnTo>
                  <a:pt x="0" y="14617"/>
                </a:lnTo>
                <a:lnTo>
                  <a:pt x="508" y="14617"/>
                </a:lnTo>
                <a:close/>
              </a:path>
              <a:path w="33020" h="16510">
                <a:moveTo>
                  <a:pt x="1028" y="15900"/>
                </a:moveTo>
                <a:lnTo>
                  <a:pt x="520" y="14668"/>
                </a:lnTo>
                <a:lnTo>
                  <a:pt x="647" y="15252"/>
                </a:lnTo>
                <a:lnTo>
                  <a:pt x="1028" y="15900"/>
                </a:lnTo>
                <a:close/>
              </a:path>
              <a:path w="33020" h="16510">
                <a:moveTo>
                  <a:pt x="32499" y="635"/>
                </a:moveTo>
                <a:lnTo>
                  <a:pt x="31864" y="0"/>
                </a:lnTo>
                <a:lnTo>
                  <a:pt x="32499" y="1270"/>
                </a:lnTo>
                <a:lnTo>
                  <a:pt x="32499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93159" y="5426345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186" y="3179"/>
                </a:moveTo>
                <a:lnTo>
                  <a:pt x="1274" y="2543"/>
                </a:lnTo>
                <a:lnTo>
                  <a:pt x="1274" y="1271"/>
                </a:lnTo>
                <a:lnTo>
                  <a:pt x="2548" y="0"/>
                </a:lnTo>
                <a:lnTo>
                  <a:pt x="3823" y="1271"/>
                </a:lnTo>
                <a:lnTo>
                  <a:pt x="3823" y="2543"/>
                </a:lnTo>
                <a:lnTo>
                  <a:pt x="3186" y="3179"/>
                </a:lnTo>
                <a:close/>
              </a:path>
              <a:path w="4445" h="3175">
                <a:moveTo>
                  <a:pt x="1274" y="1271"/>
                </a:moveTo>
                <a:lnTo>
                  <a:pt x="0" y="635"/>
                </a:lnTo>
                <a:lnTo>
                  <a:pt x="1274" y="635"/>
                </a:lnTo>
                <a:lnTo>
                  <a:pt x="1274" y="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37723" y="5502645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2548" y="1907"/>
                </a:moveTo>
                <a:lnTo>
                  <a:pt x="1911" y="1907"/>
                </a:lnTo>
                <a:lnTo>
                  <a:pt x="637" y="1271"/>
                </a:lnTo>
                <a:lnTo>
                  <a:pt x="0" y="0"/>
                </a:lnTo>
                <a:lnTo>
                  <a:pt x="2548" y="1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676036" y="5225422"/>
            <a:ext cx="635" cy="1270"/>
          </a:xfrm>
          <a:custGeom>
            <a:avLst/>
            <a:gdLst/>
            <a:ahLst/>
            <a:cxnLst/>
            <a:rect l="l" t="t" r="r" b="b"/>
            <a:pathLst>
              <a:path w="634" h="1270">
                <a:moveTo>
                  <a:pt x="637" y="1271"/>
                </a:moveTo>
                <a:lnTo>
                  <a:pt x="0" y="635"/>
                </a:lnTo>
                <a:lnTo>
                  <a:pt x="0" y="0"/>
                </a:lnTo>
                <a:lnTo>
                  <a:pt x="637" y="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34659" y="5196809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1274" y="1907"/>
                </a:moveTo>
                <a:lnTo>
                  <a:pt x="0" y="0"/>
                </a:lnTo>
                <a:lnTo>
                  <a:pt x="1274" y="1271"/>
                </a:lnTo>
                <a:lnTo>
                  <a:pt x="1274" y="1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88861" y="5147850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637" y="1271"/>
                </a:moveTo>
                <a:lnTo>
                  <a:pt x="0" y="635"/>
                </a:lnTo>
                <a:lnTo>
                  <a:pt x="0" y="0"/>
                </a:lnTo>
                <a:lnTo>
                  <a:pt x="637" y="1907"/>
                </a:lnTo>
                <a:lnTo>
                  <a:pt x="637" y="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431983" y="5144680"/>
            <a:ext cx="492125" cy="429895"/>
          </a:xfrm>
          <a:custGeom>
            <a:avLst/>
            <a:gdLst/>
            <a:ahLst/>
            <a:cxnLst/>
            <a:rect l="l" t="t" r="r" b="b"/>
            <a:pathLst>
              <a:path w="492125" h="429895">
                <a:moveTo>
                  <a:pt x="22936" y="342265"/>
                </a:moveTo>
                <a:lnTo>
                  <a:pt x="21666" y="343535"/>
                </a:lnTo>
                <a:lnTo>
                  <a:pt x="22428" y="343776"/>
                </a:lnTo>
                <a:lnTo>
                  <a:pt x="22517" y="343535"/>
                </a:lnTo>
                <a:lnTo>
                  <a:pt x="22936" y="342265"/>
                </a:lnTo>
                <a:close/>
              </a:path>
              <a:path w="492125" h="429895">
                <a:moveTo>
                  <a:pt x="229387" y="126365"/>
                </a:moveTo>
                <a:lnTo>
                  <a:pt x="226847" y="122555"/>
                </a:lnTo>
                <a:lnTo>
                  <a:pt x="222377" y="120015"/>
                </a:lnTo>
                <a:lnTo>
                  <a:pt x="227901" y="125095"/>
                </a:lnTo>
                <a:lnTo>
                  <a:pt x="229387" y="126365"/>
                </a:lnTo>
                <a:close/>
              </a:path>
              <a:path w="492125" h="429895">
                <a:moveTo>
                  <a:pt x="254762" y="84150"/>
                </a:moveTo>
                <a:lnTo>
                  <a:pt x="253860" y="81915"/>
                </a:lnTo>
                <a:lnTo>
                  <a:pt x="252755" y="79375"/>
                </a:lnTo>
                <a:lnTo>
                  <a:pt x="254647" y="85026"/>
                </a:lnTo>
                <a:lnTo>
                  <a:pt x="254762" y="84150"/>
                </a:lnTo>
                <a:close/>
              </a:path>
              <a:path w="492125" h="429895">
                <a:moveTo>
                  <a:pt x="327888" y="42722"/>
                </a:moveTo>
                <a:lnTo>
                  <a:pt x="327837" y="42545"/>
                </a:lnTo>
                <a:lnTo>
                  <a:pt x="327520" y="41275"/>
                </a:lnTo>
                <a:lnTo>
                  <a:pt x="327101" y="40005"/>
                </a:lnTo>
                <a:lnTo>
                  <a:pt x="327520" y="42545"/>
                </a:lnTo>
                <a:lnTo>
                  <a:pt x="327888" y="42722"/>
                </a:lnTo>
                <a:close/>
              </a:path>
              <a:path w="492125" h="429895">
                <a:moveTo>
                  <a:pt x="336080" y="44272"/>
                </a:moveTo>
                <a:lnTo>
                  <a:pt x="335419" y="45085"/>
                </a:lnTo>
                <a:lnTo>
                  <a:pt x="335800" y="45085"/>
                </a:lnTo>
                <a:lnTo>
                  <a:pt x="336080" y="44272"/>
                </a:lnTo>
                <a:close/>
              </a:path>
              <a:path w="492125" h="429895">
                <a:moveTo>
                  <a:pt x="340906" y="41275"/>
                </a:moveTo>
                <a:lnTo>
                  <a:pt x="339623" y="38735"/>
                </a:lnTo>
                <a:lnTo>
                  <a:pt x="337083" y="41275"/>
                </a:lnTo>
                <a:lnTo>
                  <a:pt x="336080" y="44272"/>
                </a:lnTo>
                <a:lnTo>
                  <a:pt x="336435" y="43815"/>
                </a:lnTo>
                <a:lnTo>
                  <a:pt x="340906" y="41275"/>
                </a:lnTo>
                <a:close/>
              </a:path>
              <a:path w="492125" h="429895">
                <a:moveTo>
                  <a:pt x="344728" y="36880"/>
                </a:moveTo>
                <a:lnTo>
                  <a:pt x="344093" y="36245"/>
                </a:lnTo>
                <a:lnTo>
                  <a:pt x="342811" y="35598"/>
                </a:lnTo>
                <a:lnTo>
                  <a:pt x="340906" y="36880"/>
                </a:lnTo>
                <a:lnTo>
                  <a:pt x="339623" y="38150"/>
                </a:lnTo>
                <a:lnTo>
                  <a:pt x="341541" y="41325"/>
                </a:lnTo>
                <a:lnTo>
                  <a:pt x="344728" y="37515"/>
                </a:lnTo>
                <a:lnTo>
                  <a:pt x="344728" y="36880"/>
                </a:lnTo>
                <a:close/>
              </a:path>
              <a:path w="492125" h="429895">
                <a:moveTo>
                  <a:pt x="345998" y="38735"/>
                </a:moveTo>
                <a:lnTo>
                  <a:pt x="345363" y="38735"/>
                </a:lnTo>
                <a:lnTo>
                  <a:pt x="345998" y="38912"/>
                </a:lnTo>
                <a:lnTo>
                  <a:pt x="345998" y="38735"/>
                </a:lnTo>
                <a:close/>
              </a:path>
              <a:path w="492125" h="429895">
                <a:moveTo>
                  <a:pt x="409079" y="0"/>
                </a:moveTo>
                <a:lnTo>
                  <a:pt x="406527" y="635"/>
                </a:lnTo>
                <a:lnTo>
                  <a:pt x="407809" y="1905"/>
                </a:lnTo>
                <a:lnTo>
                  <a:pt x="409079" y="635"/>
                </a:lnTo>
                <a:lnTo>
                  <a:pt x="409079" y="0"/>
                </a:lnTo>
                <a:close/>
              </a:path>
              <a:path w="492125" h="429895">
                <a:moveTo>
                  <a:pt x="462610" y="5080"/>
                </a:moveTo>
                <a:lnTo>
                  <a:pt x="461975" y="3175"/>
                </a:lnTo>
                <a:lnTo>
                  <a:pt x="461975" y="4445"/>
                </a:lnTo>
                <a:lnTo>
                  <a:pt x="462610" y="5080"/>
                </a:lnTo>
                <a:close/>
              </a:path>
              <a:path w="492125" h="429895">
                <a:moveTo>
                  <a:pt x="474713" y="48323"/>
                </a:moveTo>
                <a:lnTo>
                  <a:pt x="473443" y="47053"/>
                </a:lnTo>
                <a:lnTo>
                  <a:pt x="474713" y="48958"/>
                </a:lnTo>
                <a:lnTo>
                  <a:pt x="474713" y="48323"/>
                </a:lnTo>
                <a:close/>
              </a:path>
              <a:path w="492125" h="429895">
                <a:moveTo>
                  <a:pt x="491921" y="23495"/>
                </a:moveTo>
                <a:lnTo>
                  <a:pt x="490639" y="19685"/>
                </a:lnTo>
                <a:lnTo>
                  <a:pt x="487641" y="18415"/>
                </a:lnTo>
                <a:lnTo>
                  <a:pt x="480529" y="15875"/>
                </a:lnTo>
                <a:lnTo>
                  <a:pt x="472097" y="12065"/>
                </a:lnTo>
                <a:lnTo>
                  <a:pt x="465150" y="8255"/>
                </a:lnTo>
                <a:lnTo>
                  <a:pt x="470255" y="8255"/>
                </a:lnTo>
                <a:lnTo>
                  <a:pt x="465797" y="6985"/>
                </a:lnTo>
                <a:lnTo>
                  <a:pt x="463880" y="5715"/>
                </a:lnTo>
                <a:lnTo>
                  <a:pt x="464515" y="6985"/>
                </a:lnTo>
                <a:lnTo>
                  <a:pt x="461327" y="6985"/>
                </a:lnTo>
                <a:lnTo>
                  <a:pt x="458787" y="3175"/>
                </a:lnTo>
                <a:lnTo>
                  <a:pt x="457504" y="3175"/>
                </a:lnTo>
                <a:lnTo>
                  <a:pt x="458787" y="5715"/>
                </a:lnTo>
                <a:lnTo>
                  <a:pt x="458152" y="6985"/>
                </a:lnTo>
                <a:lnTo>
                  <a:pt x="458152" y="5715"/>
                </a:lnTo>
                <a:lnTo>
                  <a:pt x="457504" y="6985"/>
                </a:lnTo>
                <a:lnTo>
                  <a:pt x="455599" y="8255"/>
                </a:lnTo>
                <a:lnTo>
                  <a:pt x="454317" y="8255"/>
                </a:lnTo>
                <a:lnTo>
                  <a:pt x="453682" y="6985"/>
                </a:lnTo>
                <a:lnTo>
                  <a:pt x="452412" y="4445"/>
                </a:lnTo>
                <a:lnTo>
                  <a:pt x="450761" y="6985"/>
                </a:lnTo>
                <a:lnTo>
                  <a:pt x="444449" y="5715"/>
                </a:lnTo>
                <a:lnTo>
                  <a:pt x="437184" y="4445"/>
                </a:lnTo>
                <a:lnTo>
                  <a:pt x="432663" y="4445"/>
                </a:lnTo>
                <a:lnTo>
                  <a:pt x="427558" y="1905"/>
                </a:lnTo>
                <a:lnTo>
                  <a:pt x="428193" y="8255"/>
                </a:lnTo>
                <a:lnTo>
                  <a:pt x="424370" y="8255"/>
                </a:lnTo>
                <a:lnTo>
                  <a:pt x="419277" y="10795"/>
                </a:lnTo>
                <a:lnTo>
                  <a:pt x="419277" y="9525"/>
                </a:lnTo>
                <a:lnTo>
                  <a:pt x="419277" y="8255"/>
                </a:lnTo>
                <a:lnTo>
                  <a:pt x="419277" y="5715"/>
                </a:lnTo>
                <a:lnTo>
                  <a:pt x="418007" y="5359"/>
                </a:lnTo>
                <a:lnTo>
                  <a:pt x="418007" y="6985"/>
                </a:lnTo>
                <a:lnTo>
                  <a:pt x="416725" y="8255"/>
                </a:lnTo>
                <a:lnTo>
                  <a:pt x="410362" y="6985"/>
                </a:lnTo>
                <a:lnTo>
                  <a:pt x="411886" y="4953"/>
                </a:lnTo>
                <a:lnTo>
                  <a:pt x="418007" y="6985"/>
                </a:lnTo>
                <a:lnTo>
                  <a:pt x="418007" y="5359"/>
                </a:lnTo>
                <a:lnTo>
                  <a:pt x="414820" y="4445"/>
                </a:lnTo>
                <a:lnTo>
                  <a:pt x="412267" y="4445"/>
                </a:lnTo>
                <a:lnTo>
                  <a:pt x="408444" y="3175"/>
                </a:lnTo>
                <a:lnTo>
                  <a:pt x="405257" y="4445"/>
                </a:lnTo>
                <a:lnTo>
                  <a:pt x="396341" y="1905"/>
                </a:lnTo>
                <a:lnTo>
                  <a:pt x="400164" y="8255"/>
                </a:lnTo>
                <a:lnTo>
                  <a:pt x="394423" y="8255"/>
                </a:lnTo>
                <a:lnTo>
                  <a:pt x="392518" y="5715"/>
                </a:lnTo>
                <a:lnTo>
                  <a:pt x="390601" y="6985"/>
                </a:lnTo>
                <a:lnTo>
                  <a:pt x="391236" y="6985"/>
                </a:lnTo>
                <a:lnTo>
                  <a:pt x="391883" y="6985"/>
                </a:lnTo>
                <a:lnTo>
                  <a:pt x="393788" y="8255"/>
                </a:lnTo>
                <a:lnTo>
                  <a:pt x="394423" y="9525"/>
                </a:lnTo>
                <a:lnTo>
                  <a:pt x="391236" y="6985"/>
                </a:lnTo>
                <a:lnTo>
                  <a:pt x="394423" y="10795"/>
                </a:lnTo>
                <a:lnTo>
                  <a:pt x="395058" y="10795"/>
                </a:lnTo>
                <a:lnTo>
                  <a:pt x="391680" y="12065"/>
                </a:lnTo>
                <a:lnTo>
                  <a:pt x="379653" y="12065"/>
                </a:lnTo>
                <a:lnTo>
                  <a:pt x="379133" y="14605"/>
                </a:lnTo>
                <a:lnTo>
                  <a:pt x="381685" y="19685"/>
                </a:lnTo>
                <a:lnTo>
                  <a:pt x="386143" y="23495"/>
                </a:lnTo>
                <a:lnTo>
                  <a:pt x="386143" y="27305"/>
                </a:lnTo>
                <a:lnTo>
                  <a:pt x="383590" y="26035"/>
                </a:lnTo>
                <a:lnTo>
                  <a:pt x="383590" y="29845"/>
                </a:lnTo>
                <a:lnTo>
                  <a:pt x="381050" y="28575"/>
                </a:lnTo>
                <a:lnTo>
                  <a:pt x="381050" y="27305"/>
                </a:lnTo>
                <a:lnTo>
                  <a:pt x="380403" y="26035"/>
                </a:lnTo>
                <a:lnTo>
                  <a:pt x="379133" y="31115"/>
                </a:lnTo>
                <a:lnTo>
                  <a:pt x="373405" y="31115"/>
                </a:lnTo>
                <a:lnTo>
                  <a:pt x="369570" y="32385"/>
                </a:lnTo>
                <a:lnTo>
                  <a:pt x="382955" y="43815"/>
                </a:lnTo>
                <a:lnTo>
                  <a:pt x="377863" y="42545"/>
                </a:lnTo>
                <a:lnTo>
                  <a:pt x="368300" y="38735"/>
                </a:lnTo>
                <a:lnTo>
                  <a:pt x="368388" y="38912"/>
                </a:lnTo>
                <a:lnTo>
                  <a:pt x="370852" y="43815"/>
                </a:lnTo>
                <a:lnTo>
                  <a:pt x="365747" y="41275"/>
                </a:lnTo>
                <a:lnTo>
                  <a:pt x="360387" y="40005"/>
                </a:lnTo>
                <a:lnTo>
                  <a:pt x="360095" y="41275"/>
                </a:lnTo>
                <a:lnTo>
                  <a:pt x="361365" y="45085"/>
                </a:lnTo>
                <a:lnTo>
                  <a:pt x="360654" y="46355"/>
                </a:lnTo>
                <a:lnTo>
                  <a:pt x="354279" y="43815"/>
                </a:lnTo>
                <a:lnTo>
                  <a:pt x="356831" y="41275"/>
                </a:lnTo>
                <a:lnTo>
                  <a:pt x="352374" y="41275"/>
                </a:lnTo>
                <a:lnTo>
                  <a:pt x="349821" y="40005"/>
                </a:lnTo>
                <a:lnTo>
                  <a:pt x="345998" y="38912"/>
                </a:lnTo>
                <a:lnTo>
                  <a:pt x="345998" y="40005"/>
                </a:lnTo>
                <a:lnTo>
                  <a:pt x="347268" y="42545"/>
                </a:lnTo>
                <a:lnTo>
                  <a:pt x="347268" y="45085"/>
                </a:lnTo>
                <a:lnTo>
                  <a:pt x="345363" y="46355"/>
                </a:lnTo>
                <a:lnTo>
                  <a:pt x="342176" y="47625"/>
                </a:lnTo>
                <a:lnTo>
                  <a:pt x="342811" y="52705"/>
                </a:lnTo>
                <a:lnTo>
                  <a:pt x="334530" y="51435"/>
                </a:lnTo>
                <a:lnTo>
                  <a:pt x="337083" y="56515"/>
                </a:lnTo>
                <a:lnTo>
                  <a:pt x="331343" y="56515"/>
                </a:lnTo>
                <a:lnTo>
                  <a:pt x="328155" y="52705"/>
                </a:lnTo>
                <a:lnTo>
                  <a:pt x="331343" y="50165"/>
                </a:lnTo>
                <a:lnTo>
                  <a:pt x="335419" y="45085"/>
                </a:lnTo>
                <a:lnTo>
                  <a:pt x="332613" y="45085"/>
                </a:lnTo>
                <a:lnTo>
                  <a:pt x="327888" y="42722"/>
                </a:lnTo>
                <a:lnTo>
                  <a:pt x="328155" y="43815"/>
                </a:lnTo>
                <a:lnTo>
                  <a:pt x="319874" y="50165"/>
                </a:lnTo>
                <a:lnTo>
                  <a:pt x="320509" y="50165"/>
                </a:lnTo>
                <a:lnTo>
                  <a:pt x="308406" y="52705"/>
                </a:lnTo>
                <a:lnTo>
                  <a:pt x="310959" y="53975"/>
                </a:lnTo>
                <a:lnTo>
                  <a:pt x="310311" y="56515"/>
                </a:lnTo>
                <a:lnTo>
                  <a:pt x="309041" y="59055"/>
                </a:lnTo>
                <a:lnTo>
                  <a:pt x="306489" y="55245"/>
                </a:lnTo>
                <a:lnTo>
                  <a:pt x="300761" y="59055"/>
                </a:lnTo>
                <a:lnTo>
                  <a:pt x="293751" y="60325"/>
                </a:lnTo>
                <a:lnTo>
                  <a:pt x="286105" y="57785"/>
                </a:lnTo>
                <a:lnTo>
                  <a:pt x="289293" y="62865"/>
                </a:lnTo>
                <a:lnTo>
                  <a:pt x="288010" y="64135"/>
                </a:lnTo>
                <a:lnTo>
                  <a:pt x="281000" y="57785"/>
                </a:lnTo>
                <a:lnTo>
                  <a:pt x="285470" y="65405"/>
                </a:lnTo>
                <a:lnTo>
                  <a:pt x="284822" y="69215"/>
                </a:lnTo>
                <a:lnTo>
                  <a:pt x="282917" y="69215"/>
                </a:lnTo>
                <a:lnTo>
                  <a:pt x="284187" y="73025"/>
                </a:lnTo>
                <a:lnTo>
                  <a:pt x="280365" y="71755"/>
                </a:lnTo>
                <a:lnTo>
                  <a:pt x="279730" y="71755"/>
                </a:lnTo>
                <a:lnTo>
                  <a:pt x="280365" y="73025"/>
                </a:lnTo>
                <a:lnTo>
                  <a:pt x="275272" y="73025"/>
                </a:lnTo>
                <a:lnTo>
                  <a:pt x="283552" y="76835"/>
                </a:lnTo>
                <a:lnTo>
                  <a:pt x="277812" y="76835"/>
                </a:lnTo>
                <a:lnTo>
                  <a:pt x="273989" y="74295"/>
                </a:lnTo>
                <a:lnTo>
                  <a:pt x="281000" y="84455"/>
                </a:lnTo>
                <a:lnTo>
                  <a:pt x="278460" y="84455"/>
                </a:lnTo>
                <a:lnTo>
                  <a:pt x="271449" y="79375"/>
                </a:lnTo>
                <a:lnTo>
                  <a:pt x="265074" y="78105"/>
                </a:lnTo>
                <a:lnTo>
                  <a:pt x="269532" y="85725"/>
                </a:lnTo>
                <a:lnTo>
                  <a:pt x="265074" y="89535"/>
                </a:lnTo>
                <a:lnTo>
                  <a:pt x="260616" y="89535"/>
                </a:lnTo>
                <a:lnTo>
                  <a:pt x="259181" y="88265"/>
                </a:lnTo>
                <a:lnTo>
                  <a:pt x="256311" y="85725"/>
                </a:lnTo>
                <a:lnTo>
                  <a:pt x="254876" y="84455"/>
                </a:lnTo>
                <a:lnTo>
                  <a:pt x="254876" y="85725"/>
                </a:lnTo>
                <a:lnTo>
                  <a:pt x="254647" y="85026"/>
                </a:lnTo>
                <a:lnTo>
                  <a:pt x="254558" y="85725"/>
                </a:lnTo>
                <a:lnTo>
                  <a:pt x="254241" y="88265"/>
                </a:lnTo>
                <a:lnTo>
                  <a:pt x="251688" y="86995"/>
                </a:lnTo>
                <a:lnTo>
                  <a:pt x="251688" y="85725"/>
                </a:lnTo>
                <a:lnTo>
                  <a:pt x="250418" y="83185"/>
                </a:lnTo>
                <a:lnTo>
                  <a:pt x="245325" y="81915"/>
                </a:lnTo>
                <a:lnTo>
                  <a:pt x="250418" y="86995"/>
                </a:lnTo>
                <a:lnTo>
                  <a:pt x="248513" y="88265"/>
                </a:lnTo>
                <a:lnTo>
                  <a:pt x="251688" y="93345"/>
                </a:lnTo>
                <a:lnTo>
                  <a:pt x="257429" y="100965"/>
                </a:lnTo>
                <a:lnTo>
                  <a:pt x="256794" y="102235"/>
                </a:lnTo>
                <a:lnTo>
                  <a:pt x="258699" y="102235"/>
                </a:lnTo>
                <a:lnTo>
                  <a:pt x="258699" y="107315"/>
                </a:lnTo>
                <a:lnTo>
                  <a:pt x="257429" y="109855"/>
                </a:lnTo>
                <a:lnTo>
                  <a:pt x="253606" y="108585"/>
                </a:lnTo>
                <a:lnTo>
                  <a:pt x="251688" y="106045"/>
                </a:lnTo>
                <a:lnTo>
                  <a:pt x="250418" y="109855"/>
                </a:lnTo>
                <a:lnTo>
                  <a:pt x="247865" y="107315"/>
                </a:lnTo>
                <a:lnTo>
                  <a:pt x="245325" y="111125"/>
                </a:lnTo>
                <a:lnTo>
                  <a:pt x="246595" y="111125"/>
                </a:lnTo>
                <a:lnTo>
                  <a:pt x="244043" y="116205"/>
                </a:lnTo>
                <a:lnTo>
                  <a:pt x="241503" y="114935"/>
                </a:lnTo>
                <a:lnTo>
                  <a:pt x="240220" y="113665"/>
                </a:lnTo>
                <a:lnTo>
                  <a:pt x="231305" y="112395"/>
                </a:lnTo>
                <a:lnTo>
                  <a:pt x="233857" y="121285"/>
                </a:lnTo>
                <a:lnTo>
                  <a:pt x="229387" y="126365"/>
                </a:lnTo>
                <a:lnTo>
                  <a:pt x="229565" y="126619"/>
                </a:lnTo>
                <a:lnTo>
                  <a:pt x="230670" y="127635"/>
                </a:lnTo>
                <a:lnTo>
                  <a:pt x="227482" y="127635"/>
                </a:lnTo>
                <a:lnTo>
                  <a:pt x="223659" y="123825"/>
                </a:lnTo>
                <a:lnTo>
                  <a:pt x="226847" y="131445"/>
                </a:lnTo>
                <a:lnTo>
                  <a:pt x="225564" y="130175"/>
                </a:lnTo>
                <a:lnTo>
                  <a:pt x="220472" y="125095"/>
                </a:lnTo>
                <a:lnTo>
                  <a:pt x="217284" y="123825"/>
                </a:lnTo>
                <a:lnTo>
                  <a:pt x="222377" y="128905"/>
                </a:lnTo>
                <a:lnTo>
                  <a:pt x="219202" y="130175"/>
                </a:lnTo>
                <a:lnTo>
                  <a:pt x="215366" y="130175"/>
                </a:lnTo>
                <a:lnTo>
                  <a:pt x="213461" y="127635"/>
                </a:lnTo>
                <a:lnTo>
                  <a:pt x="211543" y="125095"/>
                </a:lnTo>
                <a:lnTo>
                  <a:pt x="209638" y="121285"/>
                </a:lnTo>
                <a:lnTo>
                  <a:pt x="211543" y="127635"/>
                </a:lnTo>
                <a:lnTo>
                  <a:pt x="207086" y="122555"/>
                </a:lnTo>
                <a:lnTo>
                  <a:pt x="210908" y="128905"/>
                </a:lnTo>
                <a:lnTo>
                  <a:pt x="209765" y="127635"/>
                </a:lnTo>
                <a:lnTo>
                  <a:pt x="205181" y="122555"/>
                </a:lnTo>
                <a:lnTo>
                  <a:pt x="205181" y="127635"/>
                </a:lnTo>
                <a:lnTo>
                  <a:pt x="203263" y="126365"/>
                </a:lnTo>
                <a:lnTo>
                  <a:pt x="203263" y="125095"/>
                </a:lnTo>
                <a:lnTo>
                  <a:pt x="201358" y="125095"/>
                </a:lnTo>
                <a:lnTo>
                  <a:pt x="203898" y="133985"/>
                </a:lnTo>
                <a:lnTo>
                  <a:pt x="203263" y="128905"/>
                </a:lnTo>
                <a:lnTo>
                  <a:pt x="209003" y="136525"/>
                </a:lnTo>
                <a:lnTo>
                  <a:pt x="211543" y="142875"/>
                </a:lnTo>
                <a:lnTo>
                  <a:pt x="209956" y="141605"/>
                </a:lnTo>
                <a:lnTo>
                  <a:pt x="205181" y="137795"/>
                </a:lnTo>
                <a:lnTo>
                  <a:pt x="205181" y="141605"/>
                </a:lnTo>
                <a:lnTo>
                  <a:pt x="204546" y="137795"/>
                </a:lnTo>
                <a:lnTo>
                  <a:pt x="203263" y="141605"/>
                </a:lnTo>
                <a:lnTo>
                  <a:pt x="200710" y="139065"/>
                </a:lnTo>
                <a:lnTo>
                  <a:pt x="197535" y="139065"/>
                </a:lnTo>
                <a:lnTo>
                  <a:pt x="201358" y="141605"/>
                </a:lnTo>
                <a:lnTo>
                  <a:pt x="201358" y="142875"/>
                </a:lnTo>
                <a:lnTo>
                  <a:pt x="200710" y="144145"/>
                </a:lnTo>
                <a:lnTo>
                  <a:pt x="198805" y="141605"/>
                </a:lnTo>
                <a:lnTo>
                  <a:pt x="197535" y="141605"/>
                </a:lnTo>
                <a:lnTo>
                  <a:pt x="201358" y="145415"/>
                </a:lnTo>
                <a:lnTo>
                  <a:pt x="201993" y="150495"/>
                </a:lnTo>
                <a:lnTo>
                  <a:pt x="198170" y="149225"/>
                </a:lnTo>
                <a:lnTo>
                  <a:pt x="196888" y="147955"/>
                </a:lnTo>
                <a:lnTo>
                  <a:pt x="196888" y="149225"/>
                </a:lnTo>
                <a:lnTo>
                  <a:pt x="198170" y="150495"/>
                </a:lnTo>
                <a:lnTo>
                  <a:pt x="196253" y="149225"/>
                </a:lnTo>
                <a:lnTo>
                  <a:pt x="192430" y="144145"/>
                </a:lnTo>
                <a:lnTo>
                  <a:pt x="195618" y="150495"/>
                </a:lnTo>
                <a:lnTo>
                  <a:pt x="193713" y="149225"/>
                </a:lnTo>
                <a:lnTo>
                  <a:pt x="195618" y="154305"/>
                </a:lnTo>
                <a:lnTo>
                  <a:pt x="192430" y="150495"/>
                </a:lnTo>
                <a:lnTo>
                  <a:pt x="191795" y="149225"/>
                </a:lnTo>
                <a:lnTo>
                  <a:pt x="183515" y="155575"/>
                </a:lnTo>
                <a:lnTo>
                  <a:pt x="179692" y="151765"/>
                </a:lnTo>
                <a:lnTo>
                  <a:pt x="180771" y="154305"/>
                </a:lnTo>
                <a:lnTo>
                  <a:pt x="179285" y="155575"/>
                </a:lnTo>
                <a:lnTo>
                  <a:pt x="178168" y="156845"/>
                </a:lnTo>
                <a:lnTo>
                  <a:pt x="180327" y="159385"/>
                </a:lnTo>
                <a:lnTo>
                  <a:pt x="175234" y="156845"/>
                </a:lnTo>
                <a:lnTo>
                  <a:pt x="177139" y="167005"/>
                </a:lnTo>
                <a:lnTo>
                  <a:pt x="170764" y="159385"/>
                </a:lnTo>
                <a:lnTo>
                  <a:pt x="165671" y="163195"/>
                </a:lnTo>
                <a:lnTo>
                  <a:pt x="169494" y="172085"/>
                </a:lnTo>
                <a:lnTo>
                  <a:pt x="160578" y="174625"/>
                </a:lnTo>
                <a:lnTo>
                  <a:pt x="152285" y="169545"/>
                </a:lnTo>
                <a:lnTo>
                  <a:pt x="148463" y="177165"/>
                </a:lnTo>
                <a:lnTo>
                  <a:pt x="144640" y="179705"/>
                </a:lnTo>
                <a:lnTo>
                  <a:pt x="141592" y="187325"/>
                </a:lnTo>
                <a:lnTo>
                  <a:pt x="138823" y="192405"/>
                </a:lnTo>
                <a:lnTo>
                  <a:pt x="135953" y="198755"/>
                </a:lnTo>
                <a:lnTo>
                  <a:pt x="132537" y="206375"/>
                </a:lnTo>
                <a:lnTo>
                  <a:pt x="125552" y="206375"/>
                </a:lnTo>
                <a:lnTo>
                  <a:pt x="122504" y="211455"/>
                </a:lnTo>
                <a:lnTo>
                  <a:pt x="120167" y="216535"/>
                </a:lnTo>
                <a:lnTo>
                  <a:pt x="115328" y="219075"/>
                </a:lnTo>
                <a:lnTo>
                  <a:pt x="117881" y="224155"/>
                </a:lnTo>
                <a:lnTo>
                  <a:pt x="112966" y="224155"/>
                </a:lnTo>
                <a:lnTo>
                  <a:pt x="110159" y="226695"/>
                </a:lnTo>
                <a:lnTo>
                  <a:pt x="107213" y="230505"/>
                </a:lnTo>
                <a:lnTo>
                  <a:pt x="101955" y="231775"/>
                </a:lnTo>
                <a:lnTo>
                  <a:pt x="102590" y="234315"/>
                </a:lnTo>
                <a:lnTo>
                  <a:pt x="102590" y="235585"/>
                </a:lnTo>
                <a:lnTo>
                  <a:pt x="103860" y="235585"/>
                </a:lnTo>
                <a:lnTo>
                  <a:pt x="106413" y="238125"/>
                </a:lnTo>
                <a:lnTo>
                  <a:pt x="103860" y="238125"/>
                </a:lnTo>
                <a:lnTo>
                  <a:pt x="103225" y="243205"/>
                </a:lnTo>
                <a:lnTo>
                  <a:pt x="94310" y="233045"/>
                </a:lnTo>
                <a:lnTo>
                  <a:pt x="97485" y="243205"/>
                </a:lnTo>
                <a:lnTo>
                  <a:pt x="91757" y="241935"/>
                </a:lnTo>
                <a:lnTo>
                  <a:pt x="97485" y="245745"/>
                </a:lnTo>
                <a:lnTo>
                  <a:pt x="94310" y="247015"/>
                </a:lnTo>
                <a:lnTo>
                  <a:pt x="93662" y="245745"/>
                </a:lnTo>
                <a:lnTo>
                  <a:pt x="91236" y="257175"/>
                </a:lnTo>
                <a:lnTo>
                  <a:pt x="84747" y="260985"/>
                </a:lnTo>
                <a:lnTo>
                  <a:pt x="78257" y="266065"/>
                </a:lnTo>
                <a:lnTo>
                  <a:pt x="75819" y="276225"/>
                </a:lnTo>
                <a:lnTo>
                  <a:pt x="74041" y="274955"/>
                </a:lnTo>
                <a:lnTo>
                  <a:pt x="73990" y="276225"/>
                </a:lnTo>
                <a:lnTo>
                  <a:pt x="73583" y="277495"/>
                </a:lnTo>
                <a:lnTo>
                  <a:pt x="70726" y="276225"/>
                </a:lnTo>
                <a:lnTo>
                  <a:pt x="61163" y="271145"/>
                </a:lnTo>
                <a:lnTo>
                  <a:pt x="68173" y="282575"/>
                </a:lnTo>
                <a:lnTo>
                  <a:pt x="68173" y="286385"/>
                </a:lnTo>
                <a:lnTo>
                  <a:pt x="69456" y="287655"/>
                </a:lnTo>
                <a:lnTo>
                  <a:pt x="65633" y="290195"/>
                </a:lnTo>
                <a:lnTo>
                  <a:pt x="63741" y="287655"/>
                </a:lnTo>
                <a:lnTo>
                  <a:pt x="64833" y="290195"/>
                </a:lnTo>
                <a:lnTo>
                  <a:pt x="66167" y="292735"/>
                </a:lnTo>
                <a:lnTo>
                  <a:pt x="64998" y="291465"/>
                </a:lnTo>
                <a:lnTo>
                  <a:pt x="55905" y="296545"/>
                </a:lnTo>
                <a:lnTo>
                  <a:pt x="48666" y="305435"/>
                </a:lnTo>
                <a:lnTo>
                  <a:pt x="41783" y="314325"/>
                </a:lnTo>
                <a:lnTo>
                  <a:pt x="33769" y="321945"/>
                </a:lnTo>
                <a:lnTo>
                  <a:pt x="36322" y="323215"/>
                </a:lnTo>
                <a:lnTo>
                  <a:pt x="33769" y="325755"/>
                </a:lnTo>
                <a:lnTo>
                  <a:pt x="33134" y="332105"/>
                </a:lnTo>
                <a:lnTo>
                  <a:pt x="22936" y="330835"/>
                </a:lnTo>
                <a:lnTo>
                  <a:pt x="29311" y="339725"/>
                </a:lnTo>
                <a:lnTo>
                  <a:pt x="28676" y="340995"/>
                </a:lnTo>
                <a:lnTo>
                  <a:pt x="29946" y="346075"/>
                </a:lnTo>
                <a:lnTo>
                  <a:pt x="22428" y="343776"/>
                </a:lnTo>
                <a:lnTo>
                  <a:pt x="21666" y="346075"/>
                </a:lnTo>
                <a:lnTo>
                  <a:pt x="26758" y="353695"/>
                </a:lnTo>
                <a:lnTo>
                  <a:pt x="21031" y="354965"/>
                </a:lnTo>
                <a:lnTo>
                  <a:pt x="17487" y="356235"/>
                </a:lnTo>
                <a:lnTo>
                  <a:pt x="16560" y="360045"/>
                </a:lnTo>
                <a:lnTo>
                  <a:pt x="15646" y="365125"/>
                </a:lnTo>
                <a:lnTo>
                  <a:pt x="12103" y="363855"/>
                </a:lnTo>
                <a:lnTo>
                  <a:pt x="12738" y="365125"/>
                </a:lnTo>
                <a:lnTo>
                  <a:pt x="8343" y="367665"/>
                </a:lnTo>
                <a:lnTo>
                  <a:pt x="5041" y="375285"/>
                </a:lnTo>
                <a:lnTo>
                  <a:pt x="673" y="377799"/>
                </a:lnTo>
                <a:lnTo>
                  <a:pt x="0" y="376555"/>
                </a:lnTo>
                <a:lnTo>
                  <a:pt x="0" y="377825"/>
                </a:lnTo>
                <a:lnTo>
                  <a:pt x="635" y="377825"/>
                </a:lnTo>
                <a:lnTo>
                  <a:pt x="2082" y="380365"/>
                </a:lnTo>
                <a:lnTo>
                  <a:pt x="15290" y="404495"/>
                </a:lnTo>
                <a:lnTo>
                  <a:pt x="43332" y="422275"/>
                </a:lnTo>
                <a:lnTo>
                  <a:pt x="70726" y="429895"/>
                </a:lnTo>
                <a:lnTo>
                  <a:pt x="73914" y="423545"/>
                </a:lnTo>
                <a:lnTo>
                  <a:pt x="77101" y="415925"/>
                </a:lnTo>
                <a:lnTo>
                  <a:pt x="80289" y="409575"/>
                </a:lnTo>
                <a:lnTo>
                  <a:pt x="84112" y="403225"/>
                </a:lnTo>
                <a:lnTo>
                  <a:pt x="106413" y="391795"/>
                </a:lnTo>
                <a:lnTo>
                  <a:pt x="108318" y="389255"/>
                </a:lnTo>
                <a:lnTo>
                  <a:pt x="114693" y="380365"/>
                </a:lnTo>
                <a:lnTo>
                  <a:pt x="119151" y="375285"/>
                </a:lnTo>
                <a:lnTo>
                  <a:pt x="122974" y="368935"/>
                </a:lnTo>
                <a:lnTo>
                  <a:pt x="126326" y="365125"/>
                </a:lnTo>
                <a:lnTo>
                  <a:pt x="127444" y="363855"/>
                </a:lnTo>
                <a:lnTo>
                  <a:pt x="131267" y="358775"/>
                </a:lnTo>
                <a:lnTo>
                  <a:pt x="134442" y="353695"/>
                </a:lnTo>
                <a:lnTo>
                  <a:pt x="137629" y="349885"/>
                </a:lnTo>
                <a:lnTo>
                  <a:pt x="140182" y="347345"/>
                </a:lnTo>
                <a:lnTo>
                  <a:pt x="139763" y="346075"/>
                </a:lnTo>
                <a:lnTo>
                  <a:pt x="137629" y="339725"/>
                </a:lnTo>
                <a:lnTo>
                  <a:pt x="147523" y="337185"/>
                </a:lnTo>
                <a:lnTo>
                  <a:pt x="151599" y="332105"/>
                </a:lnTo>
                <a:lnTo>
                  <a:pt x="153644" y="329565"/>
                </a:lnTo>
                <a:lnTo>
                  <a:pt x="159410" y="321945"/>
                </a:lnTo>
                <a:lnTo>
                  <a:pt x="168224" y="316865"/>
                </a:lnTo>
                <a:lnTo>
                  <a:pt x="163753" y="313055"/>
                </a:lnTo>
                <a:lnTo>
                  <a:pt x="165671" y="310515"/>
                </a:lnTo>
                <a:lnTo>
                  <a:pt x="168224" y="313055"/>
                </a:lnTo>
                <a:lnTo>
                  <a:pt x="170129" y="313055"/>
                </a:lnTo>
                <a:lnTo>
                  <a:pt x="172097" y="310515"/>
                </a:lnTo>
                <a:lnTo>
                  <a:pt x="184912" y="294005"/>
                </a:lnTo>
                <a:lnTo>
                  <a:pt x="185953" y="292735"/>
                </a:lnTo>
                <a:lnTo>
                  <a:pt x="188048" y="290195"/>
                </a:lnTo>
                <a:lnTo>
                  <a:pt x="198475" y="277495"/>
                </a:lnTo>
                <a:lnTo>
                  <a:pt x="199517" y="276225"/>
                </a:lnTo>
                <a:lnTo>
                  <a:pt x="215201" y="259715"/>
                </a:lnTo>
                <a:lnTo>
                  <a:pt x="233210" y="247015"/>
                </a:lnTo>
                <a:lnTo>
                  <a:pt x="237680" y="248285"/>
                </a:lnTo>
                <a:lnTo>
                  <a:pt x="240652" y="243205"/>
                </a:lnTo>
                <a:lnTo>
                  <a:pt x="242138" y="240665"/>
                </a:lnTo>
                <a:lnTo>
                  <a:pt x="246595" y="243205"/>
                </a:lnTo>
                <a:lnTo>
                  <a:pt x="247243" y="240665"/>
                </a:lnTo>
                <a:lnTo>
                  <a:pt x="248551" y="235585"/>
                </a:lnTo>
                <a:lnTo>
                  <a:pt x="252171" y="229235"/>
                </a:lnTo>
                <a:lnTo>
                  <a:pt x="256984" y="222885"/>
                </a:lnTo>
                <a:lnTo>
                  <a:pt x="262521" y="219075"/>
                </a:lnTo>
                <a:lnTo>
                  <a:pt x="265074" y="215265"/>
                </a:lnTo>
                <a:lnTo>
                  <a:pt x="265709" y="215265"/>
                </a:lnTo>
                <a:lnTo>
                  <a:pt x="266344" y="216535"/>
                </a:lnTo>
                <a:lnTo>
                  <a:pt x="266344" y="215265"/>
                </a:lnTo>
                <a:lnTo>
                  <a:pt x="266344" y="208915"/>
                </a:lnTo>
                <a:lnTo>
                  <a:pt x="275907" y="208915"/>
                </a:lnTo>
                <a:lnTo>
                  <a:pt x="281635" y="206375"/>
                </a:lnTo>
                <a:lnTo>
                  <a:pt x="281635" y="207645"/>
                </a:lnTo>
                <a:lnTo>
                  <a:pt x="300304" y="189865"/>
                </a:lnTo>
                <a:lnTo>
                  <a:pt x="315239" y="174625"/>
                </a:lnTo>
                <a:lnTo>
                  <a:pt x="317728" y="172085"/>
                </a:lnTo>
                <a:lnTo>
                  <a:pt x="322999" y="167005"/>
                </a:lnTo>
                <a:lnTo>
                  <a:pt x="330923" y="159385"/>
                </a:lnTo>
                <a:lnTo>
                  <a:pt x="334886" y="155575"/>
                </a:lnTo>
                <a:lnTo>
                  <a:pt x="336207" y="154305"/>
                </a:lnTo>
                <a:lnTo>
                  <a:pt x="342785" y="150495"/>
                </a:lnTo>
                <a:lnTo>
                  <a:pt x="353720" y="144145"/>
                </a:lnTo>
                <a:lnTo>
                  <a:pt x="355917" y="142875"/>
                </a:lnTo>
                <a:lnTo>
                  <a:pt x="358101" y="141605"/>
                </a:lnTo>
                <a:lnTo>
                  <a:pt x="364718" y="140335"/>
                </a:lnTo>
                <a:lnTo>
                  <a:pt x="370370" y="137795"/>
                </a:lnTo>
                <a:lnTo>
                  <a:pt x="375310" y="132715"/>
                </a:lnTo>
                <a:lnTo>
                  <a:pt x="376796" y="131445"/>
                </a:lnTo>
                <a:lnTo>
                  <a:pt x="379768" y="128905"/>
                </a:lnTo>
                <a:lnTo>
                  <a:pt x="380974" y="127635"/>
                </a:lnTo>
                <a:lnTo>
                  <a:pt x="384606" y="123825"/>
                </a:lnTo>
                <a:lnTo>
                  <a:pt x="389801" y="120015"/>
                </a:lnTo>
                <a:lnTo>
                  <a:pt x="395719" y="116205"/>
                </a:lnTo>
                <a:lnTo>
                  <a:pt x="402704" y="113665"/>
                </a:lnTo>
                <a:lnTo>
                  <a:pt x="406768" y="109855"/>
                </a:lnTo>
                <a:lnTo>
                  <a:pt x="408114" y="108585"/>
                </a:lnTo>
                <a:lnTo>
                  <a:pt x="418236" y="99695"/>
                </a:lnTo>
                <a:lnTo>
                  <a:pt x="428244" y="89535"/>
                </a:lnTo>
                <a:lnTo>
                  <a:pt x="432282" y="84455"/>
                </a:lnTo>
                <a:lnTo>
                  <a:pt x="433298" y="83185"/>
                </a:lnTo>
                <a:lnTo>
                  <a:pt x="425653" y="79375"/>
                </a:lnTo>
                <a:lnTo>
                  <a:pt x="428498" y="76835"/>
                </a:lnTo>
                <a:lnTo>
                  <a:pt x="432765" y="73025"/>
                </a:lnTo>
                <a:lnTo>
                  <a:pt x="439585" y="70485"/>
                </a:lnTo>
                <a:lnTo>
                  <a:pt x="445808" y="66675"/>
                </a:lnTo>
                <a:lnTo>
                  <a:pt x="447941" y="64135"/>
                </a:lnTo>
                <a:lnTo>
                  <a:pt x="451142" y="60325"/>
                </a:lnTo>
                <a:lnTo>
                  <a:pt x="451777" y="61595"/>
                </a:lnTo>
                <a:lnTo>
                  <a:pt x="452285" y="60325"/>
                </a:lnTo>
                <a:lnTo>
                  <a:pt x="452450" y="59055"/>
                </a:lnTo>
                <a:lnTo>
                  <a:pt x="452793" y="56515"/>
                </a:lnTo>
                <a:lnTo>
                  <a:pt x="452970" y="55245"/>
                </a:lnTo>
                <a:lnTo>
                  <a:pt x="458317" y="52705"/>
                </a:lnTo>
                <a:lnTo>
                  <a:pt x="472808" y="55245"/>
                </a:lnTo>
                <a:lnTo>
                  <a:pt x="474078" y="55245"/>
                </a:lnTo>
                <a:lnTo>
                  <a:pt x="472808" y="53975"/>
                </a:lnTo>
                <a:lnTo>
                  <a:pt x="470255" y="52705"/>
                </a:lnTo>
                <a:lnTo>
                  <a:pt x="470890" y="50165"/>
                </a:lnTo>
                <a:lnTo>
                  <a:pt x="470255" y="46355"/>
                </a:lnTo>
                <a:lnTo>
                  <a:pt x="472160" y="45085"/>
                </a:lnTo>
                <a:lnTo>
                  <a:pt x="474713" y="47625"/>
                </a:lnTo>
                <a:lnTo>
                  <a:pt x="476948" y="45085"/>
                </a:lnTo>
                <a:lnTo>
                  <a:pt x="478053" y="43815"/>
                </a:lnTo>
                <a:lnTo>
                  <a:pt x="479171" y="42545"/>
                </a:lnTo>
                <a:lnTo>
                  <a:pt x="483628" y="46355"/>
                </a:lnTo>
                <a:lnTo>
                  <a:pt x="483628" y="42545"/>
                </a:lnTo>
                <a:lnTo>
                  <a:pt x="477266" y="34925"/>
                </a:lnTo>
                <a:lnTo>
                  <a:pt x="484911" y="36195"/>
                </a:lnTo>
                <a:lnTo>
                  <a:pt x="483476" y="34925"/>
                </a:lnTo>
                <a:lnTo>
                  <a:pt x="479171" y="31115"/>
                </a:lnTo>
                <a:lnTo>
                  <a:pt x="483666" y="31115"/>
                </a:lnTo>
                <a:lnTo>
                  <a:pt x="482993" y="31788"/>
                </a:lnTo>
                <a:lnTo>
                  <a:pt x="483628" y="31788"/>
                </a:lnTo>
                <a:lnTo>
                  <a:pt x="485546" y="32423"/>
                </a:lnTo>
                <a:lnTo>
                  <a:pt x="486181" y="33058"/>
                </a:lnTo>
                <a:lnTo>
                  <a:pt x="487464" y="32423"/>
                </a:lnTo>
                <a:lnTo>
                  <a:pt x="486181" y="31788"/>
                </a:lnTo>
                <a:lnTo>
                  <a:pt x="484390" y="30594"/>
                </a:lnTo>
                <a:lnTo>
                  <a:pt x="485546" y="31115"/>
                </a:lnTo>
                <a:lnTo>
                  <a:pt x="487464" y="28575"/>
                </a:lnTo>
                <a:lnTo>
                  <a:pt x="488569" y="27305"/>
                </a:lnTo>
                <a:lnTo>
                  <a:pt x="491921" y="23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058" rIns="0" bIns="0" rtlCol="0">
            <a:spAutoFit/>
          </a:bodyPr>
          <a:lstStyle/>
          <a:p>
            <a:pPr marL="1271905">
              <a:lnSpc>
                <a:spcPct val="100000"/>
              </a:lnSpc>
              <a:spcBef>
                <a:spcPts val="120"/>
              </a:spcBef>
            </a:pPr>
            <a:r>
              <a:rPr sz="3450" b="1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PRINCIPE</a:t>
            </a:r>
            <a:r>
              <a:rPr sz="3450" b="1" u="heavy" spc="-2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3450" b="1" u="heavy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3450" b="1" u="heavy" spc="-2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3450" b="1" u="heavy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LA</a:t>
            </a:r>
            <a:r>
              <a:rPr sz="3450" b="1" u="heavy" spc="-2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3450" b="1" u="heavy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METHODE</a:t>
            </a:r>
            <a:r>
              <a:rPr sz="3450" b="1" u="heavy" spc="-2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3450" b="1" u="heavy" spc="-4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r>
              <a:rPr sz="345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endParaRPr sz="3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135" y="2154063"/>
            <a:ext cx="6653935" cy="65835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4783" y="2633059"/>
            <a:ext cx="7820220" cy="53730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53926" y="57086"/>
            <a:ext cx="1733549" cy="17335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37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50" b="1" spc="-385" dirty="0">
                <a:latin typeface="Trebuchet MS"/>
                <a:cs typeface="Trebuchet MS"/>
              </a:rPr>
              <a:t>1</a:t>
            </a:r>
            <a:r>
              <a:rPr sz="3450" b="1" spc="-235" dirty="0">
                <a:latin typeface="Trebuchet MS"/>
                <a:cs typeface="Trebuchet MS"/>
              </a:rPr>
              <a:t> </a:t>
            </a:r>
            <a:r>
              <a:rPr sz="3450" b="1" spc="150" dirty="0">
                <a:latin typeface="Trebuchet MS"/>
                <a:cs typeface="Trebuchet MS"/>
              </a:rPr>
              <a:t>-</a:t>
            </a:r>
            <a:r>
              <a:rPr sz="3450" b="1" spc="-229" dirty="0">
                <a:latin typeface="Trebuchet MS"/>
                <a:cs typeface="Trebuchet MS"/>
              </a:rPr>
              <a:t> </a:t>
            </a:r>
            <a:r>
              <a:rPr sz="3450" b="1" dirty="0">
                <a:latin typeface="Trebuchet MS"/>
                <a:cs typeface="Trebuchet MS"/>
              </a:rPr>
              <a:t>Initialisation</a:t>
            </a:r>
            <a:r>
              <a:rPr sz="3450" b="1" spc="-235" dirty="0">
                <a:latin typeface="Trebuchet MS"/>
                <a:cs typeface="Trebuchet MS"/>
              </a:rPr>
              <a:t> </a:t>
            </a:r>
            <a:r>
              <a:rPr sz="3450" b="1" spc="-20" dirty="0">
                <a:latin typeface="Trebuchet MS"/>
                <a:cs typeface="Trebuchet MS"/>
              </a:rPr>
              <a:t>aléatoire</a:t>
            </a:r>
            <a:r>
              <a:rPr sz="3450" b="1" spc="-229" dirty="0">
                <a:latin typeface="Trebuchet MS"/>
                <a:cs typeface="Trebuchet MS"/>
              </a:rPr>
              <a:t> </a:t>
            </a:r>
            <a:r>
              <a:rPr sz="3450" b="1" spc="60" dirty="0">
                <a:latin typeface="Trebuchet MS"/>
                <a:cs typeface="Trebuchet MS"/>
              </a:rPr>
              <a:t>des</a:t>
            </a:r>
            <a:r>
              <a:rPr sz="3450" b="1" spc="-229" dirty="0">
                <a:latin typeface="Trebuchet MS"/>
                <a:cs typeface="Trebuchet MS"/>
              </a:rPr>
              <a:t> </a:t>
            </a:r>
            <a:r>
              <a:rPr sz="3450" b="1" spc="60" dirty="0">
                <a:latin typeface="Trebuchet MS"/>
                <a:cs typeface="Trebuchet MS"/>
              </a:rPr>
              <a:t>poids</a:t>
            </a:r>
            <a:r>
              <a:rPr sz="3450" b="1" spc="-235" dirty="0">
                <a:latin typeface="Trebuchet MS"/>
                <a:cs typeface="Trebuchet MS"/>
              </a:rPr>
              <a:t> </a:t>
            </a:r>
            <a:r>
              <a:rPr sz="3450" b="1" spc="-495" dirty="0">
                <a:latin typeface="Trebuchet MS"/>
                <a:cs typeface="Trebuchet MS"/>
              </a:rPr>
              <a:t>:</a:t>
            </a:r>
            <a:endParaRPr sz="3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6333" y="3665131"/>
            <a:ext cx="9473196" cy="576925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0651" y="1935401"/>
            <a:ext cx="6605587" cy="12233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90466" y="0"/>
            <a:ext cx="1695449" cy="16954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37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50" b="1" spc="-55" dirty="0">
                <a:latin typeface="Trebuchet MS"/>
                <a:cs typeface="Trebuchet MS"/>
              </a:rPr>
              <a:t>2-</a:t>
            </a:r>
            <a:r>
              <a:rPr sz="3450" b="1" spc="-170" dirty="0">
                <a:latin typeface="Trebuchet MS"/>
                <a:cs typeface="Trebuchet MS"/>
              </a:rPr>
              <a:t> </a:t>
            </a:r>
            <a:r>
              <a:rPr sz="3450" b="1" spc="-55" dirty="0">
                <a:latin typeface="Trebuchet MS"/>
                <a:cs typeface="Trebuchet MS"/>
              </a:rPr>
              <a:t>Calculer</a:t>
            </a:r>
            <a:r>
              <a:rPr sz="3450" b="1" spc="-170" dirty="0">
                <a:latin typeface="Trebuchet MS"/>
                <a:cs typeface="Trebuchet MS"/>
              </a:rPr>
              <a:t> </a:t>
            </a:r>
            <a:r>
              <a:rPr sz="3450" b="1" dirty="0">
                <a:latin typeface="Trebuchet MS"/>
                <a:cs typeface="Trebuchet MS"/>
              </a:rPr>
              <a:t>la</a:t>
            </a:r>
            <a:r>
              <a:rPr sz="3450" b="1" spc="-170" dirty="0">
                <a:latin typeface="Trebuchet MS"/>
                <a:cs typeface="Trebuchet MS"/>
              </a:rPr>
              <a:t> </a:t>
            </a:r>
            <a:r>
              <a:rPr sz="3450" b="1" dirty="0">
                <a:latin typeface="Trebuchet MS"/>
                <a:cs typeface="Trebuchet MS"/>
              </a:rPr>
              <a:t>Best</a:t>
            </a:r>
            <a:r>
              <a:rPr sz="3450" b="1" spc="-170" dirty="0">
                <a:latin typeface="Trebuchet MS"/>
                <a:cs typeface="Trebuchet MS"/>
              </a:rPr>
              <a:t> </a:t>
            </a:r>
            <a:r>
              <a:rPr sz="3450" b="1" dirty="0">
                <a:latin typeface="Trebuchet MS"/>
                <a:cs typeface="Trebuchet MS"/>
              </a:rPr>
              <a:t>Matching</a:t>
            </a:r>
            <a:r>
              <a:rPr sz="3450" b="1" spc="-170" dirty="0">
                <a:latin typeface="Trebuchet MS"/>
                <a:cs typeface="Trebuchet MS"/>
              </a:rPr>
              <a:t> </a:t>
            </a:r>
            <a:r>
              <a:rPr sz="3450" b="1" spc="-20" dirty="0">
                <a:latin typeface="Trebuchet MS"/>
                <a:cs typeface="Trebuchet MS"/>
              </a:rPr>
              <a:t>Unit</a:t>
            </a:r>
            <a:endParaRPr sz="3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606</Words>
  <Application>Microsoft Office PowerPoint</Application>
  <PresentationFormat>Personnalisé</PresentationFormat>
  <Paragraphs>82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 MT</vt:lpstr>
      <vt:lpstr>Times New Roman</vt:lpstr>
      <vt:lpstr>Trebuchet MS</vt:lpstr>
      <vt:lpstr>Office Theme</vt:lpstr>
      <vt:lpstr>Présentation PowerPoint</vt:lpstr>
      <vt:lpstr>Plan de travail</vt:lpstr>
      <vt:lpstr>1</vt:lpstr>
      <vt:lpstr>CARTE DE KOHONEN</vt:lpstr>
      <vt:lpstr>DEFINITION : </vt:lpstr>
      <vt:lpstr>PRINCIPE DE LA METHODE :</vt:lpstr>
      <vt:lpstr>PRINCIPE DE LA METHODE : </vt:lpstr>
      <vt:lpstr>1 - Initialisation aléatoire des poids :</vt:lpstr>
      <vt:lpstr>2- Calculer la Best Matching Unit</vt:lpstr>
      <vt:lpstr>3- Calculer la taille du voisinage du BMU</vt:lpstr>
      <vt:lpstr>W(t+1) = W(t) + L(t) ( X(t) — W(t) )</vt:lpstr>
      <vt:lpstr>ARCHITECTURE : </vt:lpstr>
      <vt:lpstr>ALGORITHME :</vt:lpstr>
      <vt:lpstr>COMPARAISON ENTRE</vt:lpstr>
      <vt:lpstr>CONCLUSION</vt:lpstr>
      <vt:lpstr>Merci !</vt:lpstr>
      <vt:lpstr>RÉFÉRENCES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Kohonen</dc:title>
  <dc:creator>Amina Ouldzmirli</dc:creator>
  <cp:keywords>DAFRSg88OZ8,BAEf9tNUEgo</cp:keywords>
  <cp:lastModifiedBy>Moon Computer</cp:lastModifiedBy>
  <cp:revision>3</cp:revision>
  <dcterms:created xsi:type="dcterms:W3CDTF">2024-11-14T09:29:46Z</dcterms:created>
  <dcterms:modified xsi:type="dcterms:W3CDTF">2024-11-14T10:21:31Z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2022-11-11T00:00:00Z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2022-11-11T00:00:00Z</vt:filetime>
  </property>
</Properties>
</file>