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a2dd5c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a2dd5c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a2dd5c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a2dd5c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a2dd5ce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a2dd5ce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9a2dd5ce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9a2dd5ce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9a2dd5ce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9a2dd5ce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9a2dd5ce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9a2dd5ce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a2dd5ce7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a2dd5ce7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D966"/>
                </a:solidFill>
              </a:rPr>
              <a:t>Sistema Ú</a:t>
            </a:r>
            <a:r>
              <a:rPr lang="pt-BR">
                <a:solidFill>
                  <a:srgbClr val="FFD966"/>
                </a:solidFill>
              </a:rPr>
              <a:t>nico</a:t>
            </a:r>
            <a:r>
              <a:rPr lang="pt-BR">
                <a:solidFill>
                  <a:srgbClr val="FFD966"/>
                </a:solidFill>
              </a:rPr>
              <a:t> de Passagem         </a:t>
            </a:r>
            <a:endParaRPr>
              <a:solidFill>
                <a:srgbClr val="FFD966"/>
              </a:solidFill>
            </a:endParaRPr>
          </a:p>
        </p:txBody>
      </p:sp>
      <p:sp>
        <p:nvSpPr>
          <p:cNvPr id="135" name="Google Shape;135;p13"/>
          <p:cNvSpPr txBox="1"/>
          <p:nvPr>
            <p:ph idx="1" type="subTitle"/>
          </p:nvPr>
        </p:nvSpPr>
        <p:spPr>
          <a:xfrm>
            <a:off x="377975" y="3536700"/>
            <a:ext cx="2180400" cy="12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rgbClr val="FFFFFF"/>
                </a:solidFill>
              </a:rPr>
              <a:t>Lucas Campista</a:t>
            </a:r>
            <a:endParaRPr sz="1800">
              <a:solidFill>
                <a:srgbClr val="FFFFFF"/>
              </a:solidFill>
            </a:endParaRPr>
          </a:p>
          <a:p>
            <a:pPr indent="0" lvl="0" marL="0" rtl="0" algn="l">
              <a:spcBef>
                <a:spcPts val="0"/>
              </a:spcBef>
              <a:spcAft>
                <a:spcPts val="0"/>
              </a:spcAft>
              <a:buNone/>
            </a:pPr>
            <a:r>
              <a:rPr lang="pt-BR" sz="1800">
                <a:solidFill>
                  <a:srgbClr val="FFFFFF"/>
                </a:solidFill>
              </a:rPr>
              <a:t>Á</a:t>
            </a:r>
            <a:r>
              <a:rPr lang="pt-BR" sz="1800">
                <a:solidFill>
                  <a:srgbClr val="FFFFFF"/>
                </a:solidFill>
              </a:rPr>
              <a:t>gape</a:t>
            </a:r>
            <a:r>
              <a:rPr lang="pt-BR" sz="1800">
                <a:solidFill>
                  <a:srgbClr val="FFFFFF"/>
                </a:solidFill>
              </a:rPr>
              <a:t> Spagnol</a:t>
            </a:r>
            <a:endParaRPr sz="1800">
              <a:solidFill>
                <a:srgbClr val="FFFFFF"/>
              </a:solidFill>
            </a:endParaRPr>
          </a:p>
          <a:p>
            <a:pPr indent="0" lvl="0" marL="0" rtl="0" algn="l">
              <a:spcBef>
                <a:spcPts val="0"/>
              </a:spcBef>
              <a:spcAft>
                <a:spcPts val="0"/>
              </a:spcAft>
              <a:buNone/>
            </a:pPr>
            <a:r>
              <a:rPr lang="pt-BR" sz="1800">
                <a:solidFill>
                  <a:srgbClr val="FFFFFF"/>
                </a:solidFill>
              </a:rPr>
              <a:t>Jack Johnson</a:t>
            </a:r>
            <a:endParaRPr sz="1800">
              <a:solidFill>
                <a:srgbClr val="FFFFFF"/>
              </a:solidFill>
            </a:endParaRPr>
          </a:p>
          <a:p>
            <a:pPr indent="0" lvl="0" marL="0" rtl="0" algn="l">
              <a:spcBef>
                <a:spcPts val="0"/>
              </a:spcBef>
              <a:spcAft>
                <a:spcPts val="0"/>
              </a:spcAft>
              <a:buNone/>
            </a:pPr>
            <a:r>
              <a:rPr lang="pt-BR" sz="1800">
                <a:solidFill>
                  <a:srgbClr val="FFFFFF"/>
                </a:solidFill>
              </a:rPr>
              <a:t>Matheus Aguiar</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52550" y="15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D966"/>
                </a:solidFill>
              </a:rPr>
              <a:t>Pontos Chave do MINI-Mundo</a:t>
            </a:r>
            <a:endParaRPr>
              <a:solidFill>
                <a:srgbClr val="FFD966"/>
              </a:solidFill>
            </a:endParaRPr>
          </a:p>
        </p:txBody>
      </p:sp>
      <p:sp>
        <p:nvSpPr>
          <p:cNvPr id="141" name="Google Shape;141;p14"/>
          <p:cNvSpPr txBox="1"/>
          <p:nvPr>
            <p:ph idx="1" type="body"/>
          </p:nvPr>
        </p:nvSpPr>
        <p:spPr>
          <a:xfrm>
            <a:off x="967725" y="707425"/>
            <a:ext cx="8176200" cy="40350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Clr>
                <a:srgbClr val="FFFFFF"/>
              </a:buClr>
              <a:buSzPts val="1200"/>
              <a:buFont typeface="Times New Roman"/>
              <a:buChar char="➔"/>
            </a:pPr>
            <a:r>
              <a:rPr lang="pt-BR" sz="1200">
                <a:solidFill>
                  <a:srgbClr val="FFFFFF"/>
                </a:solidFill>
                <a:latin typeface="Times New Roman"/>
                <a:ea typeface="Times New Roman"/>
                <a:cs typeface="Times New Roman"/>
                <a:sym typeface="Times New Roman"/>
              </a:rPr>
              <a:t>O usuário deverá obrigatoriamente ter um cadastro no sistema;</a:t>
            </a:r>
            <a:endParaRPr sz="1200">
              <a:solidFill>
                <a:srgbClr val="FFFFFF"/>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FFFFFF"/>
              </a:buClr>
              <a:buSzPts val="1200"/>
              <a:buFont typeface="Times New Roman"/>
              <a:buChar char="➔"/>
            </a:pPr>
            <a:r>
              <a:rPr lang="pt-BR" sz="1200">
                <a:solidFill>
                  <a:srgbClr val="FFFFFF"/>
                </a:solidFill>
                <a:latin typeface="Times New Roman"/>
                <a:ea typeface="Times New Roman"/>
                <a:cs typeface="Times New Roman"/>
                <a:sym typeface="Times New Roman"/>
              </a:rPr>
              <a:t>Um usuário pode ser uma empresa ou uma pessoa física;</a:t>
            </a:r>
            <a:endParaRPr sz="1200">
              <a:solidFill>
                <a:srgbClr val="FFFFFF"/>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FFFFFF"/>
              </a:buClr>
              <a:buSzPts val="1200"/>
              <a:buFont typeface="Times New Roman"/>
              <a:buChar char="➔"/>
            </a:pPr>
            <a:r>
              <a:rPr lang="pt-BR" sz="1200">
                <a:solidFill>
                  <a:srgbClr val="FFFFFF"/>
                </a:solidFill>
                <a:latin typeface="Times New Roman"/>
                <a:ea typeface="Times New Roman"/>
                <a:cs typeface="Times New Roman"/>
                <a:sym typeface="Times New Roman"/>
              </a:rPr>
              <a:t>No ato do cadastro, o usuário deverá também cadastrar seu rosto para reconhecimento facial;</a:t>
            </a:r>
            <a:endParaRPr sz="1200">
              <a:solidFill>
                <a:srgbClr val="FFFFFF"/>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FFFFFF"/>
              </a:buClr>
              <a:buSzPts val="1200"/>
              <a:buFont typeface="Arial"/>
              <a:buChar char="➔"/>
            </a:pPr>
            <a:r>
              <a:rPr lang="pt-BR" sz="1200">
                <a:solidFill>
                  <a:srgbClr val="FFFFFF"/>
                </a:solidFill>
                <a:latin typeface="Times New Roman"/>
                <a:ea typeface="Times New Roman"/>
                <a:cs typeface="Times New Roman"/>
                <a:sym typeface="Times New Roman"/>
              </a:rPr>
              <a:t>Um usuário possuirá um cartão e/ou uma chave </a:t>
            </a:r>
            <a:r>
              <a:rPr b="1" lang="pt-BR" sz="1200">
                <a:solidFill>
                  <a:srgbClr val="FFFFFF"/>
                </a:solidFill>
                <a:latin typeface="Times New Roman"/>
                <a:ea typeface="Times New Roman"/>
                <a:cs typeface="Times New Roman"/>
                <a:sym typeface="Times New Roman"/>
              </a:rPr>
              <a:t>NFC</a:t>
            </a:r>
            <a:r>
              <a:rPr lang="pt-BR" sz="1200">
                <a:solidFill>
                  <a:srgbClr val="FFFFFF"/>
                </a:solidFill>
                <a:latin typeface="Times New Roman"/>
                <a:ea typeface="Times New Roman"/>
                <a:cs typeface="Times New Roman"/>
                <a:sym typeface="Times New Roman"/>
              </a:rPr>
              <a:t> instalado no celular;</a:t>
            </a:r>
            <a:endParaRPr sz="1200">
              <a:solidFill>
                <a:srgbClr val="FFFFFF"/>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FFFFFF"/>
              </a:buClr>
              <a:buSzPts val="1200"/>
              <a:buFont typeface="Times New Roman"/>
              <a:buChar char="➔"/>
            </a:pPr>
            <a:r>
              <a:rPr lang="pt-BR" sz="1200">
                <a:solidFill>
                  <a:srgbClr val="FFFFFF"/>
                </a:solidFill>
                <a:latin typeface="Times New Roman"/>
                <a:ea typeface="Times New Roman"/>
                <a:cs typeface="Times New Roman"/>
                <a:sym typeface="Times New Roman"/>
              </a:rPr>
              <a:t> Um usuário pode ter diferentes tipos de cartão, mas um cartão pertencera a apenas um usuário;</a:t>
            </a:r>
            <a:endParaRPr sz="1200">
              <a:solidFill>
                <a:srgbClr val="FFFFFF"/>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FFFFFF"/>
              </a:buClr>
              <a:buSzPts val="1200"/>
              <a:buFont typeface="Times New Roman"/>
              <a:buChar char="➔"/>
            </a:pPr>
            <a:r>
              <a:rPr lang="pt-BR" sz="1200">
                <a:solidFill>
                  <a:srgbClr val="FFFFFF"/>
                </a:solidFill>
                <a:latin typeface="Times New Roman"/>
                <a:ea typeface="Times New Roman"/>
                <a:cs typeface="Times New Roman"/>
                <a:sym typeface="Times New Roman"/>
              </a:rPr>
              <a:t> Acerca da recarga do cartão, poderá ser feita através de boletos bancários, descontos automáticos em contas bancárias, pagamento de cartões de crédito ou pagar fisicamente em um local dedicado ao fim;</a:t>
            </a:r>
            <a:endParaRPr sz="1200">
              <a:solidFill>
                <a:srgbClr val="FFFFFF"/>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FFFFFF"/>
              </a:buClr>
              <a:buSzPts val="1200"/>
              <a:buFont typeface="Arial"/>
              <a:buChar char="➔"/>
            </a:pPr>
            <a:r>
              <a:rPr lang="pt-BR" sz="1200">
                <a:solidFill>
                  <a:srgbClr val="FFFFFF"/>
                </a:solidFill>
                <a:latin typeface="Times New Roman"/>
                <a:ea typeface="Times New Roman"/>
                <a:cs typeface="Times New Roman"/>
                <a:sym typeface="Times New Roman"/>
              </a:rPr>
              <a:t>O sistema terá diversas empresa de ônibus cadastradas. Todas as empresas terão suporte para o uso da chave </a:t>
            </a:r>
            <a:r>
              <a:rPr b="1" lang="pt-BR" sz="1200">
                <a:solidFill>
                  <a:srgbClr val="FFFFFF"/>
                </a:solidFill>
                <a:latin typeface="Times New Roman"/>
                <a:ea typeface="Times New Roman"/>
                <a:cs typeface="Times New Roman"/>
                <a:sym typeface="Times New Roman"/>
              </a:rPr>
              <a:t>NFC</a:t>
            </a:r>
            <a:r>
              <a:rPr lang="pt-BR" sz="1200">
                <a:solidFill>
                  <a:srgbClr val="FFFFFF"/>
                </a:solidFill>
                <a:latin typeface="Times New Roman"/>
                <a:ea typeface="Times New Roman"/>
                <a:cs typeface="Times New Roman"/>
                <a:sym typeface="Times New Roman"/>
              </a:rPr>
              <a:t>, porém nem todas </a:t>
            </a:r>
            <a:r>
              <a:rPr lang="pt-BR" sz="1200">
                <a:solidFill>
                  <a:srgbClr val="FFFFFF"/>
                </a:solidFill>
                <a:latin typeface="Times New Roman"/>
                <a:ea typeface="Times New Roman"/>
                <a:cs typeface="Times New Roman"/>
                <a:sym typeface="Times New Roman"/>
              </a:rPr>
              <a:t>utilizarão o</a:t>
            </a:r>
            <a:r>
              <a:rPr lang="pt-BR" sz="1200">
                <a:solidFill>
                  <a:srgbClr val="FFFFFF"/>
                </a:solidFill>
                <a:latin typeface="Times New Roman"/>
                <a:ea typeface="Times New Roman"/>
                <a:cs typeface="Times New Roman"/>
                <a:sym typeface="Times New Roman"/>
              </a:rPr>
              <a:t> cartão de passagem. Empresas também poderão se cadastrar como usuários;</a:t>
            </a:r>
            <a:endParaRPr sz="1200">
              <a:solidFill>
                <a:srgbClr val="FFFFFF"/>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FFFFFF"/>
              </a:buClr>
              <a:buSzPts val="1200"/>
              <a:buFont typeface="Arial"/>
              <a:buChar char="➔"/>
            </a:pPr>
            <a:r>
              <a:rPr lang="pt-BR" sz="1200">
                <a:solidFill>
                  <a:srgbClr val="FFFFFF"/>
                </a:solidFill>
                <a:latin typeface="Times New Roman"/>
                <a:ea typeface="Times New Roman"/>
                <a:cs typeface="Times New Roman"/>
                <a:sym typeface="Times New Roman"/>
              </a:rPr>
              <a:t>Cada pessoa pode estar associado a várias modalidades, podendo ser: Idoso, Estudante, Estudante Gratuito e Cartão de Empresa (isso para empresas que utilizam cartão de passagem, como a GVbus.). Empresas como Águia Branca utilizam apenas o </a:t>
            </a:r>
            <a:r>
              <a:rPr b="1" lang="pt-BR" sz="1200">
                <a:solidFill>
                  <a:srgbClr val="FFFFFF"/>
                </a:solidFill>
                <a:latin typeface="Times New Roman"/>
                <a:ea typeface="Times New Roman"/>
                <a:cs typeface="Times New Roman"/>
                <a:sym typeface="Times New Roman"/>
              </a:rPr>
              <a:t>NFC</a:t>
            </a:r>
            <a:r>
              <a:rPr lang="pt-BR" sz="1200">
                <a:solidFill>
                  <a:srgbClr val="FFFFFF"/>
                </a:solidFill>
                <a:latin typeface="Times New Roman"/>
                <a:ea typeface="Times New Roman"/>
                <a:cs typeface="Times New Roman"/>
                <a:sym typeface="Times New Roman"/>
              </a:rPr>
              <a:t> como passe;</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D966"/>
                </a:solidFill>
              </a:rPr>
              <a:t>Principais Tabelas</a:t>
            </a:r>
            <a:endParaRPr>
              <a:solidFill>
                <a:srgbClr val="FFD966"/>
              </a:solidFill>
            </a:endParaRPr>
          </a:p>
        </p:txBody>
      </p:sp>
      <p:pic>
        <p:nvPicPr>
          <p:cNvPr id="147" name="Google Shape;147;p15"/>
          <p:cNvPicPr preferRelativeResize="0"/>
          <p:nvPr/>
        </p:nvPicPr>
        <p:blipFill>
          <a:blip r:embed="rId3">
            <a:alphaModFix/>
          </a:blip>
          <a:stretch>
            <a:fillRect/>
          </a:stretch>
        </p:blipFill>
        <p:spPr>
          <a:xfrm>
            <a:off x="1226625" y="1056400"/>
            <a:ext cx="6518928" cy="1956550"/>
          </a:xfrm>
          <a:prstGeom prst="rect">
            <a:avLst/>
          </a:prstGeom>
          <a:noFill/>
          <a:ln>
            <a:noFill/>
          </a:ln>
        </p:spPr>
      </p:pic>
      <p:pic>
        <p:nvPicPr>
          <p:cNvPr id="148" name="Google Shape;148;p15"/>
          <p:cNvPicPr preferRelativeResize="0"/>
          <p:nvPr/>
        </p:nvPicPr>
        <p:blipFill>
          <a:blip r:embed="rId4">
            <a:alphaModFix/>
          </a:blip>
          <a:stretch>
            <a:fillRect/>
          </a:stretch>
        </p:blipFill>
        <p:spPr>
          <a:xfrm>
            <a:off x="152400" y="3165350"/>
            <a:ext cx="4998778" cy="1825750"/>
          </a:xfrm>
          <a:prstGeom prst="rect">
            <a:avLst/>
          </a:prstGeom>
          <a:noFill/>
          <a:ln>
            <a:noFill/>
          </a:ln>
        </p:spPr>
      </p:pic>
      <p:pic>
        <p:nvPicPr>
          <p:cNvPr id="149" name="Google Shape;149;p15"/>
          <p:cNvPicPr preferRelativeResize="0"/>
          <p:nvPr/>
        </p:nvPicPr>
        <p:blipFill>
          <a:blip r:embed="rId5">
            <a:alphaModFix/>
          </a:blip>
          <a:stretch>
            <a:fillRect/>
          </a:stretch>
        </p:blipFill>
        <p:spPr>
          <a:xfrm>
            <a:off x="5303578" y="3165350"/>
            <a:ext cx="3637161" cy="1825750"/>
          </a:xfrm>
          <a:prstGeom prst="rect">
            <a:avLst/>
          </a:prstGeom>
          <a:noFill/>
          <a:ln>
            <a:noFill/>
          </a:ln>
        </p:spPr>
      </p:pic>
      <p:pic>
        <p:nvPicPr>
          <p:cNvPr id="150" name="Google Shape;150;p15"/>
          <p:cNvPicPr preferRelativeResize="0"/>
          <p:nvPr/>
        </p:nvPicPr>
        <p:blipFill>
          <a:blip r:embed="rId6">
            <a:alphaModFix/>
          </a:blip>
          <a:stretch>
            <a:fillRect/>
          </a:stretch>
        </p:blipFill>
        <p:spPr>
          <a:xfrm>
            <a:off x="1226625" y="1159825"/>
            <a:ext cx="6064425" cy="357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D966"/>
                </a:solidFill>
              </a:rPr>
              <a:t>Perguntas</a:t>
            </a:r>
            <a:endParaRPr>
              <a:solidFill>
                <a:srgbClr val="FFD966"/>
              </a:solidFill>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latin typeface="Times New Roman"/>
                <a:ea typeface="Times New Roman"/>
                <a:cs typeface="Times New Roman"/>
                <a:sym typeface="Times New Roman"/>
              </a:rPr>
              <a:t>1 - Por que o uso do sistema facilitaria a vida das pessoas?</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pt-BR" sz="1400">
                <a:latin typeface="Times New Roman"/>
                <a:ea typeface="Times New Roman"/>
                <a:cs typeface="Times New Roman"/>
                <a:sym typeface="Times New Roman"/>
              </a:rPr>
              <a:t>2 - Um Usuário pode ter diferentes tipos  de cartão ou Modalidades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pt-BR" sz="1400">
                <a:latin typeface="Times New Roman"/>
                <a:ea typeface="Times New Roman"/>
                <a:cs typeface="Times New Roman"/>
                <a:sym typeface="Times New Roman"/>
              </a:rPr>
              <a:t>3- O Usuário é apenas Pessoa Física?</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350525" y="88875"/>
            <a:ext cx="31566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D966"/>
                </a:solidFill>
              </a:rPr>
              <a:t>Modelo Conceitual</a:t>
            </a:r>
            <a:endParaRPr>
              <a:solidFill>
                <a:srgbClr val="FFD966"/>
              </a:solidFill>
            </a:endParaRPr>
          </a:p>
        </p:txBody>
      </p:sp>
      <p:pic>
        <p:nvPicPr>
          <p:cNvPr id="162" name="Google Shape;162;p17"/>
          <p:cNvPicPr preferRelativeResize="0"/>
          <p:nvPr/>
        </p:nvPicPr>
        <p:blipFill>
          <a:blip r:embed="rId3">
            <a:alphaModFix/>
          </a:blip>
          <a:stretch>
            <a:fillRect/>
          </a:stretch>
        </p:blipFill>
        <p:spPr>
          <a:xfrm>
            <a:off x="1111925" y="729075"/>
            <a:ext cx="7171724" cy="422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19600" y="128625"/>
            <a:ext cx="24672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D966"/>
                </a:solidFill>
              </a:rPr>
              <a:t>Modelo Lógico</a:t>
            </a:r>
            <a:endParaRPr>
              <a:solidFill>
                <a:srgbClr val="FFD966"/>
              </a:solidFill>
            </a:endParaRPr>
          </a:p>
        </p:txBody>
      </p:sp>
      <p:pic>
        <p:nvPicPr>
          <p:cNvPr id="168" name="Google Shape;168;p18"/>
          <p:cNvPicPr preferRelativeResize="0"/>
          <p:nvPr/>
        </p:nvPicPr>
        <p:blipFill>
          <a:blip r:embed="rId3">
            <a:alphaModFix/>
          </a:blip>
          <a:stretch>
            <a:fillRect/>
          </a:stretch>
        </p:blipFill>
        <p:spPr>
          <a:xfrm>
            <a:off x="1736575" y="1135275"/>
            <a:ext cx="4955775" cy="3479949"/>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4467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D966"/>
                </a:solidFill>
              </a:rPr>
              <a:t>Relatórios e Gráficos </a:t>
            </a:r>
            <a:endParaRPr>
              <a:solidFill>
                <a:srgbClr val="FFD966"/>
              </a:solidFill>
            </a:endParaRPr>
          </a:p>
        </p:txBody>
      </p:sp>
      <p:pic>
        <p:nvPicPr>
          <p:cNvPr id="174" name="Google Shape;174;p19"/>
          <p:cNvPicPr preferRelativeResize="0"/>
          <p:nvPr/>
        </p:nvPicPr>
        <p:blipFill>
          <a:blip r:embed="rId3">
            <a:alphaModFix/>
          </a:blip>
          <a:stretch>
            <a:fillRect/>
          </a:stretch>
        </p:blipFill>
        <p:spPr>
          <a:xfrm>
            <a:off x="86100" y="1460250"/>
            <a:ext cx="4752475" cy="3530850"/>
          </a:xfrm>
          <a:prstGeom prst="rect">
            <a:avLst/>
          </a:prstGeom>
          <a:noFill/>
          <a:ln>
            <a:noFill/>
          </a:ln>
        </p:spPr>
      </p:pic>
      <p:pic>
        <p:nvPicPr>
          <p:cNvPr id="175" name="Google Shape;175;p19"/>
          <p:cNvPicPr preferRelativeResize="0"/>
          <p:nvPr/>
        </p:nvPicPr>
        <p:blipFill>
          <a:blip r:embed="rId4">
            <a:alphaModFix/>
          </a:blip>
          <a:stretch>
            <a:fillRect/>
          </a:stretch>
        </p:blipFill>
        <p:spPr>
          <a:xfrm>
            <a:off x="4997675" y="1460250"/>
            <a:ext cx="3993925"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0"/>
          <p:cNvPicPr preferRelativeResize="0"/>
          <p:nvPr/>
        </p:nvPicPr>
        <p:blipFill>
          <a:blip r:embed="rId3">
            <a:alphaModFix/>
          </a:blip>
          <a:stretch>
            <a:fillRect/>
          </a:stretch>
        </p:blipFill>
        <p:spPr>
          <a:xfrm>
            <a:off x="66075" y="415138"/>
            <a:ext cx="5353050" cy="4048125"/>
          </a:xfrm>
          <a:prstGeom prst="rect">
            <a:avLst/>
          </a:prstGeom>
          <a:noFill/>
          <a:ln>
            <a:noFill/>
          </a:ln>
        </p:spPr>
      </p:pic>
      <p:pic>
        <p:nvPicPr>
          <p:cNvPr id="181" name="Google Shape;181;p20"/>
          <p:cNvPicPr preferRelativeResize="0"/>
          <p:nvPr/>
        </p:nvPicPr>
        <p:blipFill>
          <a:blip r:embed="rId4">
            <a:alphaModFix/>
          </a:blip>
          <a:stretch>
            <a:fillRect/>
          </a:stretch>
        </p:blipFill>
        <p:spPr>
          <a:xfrm>
            <a:off x="5527925" y="1034000"/>
            <a:ext cx="3540475" cy="328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