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0"/>
  </p:notesMasterIdLst>
  <p:sldIdLst>
    <p:sldId id="279" r:id="rId2"/>
    <p:sldId id="258" r:id="rId3"/>
    <p:sldId id="259" r:id="rId4"/>
    <p:sldId id="318" r:id="rId5"/>
    <p:sldId id="319" r:id="rId6"/>
    <p:sldId id="320" r:id="rId7"/>
    <p:sldId id="321" r:id="rId8"/>
    <p:sldId id="322" r:id="rId9"/>
    <p:sldId id="323" r:id="rId10"/>
    <p:sldId id="324" r:id="rId11"/>
    <p:sldId id="317" r:id="rId12"/>
    <p:sldId id="325" r:id="rId13"/>
    <p:sldId id="326" r:id="rId14"/>
    <p:sldId id="327" r:id="rId15"/>
    <p:sldId id="328" r:id="rId16"/>
    <p:sldId id="329" r:id="rId17"/>
    <p:sldId id="330" r:id="rId18"/>
    <p:sldId id="331" r:id="rId1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28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8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Clique para editar os estilos do texto mestre</a:t>
            </a:r>
          </a:p>
          <a:p>
            <a:pPr lvl="1"/>
            <a:r>
              <a:rPr lang="en-US" noProof="0" smtClean="0"/>
              <a:t>Segundo nível</a:t>
            </a:r>
          </a:p>
          <a:p>
            <a:pPr lvl="2"/>
            <a:r>
              <a:rPr lang="en-US" noProof="0" smtClean="0"/>
              <a:t>Terceiro nível</a:t>
            </a:r>
          </a:p>
          <a:p>
            <a:pPr lvl="3"/>
            <a:r>
              <a:rPr lang="en-US" noProof="0" smtClean="0"/>
              <a:t>Quarto nível</a:t>
            </a:r>
          </a:p>
          <a:p>
            <a:pPr lvl="4"/>
            <a:r>
              <a:rPr lang="en-US" noProof="0" smtClean="0"/>
              <a:t>Quinto nível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7493F5F-1B2E-4B2C-95C9-002D67D491FA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6214086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2EAB461-2FFC-4735-92D4-55DA9E3DA655}" type="slidenum">
              <a:rPr lang="en-US" altLang="pt-BR"/>
              <a:pPr eaLnBrk="1" hangingPunct="1"/>
              <a:t>1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751562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pt-BR" sz="240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 sz="2400">
                <a:latin typeface="Times New Roman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 sz="2400">
                  <a:latin typeface="Times New Roman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 sz="2400">
                  <a:latin typeface="Times New Roman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 sz="2400">
                  <a:latin typeface="Times New Roman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 sz="2400">
                  <a:latin typeface="Times New Roman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 sz="2400">
                  <a:latin typeface="Times New Roman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 sz="2400">
                  <a:latin typeface="Times New Roman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 sz="2400">
                  <a:latin typeface="Times New Roman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 sz="2400">
                  <a:latin typeface="Times New Roman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 sz="2400">
                  <a:latin typeface="Times New Roman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2971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Clique para editar o estilo do título mestre</a:t>
            </a:r>
          </a:p>
        </p:txBody>
      </p:sp>
      <p:sp>
        <p:nvSpPr>
          <p:cNvPr id="2971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Clique para editar o estilo do subtítulo mestre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247EFF-75D8-4A9C-A992-EF8ED75293EF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27667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DF98F5-3ED0-4801-A630-F661DFAB20C4}" type="slidenum">
              <a:rPr lang="en-US" altLang="pt-BR"/>
              <a:pPr/>
              <a:t>‹nº›</a:t>
            </a:fld>
            <a:endParaRPr lang="en-US" altLang="pt-BR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014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D10A28-2E6A-41DD-B8F9-ECFC0765C26F}" type="slidenum">
              <a:rPr lang="en-US" altLang="pt-BR"/>
              <a:pPr/>
              <a:t>‹nº›</a:t>
            </a:fld>
            <a:endParaRPr lang="en-US" altLang="pt-BR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409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B049D5-13EE-4CAE-86C5-A55D4C551E5D}" type="slidenum">
              <a:rPr lang="en-US" altLang="pt-BR"/>
              <a:pPr/>
              <a:t>‹nº›</a:t>
            </a:fld>
            <a:endParaRPr lang="en-US" altLang="pt-BR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14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D26C5A-BF95-4C87-B9A8-4216AAF87916}" type="slidenum">
              <a:rPr lang="en-US" altLang="pt-BR"/>
              <a:pPr/>
              <a:t>‹nº›</a:t>
            </a:fld>
            <a:endParaRPr lang="en-US" altLang="pt-BR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555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DD16A6-1F61-445B-AAE8-AF14FE6DEE7E}" type="slidenum">
              <a:rPr lang="en-US" altLang="pt-BR"/>
              <a:pPr/>
              <a:t>‹nº›</a:t>
            </a:fld>
            <a:endParaRPr lang="en-US" altLang="pt-BR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939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10BF4B-EB3F-451B-A969-A995514C79DF}" type="slidenum">
              <a:rPr lang="en-US" altLang="pt-BR"/>
              <a:pPr/>
              <a:t>‹nº›</a:t>
            </a:fld>
            <a:endParaRPr lang="en-US" altLang="pt-BR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200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FF1DA8-43FC-4286-B03B-F8994C2E1E95}" type="slidenum">
              <a:rPr lang="en-US" altLang="pt-BR"/>
              <a:pPr/>
              <a:t>‹nº›</a:t>
            </a:fld>
            <a:endParaRPr lang="en-US" altLang="pt-BR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800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A1A040-284E-4DAB-8CDA-6CEDE5D8276F}" type="slidenum">
              <a:rPr lang="en-US" altLang="pt-BR"/>
              <a:pPr/>
              <a:t>‹nº›</a:t>
            </a:fld>
            <a:endParaRPr lang="en-US" altLang="pt-BR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273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E30FBF-A244-4A47-B550-682FD787E2E5}" type="slidenum">
              <a:rPr lang="en-US" altLang="pt-BR"/>
              <a:pPr/>
              <a:t>‹nº›</a:t>
            </a:fld>
            <a:endParaRPr lang="en-US" altLang="pt-BR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531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55A8CB-6DA8-4759-888E-661963D84415}" type="slidenum">
              <a:rPr lang="en-US" altLang="pt-BR"/>
              <a:pPr/>
              <a:t>‹nº›</a:t>
            </a:fld>
            <a:endParaRPr lang="en-US" altLang="pt-BR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591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Black" panose="020B0A04020102020204" pitchFamily="34" charset="0"/>
              </a:defRPr>
            </a:lvl1pPr>
          </a:lstStyle>
          <a:p>
            <a:fld id="{3D38E486-BA65-4450-93F2-5AE3CD8C957D}" type="slidenum">
              <a:rPr lang="en-US" altLang="pt-BR"/>
              <a:pPr/>
              <a:t>‹nº›</a:t>
            </a:fld>
            <a:endParaRPr lang="en-US" altLang="pt-BR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28677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pt-BR" sz="2400">
                <a:latin typeface="Times New Roman" pitchFamily="18" charset="0"/>
              </a:endParaRPr>
            </a:p>
          </p:txBody>
        </p:sp>
        <p:sp>
          <p:nvSpPr>
            <p:cNvPr id="28678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 sz="2400">
                <a:latin typeface="Times New Roman" pitchFamily="18" charset="0"/>
              </a:endParaRPr>
            </a:p>
          </p:txBody>
        </p:sp>
        <p:sp>
          <p:nvSpPr>
            <p:cNvPr id="28679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solidFill>
                  <a:schemeClr val="hlink"/>
                </a:solidFill>
              </a:endParaRPr>
            </a:p>
          </p:txBody>
        </p:sp>
        <p:sp>
          <p:nvSpPr>
            <p:cNvPr id="28680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solidFill>
                  <a:schemeClr val="hlink"/>
                </a:solidFill>
              </a:endParaRPr>
            </a:p>
          </p:txBody>
        </p:sp>
        <p:sp>
          <p:nvSpPr>
            <p:cNvPr id="28681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solidFill>
                  <a:schemeClr val="accent2"/>
                </a:solidFill>
              </a:endParaRPr>
            </a:p>
          </p:txBody>
        </p:sp>
        <p:sp>
          <p:nvSpPr>
            <p:cNvPr id="28682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solidFill>
                  <a:schemeClr val="hlink"/>
                </a:solidFill>
              </a:endParaRPr>
            </a:p>
          </p:txBody>
        </p:sp>
        <p:sp>
          <p:nvSpPr>
            <p:cNvPr id="28683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 sz="2400">
                <a:latin typeface="Times New Roman" pitchFamily="18" charset="0"/>
              </a:endParaRPr>
            </a:p>
          </p:txBody>
        </p:sp>
        <p:sp>
          <p:nvSpPr>
            <p:cNvPr id="28684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solidFill>
                  <a:schemeClr val="accent2"/>
                </a:solidFill>
              </a:endParaRPr>
            </a:p>
          </p:txBody>
        </p:sp>
        <p:sp>
          <p:nvSpPr>
            <p:cNvPr id="28685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BR" smtClean="0"/>
              <a:t>Clique para editar o estilo do título mestre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BR" smtClean="0"/>
              <a:t>Clique para editar os estilos do texto mestre</a:t>
            </a:r>
          </a:p>
          <a:p>
            <a:pPr lvl="1"/>
            <a:r>
              <a:rPr lang="en-US" altLang="pt-BR" smtClean="0"/>
              <a:t>Segundo nível</a:t>
            </a:r>
          </a:p>
          <a:p>
            <a:pPr lvl="2"/>
            <a:r>
              <a:rPr lang="en-US" altLang="pt-BR" smtClean="0"/>
              <a:t>Terceiro nível</a:t>
            </a:r>
          </a:p>
          <a:p>
            <a:pPr lvl="3"/>
            <a:r>
              <a:rPr lang="en-US" altLang="pt-BR" smtClean="0"/>
              <a:t>Quarto nível</a:t>
            </a:r>
          </a:p>
          <a:p>
            <a:pPr lvl="4"/>
            <a:r>
              <a:rPr lang="en-US" altLang="pt-BR" smtClean="0"/>
              <a:t>Quinto nível</a:t>
            </a:r>
          </a:p>
        </p:txBody>
      </p:sp>
      <p:sp>
        <p:nvSpPr>
          <p:cNvPr id="2868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Text Box 6"/>
          <p:cNvSpPr txBox="1">
            <a:spLocks noChangeArrowheads="1"/>
          </p:cNvSpPr>
          <p:nvPr/>
        </p:nvSpPr>
        <p:spPr bwMode="auto">
          <a:xfrm>
            <a:off x="2339753" y="2492896"/>
            <a:ext cx="6624736" cy="771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pt-BR" altLang="pt-BR" sz="4400" dirty="0">
                <a:solidFill>
                  <a:schemeClr val="bg1"/>
                </a:solidFill>
              </a:rPr>
              <a:t>Diagrama de Atividades</a:t>
            </a:r>
            <a:endParaRPr lang="en-US" altLang="pt-BR" sz="4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28613"/>
            <a:ext cx="8229600" cy="1371600"/>
          </a:xfrm>
        </p:spPr>
        <p:txBody>
          <a:bodyPr/>
          <a:lstStyle/>
          <a:p>
            <a:pPr eaLnBrk="1" hangingPunct="1"/>
            <a:r>
              <a:rPr lang="pt-BR" altLang="pt-BR" smtClean="0"/>
              <a:t>Exemplo (Raias de Natação)</a:t>
            </a:r>
            <a:endParaRPr lang="en-US" altLang="pt-BR" smtClean="0"/>
          </a:p>
        </p:txBody>
      </p:sp>
      <p:pic>
        <p:nvPicPr>
          <p:cNvPr id="1229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1341438"/>
            <a:ext cx="9086850" cy="544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ChangeArrowheads="1"/>
          </p:cNvSpPr>
          <p:nvPr/>
        </p:nvSpPr>
        <p:spPr bwMode="auto">
          <a:xfrm>
            <a:off x="0" y="1268413"/>
            <a:ext cx="9144000" cy="539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endParaRPr lang="pt-BR" altLang="pt-BR" sz="2400">
              <a:solidFill>
                <a:schemeClr val="tx2"/>
              </a:solidFill>
            </a:endParaRPr>
          </a:p>
        </p:txBody>
      </p:sp>
      <p:sp>
        <p:nvSpPr>
          <p:cNvPr id="1331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altLang="pt-BR" smtClean="0"/>
          </a:p>
        </p:txBody>
      </p:sp>
      <p:pic>
        <p:nvPicPr>
          <p:cNvPr id="1331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8" y="-26988"/>
            <a:ext cx="9129712" cy="688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28613"/>
            <a:ext cx="8686800" cy="1371600"/>
          </a:xfrm>
        </p:spPr>
        <p:txBody>
          <a:bodyPr/>
          <a:lstStyle/>
          <a:p>
            <a:pPr eaLnBrk="1" hangingPunct="1"/>
            <a:r>
              <a:rPr lang="pt-BR" altLang="pt-BR" smtClean="0"/>
              <a:t>Uso de Diagramas de Atividades</a:t>
            </a:r>
            <a:endParaRPr lang="en-US" altLang="pt-BR" smtClean="0"/>
          </a:p>
        </p:txBody>
      </p:sp>
      <p:pic>
        <p:nvPicPr>
          <p:cNvPr id="1433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700213"/>
            <a:ext cx="8401050" cy="489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28613"/>
            <a:ext cx="8686800" cy="1371600"/>
          </a:xfrm>
        </p:spPr>
        <p:txBody>
          <a:bodyPr/>
          <a:lstStyle/>
          <a:p>
            <a:pPr eaLnBrk="1" hangingPunct="1"/>
            <a:r>
              <a:rPr lang="pt-BR" altLang="pt-BR" smtClean="0"/>
              <a:t>Modelar o Processo do Negócio</a:t>
            </a:r>
            <a:endParaRPr lang="en-US" altLang="pt-BR" smtClean="0"/>
          </a:p>
        </p:txBody>
      </p:sp>
      <p:pic>
        <p:nvPicPr>
          <p:cNvPr id="1536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484313"/>
            <a:ext cx="8751888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28613"/>
            <a:ext cx="8686800" cy="1371600"/>
          </a:xfrm>
        </p:spPr>
        <p:txBody>
          <a:bodyPr/>
          <a:lstStyle/>
          <a:p>
            <a:pPr eaLnBrk="1" hangingPunct="1"/>
            <a:r>
              <a:rPr lang="pt-BR" altLang="pt-BR" smtClean="0"/>
              <a:t>Modelar o Processo do Negócio</a:t>
            </a:r>
            <a:endParaRPr lang="en-US" altLang="pt-BR" smtClean="0"/>
          </a:p>
        </p:txBody>
      </p:sp>
      <p:pic>
        <p:nvPicPr>
          <p:cNvPr id="1638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484313"/>
            <a:ext cx="8964613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28613"/>
            <a:ext cx="8686800" cy="1371600"/>
          </a:xfrm>
        </p:spPr>
        <p:txBody>
          <a:bodyPr/>
          <a:lstStyle/>
          <a:p>
            <a:pPr eaLnBrk="1" hangingPunct="1"/>
            <a:r>
              <a:rPr lang="pt-BR" altLang="pt-BR" smtClean="0"/>
              <a:t>Modelar a Lógica de um Caso de Uso</a:t>
            </a:r>
            <a:endParaRPr lang="en-US" altLang="pt-BR" smtClean="0"/>
          </a:p>
        </p:txBody>
      </p:sp>
      <p:pic>
        <p:nvPicPr>
          <p:cNvPr id="174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" y="1628775"/>
            <a:ext cx="8382000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28613"/>
            <a:ext cx="8686800" cy="1371600"/>
          </a:xfrm>
        </p:spPr>
        <p:txBody>
          <a:bodyPr/>
          <a:lstStyle/>
          <a:p>
            <a:pPr eaLnBrk="1" hangingPunct="1"/>
            <a:r>
              <a:rPr lang="pt-BR" altLang="pt-BR" smtClean="0"/>
              <a:t>Modelar a Lógica de um Caso de Uso</a:t>
            </a:r>
            <a:endParaRPr lang="en-US" altLang="pt-BR" smtClean="0"/>
          </a:p>
        </p:txBody>
      </p:sp>
      <p:pic>
        <p:nvPicPr>
          <p:cNvPr id="1843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700213"/>
            <a:ext cx="8782050" cy="489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28613"/>
            <a:ext cx="8686800" cy="1371600"/>
          </a:xfrm>
        </p:spPr>
        <p:txBody>
          <a:bodyPr/>
          <a:lstStyle/>
          <a:p>
            <a:pPr eaLnBrk="1" hangingPunct="1"/>
            <a:r>
              <a:rPr lang="pt-BR" altLang="pt-BR" smtClean="0"/>
              <a:t>Modelar a Lógica de um Caso de Uso</a:t>
            </a:r>
            <a:endParaRPr lang="en-US" altLang="pt-BR" smtClean="0"/>
          </a:p>
        </p:txBody>
      </p:sp>
      <p:pic>
        <p:nvPicPr>
          <p:cNvPr id="1945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700213"/>
            <a:ext cx="7920037" cy="489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28613"/>
            <a:ext cx="8686800" cy="1371600"/>
          </a:xfrm>
        </p:spPr>
        <p:txBody>
          <a:bodyPr/>
          <a:lstStyle/>
          <a:p>
            <a:pPr eaLnBrk="1" hangingPunct="1"/>
            <a:r>
              <a:rPr lang="pt-BR" altLang="pt-BR" smtClean="0"/>
              <a:t>Modelar a Lógica de uma Operação</a:t>
            </a:r>
            <a:endParaRPr lang="en-US" altLang="pt-BR" smtClean="0"/>
          </a:p>
        </p:txBody>
      </p:sp>
      <p:pic>
        <p:nvPicPr>
          <p:cNvPr id="2048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916113"/>
            <a:ext cx="8064500" cy="4573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133600"/>
            <a:ext cx="8229600" cy="1371600"/>
          </a:xfrm>
        </p:spPr>
        <p:txBody>
          <a:bodyPr/>
          <a:lstStyle/>
          <a:p>
            <a:pPr eaLnBrk="1" hangingPunct="1"/>
            <a:r>
              <a:rPr lang="pt-BR" altLang="pt-BR" sz="2800" smtClean="0"/>
              <a:t>“Qualquer um pode escrever código que um computador pode entender. Bons programadores escrevem código  que seres humanos podem entender. ”</a:t>
            </a:r>
            <a:br>
              <a:rPr lang="pt-BR" altLang="pt-BR" sz="2800" smtClean="0"/>
            </a:br>
            <a:r>
              <a:rPr lang="pt-BR" altLang="pt-BR" sz="2800" smtClean="0"/>
              <a:t/>
            </a:r>
            <a:br>
              <a:rPr lang="pt-BR" altLang="pt-BR" sz="2800" smtClean="0"/>
            </a:br>
            <a:r>
              <a:rPr lang="pt-BR" altLang="pt-BR" sz="2800" smtClean="0"/>
              <a:t/>
            </a:r>
            <a:br>
              <a:rPr lang="pt-BR" altLang="pt-BR" sz="2800" smtClean="0"/>
            </a:br>
            <a:r>
              <a:rPr lang="pt-BR" altLang="pt-BR" sz="2800" smtClean="0"/>
              <a:t>					- Martin Fowler</a:t>
            </a:r>
            <a:endParaRPr lang="en-US" altLang="pt-BR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28613"/>
            <a:ext cx="8229600" cy="1371600"/>
          </a:xfrm>
        </p:spPr>
        <p:txBody>
          <a:bodyPr/>
          <a:lstStyle/>
          <a:p>
            <a:pPr eaLnBrk="1" hangingPunct="1"/>
            <a:r>
              <a:rPr lang="pt-BR" altLang="pt-BR" smtClean="0"/>
              <a:t>Diagrama de Atividade</a:t>
            </a:r>
            <a:endParaRPr lang="en-US" altLang="pt-BR" smtClean="0"/>
          </a:p>
        </p:txBody>
      </p:sp>
      <p:pic>
        <p:nvPicPr>
          <p:cNvPr id="512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700213"/>
            <a:ext cx="8353425" cy="4805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28613"/>
            <a:ext cx="8229600" cy="1371600"/>
          </a:xfrm>
        </p:spPr>
        <p:txBody>
          <a:bodyPr/>
          <a:lstStyle/>
          <a:p>
            <a:pPr eaLnBrk="1" hangingPunct="1"/>
            <a:r>
              <a:rPr lang="pt-BR" altLang="pt-BR" smtClean="0"/>
              <a:t>Diagrama de Atividade</a:t>
            </a:r>
            <a:endParaRPr lang="en-US" altLang="pt-BR" smtClean="0"/>
          </a:p>
        </p:txBody>
      </p:sp>
      <p:pic>
        <p:nvPicPr>
          <p:cNvPr id="614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557338"/>
            <a:ext cx="8424862" cy="510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28613"/>
            <a:ext cx="8229600" cy="1371600"/>
          </a:xfrm>
        </p:spPr>
        <p:txBody>
          <a:bodyPr/>
          <a:lstStyle/>
          <a:p>
            <a:pPr eaLnBrk="1" hangingPunct="1"/>
            <a:r>
              <a:rPr lang="pt-BR" altLang="pt-BR" smtClean="0"/>
              <a:t>Fluxos de Controle Sequenciais</a:t>
            </a:r>
            <a:endParaRPr lang="en-US" altLang="pt-BR" smtClean="0"/>
          </a:p>
        </p:txBody>
      </p:sp>
      <p:pic>
        <p:nvPicPr>
          <p:cNvPr id="717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773238"/>
            <a:ext cx="7848600" cy="491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28613"/>
            <a:ext cx="8229600" cy="1371600"/>
          </a:xfrm>
        </p:spPr>
        <p:txBody>
          <a:bodyPr/>
          <a:lstStyle/>
          <a:p>
            <a:pPr eaLnBrk="1" hangingPunct="1"/>
            <a:r>
              <a:rPr lang="pt-BR" altLang="pt-BR" smtClean="0"/>
              <a:t>Fluxos de Controle Sequenciais</a:t>
            </a:r>
            <a:endParaRPr lang="en-US" altLang="pt-BR" smtClean="0"/>
          </a:p>
        </p:txBody>
      </p:sp>
      <p:pic>
        <p:nvPicPr>
          <p:cNvPr id="819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628775"/>
            <a:ext cx="8578850" cy="482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28613"/>
            <a:ext cx="8229600" cy="1371600"/>
          </a:xfrm>
        </p:spPr>
        <p:txBody>
          <a:bodyPr/>
          <a:lstStyle/>
          <a:p>
            <a:pPr eaLnBrk="1" hangingPunct="1"/>
            <a:r>
              <a:rPr lang="pt-BR" altLang="pt-BR" smtClean="0"/>
              <a:t>Diagrama de Atividades</a:t>
            </a:r>
            <a:endParaRPr lang="en-US" altLang="pt-BR" smtClean="0"/>
          </a:p>
        </p:txBody>
      </p:sp>
      <p:pic>
        <p:nvPicPr>
          <p:cNvPr id="921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" y="1341438"/>
            <a:ext cx="8677275" cy="539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28613"/>
            <a:ext cx="8229600" cy="1371600"/>
          </a:xfrm>
        </p:spPr>
        <p:txBody>
          <a:bodyPr/>
          <a:lstStyle/>
          <a:p>
            <a:pPr eaLnBrk="1" hangingPunct="1"/>
            <a:r>
              <a:rPr lang="pt-BR" altLang="pt-BR" smtClean="0"/>
              <a:t>Fluxos de controle paralelo</a:t>
            </a:r>
            <a:endParaRPr lang="en-US" altLang="pt-BR" smtClean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1557338"/>
            <a:ext cx="8894762" cy="522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28613"/>
            <a:ext cx="8229600" cy="1371600"/>
          </a:xfrm>
        </p:spPr>
        <p:txBody>
          <a:bodyPr/>
          <a:lstStyle/>
          <a:p>
            <a:pPr eaLnBrk="1" hangingPunct="1"/>
            <a:r>
              <a:rPr lang="pt-BR" altLang="pt-BR" smtClean="0"/>
              <a:t>Fluxos de controle paralelo</a:t>
            </a:r>
            <a:endParaRPr lang="en-US" altLang="pt-BR" smtClean="0"/>
          </a:p>
        </p:txBody>
      </p:sp>
      <p:pic>
        <p:nvPicPr>
          <p:cNvPr id="1126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63" y="1412875"/>
            <a:ext cx="8820150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114</TotalTime>
  <Words>103</Words>
  <Application>Microsoft Office PowerPoint</Application>
  <PresentationFormat>Apresentação na tela (4:3)</PresentationFormat>
  <Paragraphs>18</Paragraphs>
  <Slides>18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3" baseType="lpstr">
      <vt:lpstr>Arial</vt:lpstr>
      <vt:lpstr>Wingdings</vt:lpstr>
      <vt:lpstr>Arial Black</vt:lpstr>
      <vt:lpstr>Times New Roman</vt:lpstr>
      <vt:lpstr>Pixel</vt:lpstr>
      <vt:lpstr>Apresentação do PowerPoint</vt:lpstr>
      <vt:lpstr>“Qualquer um pode escrever código que um computador pode entender. Bons programadores escrevem código  que seres humanos podem entender. ”        - Martin Fowler</vt:lpstr>
      <vt:lpstr>Diagrama de Atividade</vt:lpstr>
      <vt:lpstr>Diagrama de Atividade</vt:lpstr>
      <vt:lpstr>Fluxos de Controle Sequenciais</vt:lpstr>
      <vt:lpstr>Fluxos de Controle Sequenciais</vt:lpstr>
      <vt:lpstr>Diagrama de Atividades</vt:lpstr>
      <vt:lpstr>Fluxos de controle paralelo</vt:lpstr>
      <vt:lpstr>Fluxos de controle paralelo</vt:lpstr>
      <vt:lpstr>Exemplo (Raias de Natação)</vt:lpstr>
      <vt:lpstr>Apresentação do PowerPoint</vt:lpstr>
      <vt:lpstr>Uso de Diagramas de Atividades</vt:lpstr>
      <vt:lpstr>Modelar o Processo do Negócio</vt:lpstr>
      <vt:lpstr>Modelar o Processo do Negócio</vt:lpstr>
      <vt:lpstr>Modelar a Lógica de um Caso de Uso</vt:lpstr>
      <vt:lpstr>Modelar a Lógica de um Caso de Uso</vt:lpstr>
      <vt:lpstr>Modelar a Lógica de um Caso de Uso</vt:lpstr>
      <vt:lpstr>Modelar a Lógica de uma Operação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Raul Junji Nakashima</dc:creator>
  <cp:lastModifiedBy>Aluno0315</cp:lastModifiedBy>
  <cp:revision>74</cp:revision>
  <dcterms:created xsi:type="dcterms:W3CDTF">2008-06-27T18:56:26Z</dcterms:created>
  <dcterms:modified xsi:type="dcterms:W3CDTF">2019-10-02T00:18:02Z</dcterms:modified>
</cp:coreProperties>
</file>