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1"/>
  </p:notesMasterIdLst>
  <p:handoutMasterIdLst>
    <p:handoutMasterId r:id="rId32"/>
  </p:handoutMasterIdLst>
  <p:sldIdLst>
    <p:sldId id="277" r:id="rId2"/>
    <p:sldId id="329" r:id="rId3"/>
    <p:sldId id="318" r:id="rId4"/>
    <p:sldId id="319" r:id="rId5"/>
    <p:sldId id="279" r:id="rId6"/>
    <p:sldId id="280" r:id="rId7"/>
    <p:sldId id="282" r:id="rId8"/>
    <p:sldId id="283" r:id="rId9"/>
    <p:sldId id="296" r:id="rId10"/>
    <p:sldId id="297" r:id="rId11"/>
    <p:sldId id="298" r:id="rId12"/>
    <p:sldId id="299" r:id="rId13"/>
    <p:sldId id="300" r:id="rId14"/>
    <p:sldId id="302" r:id="rId15"/>
    <p:sldId id="306" r:id="rId16"/>
    <p:sldId id="301" r:id="rId17"/>
    <p:sldId id="289" r:id="rId18"/>
    <p:sldId id="303" r:id="rId19"/>
    <p:sldId id="324" r:id="rId20"/>
    <p:sldId id="321" r:id="rId21"/>
    <p:sldId id="281" r:id="rId22"/>
    <p:sldId id="316" r:id="rId23"/>
    <p:sldId id="308" r:id="rId24"/>
    <p:sldId id="311" r:id="rId25"/>
    <p:sldId id="312" r:id="rId26"/>
    <p:sldId id="328" r:id="rId27"/>
    <p:sldId id="325" r:id="rId28"/>
    <p:sldId id="326" r:id="rId29"/>
    <p:sldId id="327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7AE"/>
    <a:srgbClr val="008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94604"/>
  </p:normalViewPr>
  <p:slideViewPr>
    <p:cSldViewPr>
      <p:cViewPr varScale="1">
        <p:scale>
          <a:sx n="56" d="100"/>
          <a:sy n="56" d="100"/>
        </p:scale>
        <p:origin x="2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fld id="{2B7363D1-8080-4D49-9077-C23039AB671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fld id="{50DADDD3-0B98-4997-9F42-5A2EE657465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39637-61A2-4F55-BF71-02111440DE88}" type="slidenum">
              <a:rPr lang="en-US"/>
              <a:pPr/>
              <a:t>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17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7D64B-E860-4129-8942-0B0843F83E79}" type="slidenum">
              <a:rPr lang="en-US"/>
              <a:pPr/>
              <a:t>13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7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244ED-ADE6-495E-8833-3B4162EEDF87}" type="slidenum">
              <a:rPr lang="en-US"/>
              <a:pPr/>
              <a:t>14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88F38-B3B7-4A3C-AD4A-C6E285C3B3A2}" type="slidenum">
              <a:rPr lang="en-US"/>
              <a:pPr/>
              <a:t>15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8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3BB84-4D62-4E27-8368-3343F96643EA}" type="slidenum">
              <a:rPr lang="en-US"/>
              <a:pPr/>
              <a:t>16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1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B2A4C-D327-41AA-87F0-50F1DFDE85F8}" type="slidenum">
              <a:rPr lang="en-US"/>
              <a:pPr/>
              <a:t>17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714375"/>
            <a:ext cx="4759325" cy="3568700"/>
          </a:xfrm>
          <a:ln w="12700" cap="flat"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22788"/>
            <a:ext cx="5365750" cy="4365625"/>
          </a:xfrm>
          <a:ln/>
        </p:spPr>
        <p:txBody>
          <a:bodyPr lIns="97332" tIns="48667" rIns="97332" bIns="48667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3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65E6D-B4B1-4872-8A92-44E17144CE42}" type="slidenum">
              <a:rPr lang="en-US"/>
              <a:pPr/>
              <a:t>18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2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45554-D0FD-446E-93AD-2CE57CCD43EB}" type="slidenum">
              <a:rPr lang="en-US"/>
              <a:pPr/>
              <a:t>21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ED40F-6657-4940-9BBE-DC8DA3023A58}" type="slidenum">
              <a:rPr lang="en-US"/>
              <a:pPr/>
              <a:t>22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98D9B-DE14-4332-97E1-2733519195C3}" type="slidenum">
              <a:rPr lang="en-US"/>
              <a:pPr/>
              <a:t>23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2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3359E-2E9C-451A-B9F7-B33007F3D674}" type="slidenum">
              <a:rPr lang="en-US"/>
              <a:pPr/>
              <a:t>24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4C265-3315-490C-B560-A4AF8EC0469A}" type="slidenum">
              <a:rPr lang="en-US"/>
              <a:pPr/>
              <a:t>5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5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B8A36-0BB0-4D19-B9E2-A8C226D60637}" type="slidenum">
              <a:rPr lang="en-US"/>
              <a:pPr/>
              <a:t>25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AEA0A-1403-4E98-9969-DFAD7E1D4AF7}" type="slidenum">
              <a:rPr lang="en-US"/>
              <a:pPr/>
              <a:t>6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54CB7-EE91-4DB1-BED0-093265A3A2D2}" type="slidenum">
              <a:rPr lang="en-US"/>
              <a:pPr/>
              <a:t>7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1B1DA-6B45-4B68-8C46-0DE87D6FB19D}" type="slidenum">
              <a:rPr lang="en-US"/>
              <a:pPr/>
              <a:t>8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F133E-3896-4BE0-A8E7-6099EC03ACAB}" type="slidenum">
              <a:rPr lang="en-US"/>
              <a:pPr/>
              <a:t>9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CC4EC-A00F-4210-96F4-4EBCA9BAA6AF}" type="slidenum">
              <a:rPr lang="en-US"/>
              <a:pPr/>
              <a:t>10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655B5-5E25-4F7B-ABD4-2E633A3E9490}" type="slidenum">
              <a:rPr lang="en-US"/>
              <a:pPr/>
              <a:t>11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6F9DA-1539-4A24-A784-FD915F7BF3C5}" type="slidenum">
              <a:rPr lang="en-US"/>
              <a:pPr/>
              <a:t>12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043F6BC-EF8F-4DDA-A0AB-9B6A90815876}" type="datetime1">
              <a:rPr lang="pt-BR" smtClean="0"/>
              <a:pPr/>
              <a:t>01/10/2019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BA0BA-F71B-49FC-B769-718DD9F2ED9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LES/PUC-Rio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6E8C-F111-49B5-AF66-0A3634244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 © LES/PUC-Rio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C4258D1-C23D-4EAD-8239-6AA0DEC6DA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07950"/>
            <a:ext cx="7848600" cy="56356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8305800" cy="5343525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143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31/03/2003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305800" y="662940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fld id="{76D811B7-AB64-4720-A28D-4F349082802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2"/>
          </p:nvPr>
        </p:nvSpPr>
        <p:spPr>
          <a:xfrm>
            <a:off x="1676400" y="66167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© LES/PUC-Rio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LES/PUC-Rio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8D0148-148D-41F3-82E4-A46EEFA7733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9B44990-F4F3-41F0-BD52-E4E59ED347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© LES/PUC-Rio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F5BDEA-BC23-431E-A13E-D0AE4045E30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 © LES/PUC-Rio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E6B7ED-C440-475E-853D-F4090288F56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 © LES/PUC-Rio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LES/PUC-Rio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664925-AA8B-48CA-BD14-BD9A996CBD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LES/PUC-Rio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5369A-7DCF-4363-9E8E-F13E8BBA73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LES/PUC-Rio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44257A-A47C-4A16-B4D6-5368DF617DA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31/03/2003</a:t>
            </a:r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FF7F88-8E09-41F2-8FE0-2787D41BBBC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 © LES/PUC-Rio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31/03/2003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 © LES/PUC-Rio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FC7ACC-11B5-4593-8C1C-DAA6BF228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Projeto de Sistemas de Software</a:t>
            </a: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Diagramas de Seq</a:t>
            </a:r>
            <a:r>
              <a:rPr lang="pt-BR"/>
              <a:t>üência</a:t>
            </a:r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Objetos</a:t>
            </a:r>
            <a:endParaRPr lang="en-US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B6CBB38-38F6-4CA4-AA7A-F9904C3C9B38}" type="slidenum">
              <a:rPr lang="pt-BR"/>
              <a:pPr/>
              <a:t>10</a:t>
            </a:fld>
            <a:endParaRPr lang="pt-BR"/>
          </a:p>
        </p:txBody>
      </p:sp>
      <p:pic>
        <p:nvPicPr>
          <p:cNvPr id="288787" name="Picture 1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533400" y="1371600"/>
            <a:ext cx="9448800" cy="4548188"/>
          </a:xfrm>
          <a:noFill/>
          <a:ln/>
        </p:spPr>
      </p:pic>
      <p:sp>
        <p:nvSpPr>
          <p:cNvPr id="288783" name="Oval 15"/>
          <p:cNvSpPr>
            <a:spLocks noChangeArrowheads="1"/>
          </p:cNvSpPr>
          <p:nvPr/>
        </p:nvSpPr>
        <p:spPr bwMode="auto">
          <a:xfrm>
            <a:off x="2590800" y="1676400"/>
            <a:ext cx="1981200" cy="1295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8784" name="Oval 16"/>
          <p:cNvSpPr>
            <a:spLocks noChangeArrowheads="1"/>
          </p:cNvSpPr>
          <p:nvPr/>
        </p:nvSpPr>
        <p:spPr bwMode="auto">
          <a:xfrm>
            <a:off x="5257800" y="1676400"/>
            <a:ext cx="1981200" cy="1295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8785" name="Oval 17"/>
          <p:cNvSpPr>
            <a:spLocks noChangeArrowheads="1"/>
          </p:cNvSpPr>
          <p:nvPr/>
        </p:nvSpPr>
        <p:spPr bwMode="auto">
          <a:xfrm>
            <a:off x="7086600" y="1676400"/>
            <a:ext cx="1981200" cy="12954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Linhas de Vida</a:t>
            </a:r>
            <a:endParaRPr lang="en-US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E984481-A49C-4CBD-9BBD-90EE4A2B140F}" type="slidenum">
              <a:rPr lang="pt-BR"/>
              <a:pPr/>
              <a:t>11</a:t>
            </a:fld>
            <a:endParaRPr lang="pt-BR"/>
          </a:p>
        </p:txBody>
      </p:sp>
      <p:sp>
        <p:nvSpPr>
          <p:cNvPr id="29082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/>
              <a:t>Dimensão vertical</a:t>
            </a:r>
            <a:r>
              <a:rPr lang="pt-BR"/>
              <a:t> do diagrama</a:t>
            </a:r>
          </a:p>
          <a:p>
            <a:endParaRPr lang="pt-BR"/>
          </a:p>
          <a:p>
            <a:r>
              <a:rPr lang="pt-BR"/>
              <a:t>Apresentam o </a:t>
            </a:r>
            <a:r>
              <a:rPr lang="pt-BR" b="1"/>
              <a:t>tempo de vida</a:t>
            </a:r>
            <a:r>
              <a:rPr lang="pt-BR"/>
              <a:t> dos objetos</a:t>
            </a:r>
          </a:p>
          <a:p>
            <a:endParaRPr lang="pt-BR"/>
          </a:p>
          <a:p>
            <a:r>
              <a:rPr lang="pt-BR"/>
              <a:t>Pode apresentar a </a:t>
            </a:r>
            <a:r>
              <a:rPr lang="pt-BR" b="1"/>
              <a:t>ativação</a:t>
            </a:r>
            <a:r>
              <a:rPr lang="pt-BR"/>
              <a:t> ou a </a:t>
            </a:r>
            <a:r>
              <a:rPr lang="pt-BR" b="1"/>
              <a:t>desativação</a:t>
            </a:r>
            <a:r>
              <a:rPr lang="pt-BR"/>
              <a:t> dos objetos</a:t>
            </a:r>
          </a:p>
          <a:p>
            <a:pPr lvl="1"/>
            <a:r>
              <a:rPr lang="pt-BR"/>
              <a:t>Indicam que os objetos estão executando algo</a:t>
            </a:r>
          </a:p>
          <a:p>
            <a:pPr lvl="2"/>
            <a:r>
              <a:rPr lang="pt-BR"/>
              <a:t>Foco de controle</a:t>
            </a:r>
          </a:p>
          <a:p>
            <a:pPr lvl="1"/>
            <a:r>
              <a:rPr lang="pt-BR"/>
              <a:t>Caixas de ativação podem ser empilhadas</a:t>
            </a:r>
          </a:p>
          <a:p>
            <a:pPr lvl="2"/>
            <a:r>
              <a:rPr lang="pt-BR"/>
              <a:t>Indica chamada de método do próprio objeto</a:t>
            </a:r>
          </a:p>
          <a:p>
            <a:pPr lvl="2"/>
            <a:r>
              <a:rPr lang="pt-BR"/>
              <a:t>Objeto jose no slide anterior</a:t>
            </a:r>
          </a:p>
          <a:p>
            <a:endParaRPr lang="pt-BR"/>
          </a:p>
          <a:p>
            <a:r>
              <a:rPr lang="pt-BR"/>
              <a:t>Podem representar a </a:t>
            </a:r>
            <a:r>
              <a:rPr lang="pt-BR" b="1"/>
              <a:t>criação</a:t>
            </a:r>
            <a:r>
              <a:rPr lang="pt-BR"/>
              <a:t> e a </a:t>
            </a:r>
            <a:r>
              <a:rPr lang="pt-BR" b="1"/>
              <a:t>destruição</a:t>
            </a:r>
            <a:r>
              <a:rPr lang="pt-BR"/>
              <a:t> de objetos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64" name="Picture 2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457200"/>
            <a:ext cx="6629400" cy="6462713"/>
          </a:xfrm>
          <a:noFill/>
          <a:ln/>
        </p:spPr>
      </p:pic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Linhas de Vida</a:t>
            </a:r>
            <a:endParaRPr lang="en-US"/>
          </a:p>
        </p:txBody>
      </p:sp>
      <p:sp>
        <p:nvSpPr>
          <p:cNvPr id="1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F13B0-740F-4215-B747-08C1F20D76AB}" type="slidenum">
              <a:rPr lang="pt-BR"/>
              <a:pPr/>
              <a:t>12</a:t>
            </a:fld>
            <a:endParaRPr lang="pt-BR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 flipH="1">
            <a:off x="6934200" y="2395538"/>
            <a:ext cx="685800" cy="381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1851" name="Line 11"/>
          <p:cNvSpPr>
            <a:spLocks noChangeShapeType="1"/>
          </p:cNvSpPr>
          <p:nvPr/>
        </p:nvSpPr>
        <p:spPr bwMode="auto">
          <a:xfrm flipH="1">
            <a:off x="4800600" y="2395538"/>
            <a:ext cx="3962400" cy="1066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7391400" y="2014538"/>
            <a:ext cx="1666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Linhas de vida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3124200" y="2293938"/>
            <a:ext cx="627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1400">
                <a:solidFill>
                  <a:schemeClr val="tx2"/>
                </a:solidFill>
              </a:rPr>
              <a:t>new()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5943600" y="52197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(Caixas de) Ativação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4724400" y="4833938"/>
            <a:ext cx="1905000" cy="381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 flipH="1" flipV="1">
            <a:off x="6858000" y="4833938"/>
            <a:ext cx="228600" cy="381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1858" name="Line 18"/>
          <p:cNvSpPr>
            <a:spLocks noChangeShapeType="1"/>
          </p:cNvSpPr>
          <p:nvPr/>
        </p:nvSpPr>
        <p:spPr bwMode="auto">
          <a:xfrm flipH="1" flipV="1">
            <a:off x="6858000" y="3919538"/>
            <a:ext cx="914400" cy="1295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3200400" y="4986338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1400">
                <a:solidFill>
                  <a:schemeClr val="tx2"/>
                </a:solidFill>
              </a:rPr>
              <a:t>kill()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774700" y="2395538"/>
            <a:ext cx="9810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Criação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1867" name="Text Box 27"/>
          <p:cNvSpPr txBox="1">
            <a:spLocks noChangeArrowheads="1"/>
          </p:cNvSpPr>
          <p:nvPr/>
        </p:nvSpPr>
        <p:spPr bwMode="auto">
          <a:xfrm>
            <a:off x="533400" y="4910138"/>
            <a:ext cx="1285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Destruição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V="1">
            <a:off x="1752600" y="2547938"/>
            <a:ext cx="15240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91869" name="Line 29"/>
          <p:cNvSpPr>
            <a:spLocks noChangeShapeType="1"/>
          </p:cNvSpPr>
          <p:nvPr/>
        </p:nvSpPr>
        <p:spPr bwMode="auto">
          <a:xfrm>
            <a:off x="1828800" y="5138738"/>
            <a:ext cx="2819400" cy="533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Mensagens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248608D-CF44-4D60-9792-C30F320F7CA7}" type="slidenum">
              <a:rPr lang="pt-BR"/>
              <a:pPr/>
              <a:t>13</a:t>
            </a:fld>
            <a:endParaRPr lang="pt-BR"/>
          </a:p>
        </p:txBody>
      </p:sp>
      <p:sp>
        <p:nvSpPr>
          <p:cNvPr id="29389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/>
              <a:t>Objetos interagem através da troca de mensagens</a:t>
            </a:r>
          </a:p>
          <a:p>
            <a:pPr lvl="1"/>
            <a:r>
              <a:rPr lang="pt-BR"/>
              <a:t>Setas sólidas que vão do objeto solicitante para o solicitado</a:t>
            </a:r>
          </a:p>
          <a:p>
            <a:pPr lvl="2"/>
            <a:r>
              <a:rPr lang="pt-BR"/>
              <a:t>Para o próprio objeto: auto-delegação</a:t>
            </a:r>
          </a:p>
          <a:p>
            <a:pPr lvl="1"/>
            <a:r>
              <a:rPr lang="pt-BR"/>
              <a:t>Rotulados com os nomes dos estímulos mais os argumentos (ou valores dos argumentos) do estímulo</a:t>
            </a:r>
          </a:p>
          <a:p>
            <a:r>
              <a:rPr lang="pt-BR"/>
              <a:t>Sintaxe</a:t>
            </a:r>
          </a:p>
          <a:p>
            <a:endParaRPr lang="pt-BR"/>
          </a:p>
          <a:p>
            <a:pPr lvl="1"/>
            <a:r>
              <a:rPr lang="pt-BR"/>
              <a:t>onde</a:t>
            </a:r>
          </a:p>
          <a:p>
            <a:pPr lvl="2"/>
            <a:r>
              <a:rPr lang="pt-BR" b="1"/>
              <a:t>return</a:t>
            </a:r>
            <a:r>
              <a:rPr lang="pt-BR"/>
              <a:t> é o nome do valor de retorno</a:t>
            </a:r>
          </a:p>
          <a:p>
            <a:pPr lvl="2"/>
            <a:r>
              <a:rPr lang="pt-BR" b="1"/>
              <a:t>message</a:t>
            </a:r>
            <a:r>
              <a:rPr lang="pt-BR"/>
              <a:t> é o nome da mensagem</a:t>
            </a:r>
          </a:p>
          <a:p>
            <a:pPr lvl="2"/>
            <a:r>
              <a:rPr lang="pt-BR" b="1"/>
              <a:t>parameter</a:t>
            </a:r>
            <a:r>
              <a:rPr lang="pt-BR"/>
              <a:t> é o nome de um parâmetro da mensagem</a:t>
            </a:r>
          </a:p>
          <a:p>
            <a:pPr lvl="2"/>
            <a:r>
              <a:rPr lang="pt-BR" b="1"/>
              <a:t>parameterType</a:t>
            </a:r>
            <a:r>
              <a:rPr lang="pt-BR"/>
              <a:t> é o nome do tipo desse parâmetro</a:t>
            </a:r>
          </a:p>
          <a:p>
            <a:pPr lvl="2"/>
            <a:r>
              <a:rPr lang="pt-BR" b="1"/>
              <a:t>returnType</a:t>
            </a:r>
            <a:r>
              <a:rPr lang="pt-BR"/>
              <a:t> é o tipo do valor de retorno</a:t>
            </a:r>
          </a:p>
          <a:p>
            <a:endParaRPr lang="en-US"/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1066800" y="3429000"/>
            <a:ext cx="7419975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>
                <a:latin typeface="Courier New" pitchFamily="49" charset="0"/>
              </a:rPr>
              <a:t>return := message(parameter:parameterType):returnType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Mensagens - Tipos</a:t>
            </a:r>
            <a:endParaRPr lang="en-US"/>
          </a:p>
        </p:txBody>
      </p:sp>
      <p:sp>
        <p:nvSpPr>
          <p:cNvPr id="12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9053AB-E10D-4143-9E70-1D8FC634D37C}" type="slidenum">
              <a:rPr lang="pt-BR"/>
              <a:pPr/>
              <a:t>14</a:t>
            </a:fld>
            <a:endParaRPr lang="pt-BR"/>
          </a:p>
        </p:txBody>
      </p:sp>
      <p:sp>
        <p:nvSpPr>
          <p:cNvPr id="295956" name="Rectangle 20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Tipos de ação que uma mensagem pode representar</a:t>
            </a:r>
          </a:p>
          <a:p>
            <a:pPr lvl="1"/>
            <a:r>
              <a:rPr lang="pt-BR"/>
              <a:t>call </a:t>
            </a:r>
          </a:p>
          <a:p>
            <a:pPr lvl="2"/>
            <a:r>
              <a:rPr lang="pt-BR"/>
              <a:t>Invoca uma operação sobre um objeto</a:t>
            </a:r>
          </a:p>
          <a:p>
            <a:pPr lvl="3"/>
            <a:r>
              <a:rPr lang="pt-BR"/>
              <a:t>Objeto pode mandar uma chamada para si próprio</a:t>
            </a:r>
          </a:p>
          <a:p>
            <a:pPr lvl="4"/>
            <a:r>
              <a:rPr lang="pt-BR"/>
              <a:t>Resultando na execução local de uma operação</a:t>
            </a:r>
          </a:p>
          <a:p>
            <a:pPr lvl="1"/>
            <a:r>
              <a:rPr lang="pt-BR"/>
              <a:t>return</a:t>
            </a:r>
          </a:p>
          <a:p>
            <a:pPr lvl="2"/>
            <a:r>
              <a:rPr lang="pt-BR"/>
              <a:t>Representa o retorno de um valor para o objeto que chamou a operação </a:t>
            </a:r>
          </a:p>
          <a:p>
            <a:pPr lvl="2"/>
            <a:r>
              <a:rPr lang="pt-BR"/>
              <a:t>Opcional</a:t>
            </a:r>
          </a:p>
          <a:p>
            <a:pPr lvl="1"/>
            <a:r>
              <a:rPr lang="pt-BR"/>
              <a:t>create </a:t>
            </a:r>
          </a:p>
          <a:p>
            <a:pPr lvl="2"/>
            <a:r>
              <a:rPr lang="pt-BR"/>
              <a:t>Criação de um objeto</a:t>
            </a:r>
          </a:p>
          <a:p>
            <a:pPr lvl="1"/>
            <a:r>
              <a:rPr lang="pt-BR"/>
              <a:t>destroy</a:t>
            </a:r>
          </a:p>
          <a:p>
            <a:pPr lvl="2"/>
            <a:r>
              <a:rPr lang="pt-BR"/>
              <a:t>Eliminação de um objeto</a:t>
            </a:r>
            <a:endParaRPr 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4511675" y="4800600"/>
            <a:ext cx="19812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4953000" y="44196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new()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7178675" y="4419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&lt;&lt;create&gt;&gt;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>
            <a:off x="4511675" y="5562600"/>
            <a:ext cx="19812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5045075" y="51816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kill()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7178675" y="51816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&lt;&lt;destroy&gt;&gt;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6950075" y="4800600"/>
            <a:ext cx="19812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5954" name="Line 18"/>
          <p:cNvSpPr>
            <a:spLocks noChangeShapeType="1"/>
          </p:cNvSpPr>
          <p:nvPr/>
        </p:nvSpPr>
        <p:spPr bwMode="auto">
          <a:xfrm>
            <a:off x="6873875" y="5562600"/>
            <a:ext cx="19812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Mensagens - Representações</a:t>
            </a:r>
          </a:p>
        </p:txBody>
      </p:sp>
      <p:sp>
        <p:nvSpPr>
          <p:cNvPr id="23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6162D3C-80C7-47E2-946F-AF488C1FCB3B}" type="slidenum">
              <a:rPr lang="pt-BR"/>
              <a:pPr/>
              <a:t>15</a:t>
            </a:fld>
            <a:endParaRPr lang="pt-BR"/>
          </a:p>
        </p:txBody>
      </p:sp>
      <p:graphicFrame>
        <p:nvGraphicFramePr>
          <p:cNvPr id="308386" name="Group 162"/>
          <p:cNvGraphicFramePr>
            <a:graphicFrameLocks noGrp="1"/>
          </p:cNvGraphicFramePr>
          <p:nvPr>
            <p:ph type="tbl" idx="4294967295"/>
          </p:nvPr>
        </p:nvGraphicFramePr>
        <p:xfrm>
          <a:off x="685800" y="2438400"/>
          <a:ext cx="7851775" cy="2998789"/>
        </p:xfrm>
        <a:graphic>
          <a:graphicData uri="http://schemas.openxmlformats.org/drawingml/2006/table">
            <a:tbl>
              <a:tblPr/>
              <a:tblGrid>
                <a:gridCol w="1530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1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Símbolo</a:t>
                      </a:r>
                      <a:endParaRPr kumimoji="0" 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Significado</a:t>
                      </a:r>
                      <a:endParaRPr kumimoji="0" 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Mensagem síncrona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Mensagem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assíncrona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Mensagem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retorno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opcional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08312" name="Line 88"/>
          <p:cNvSpPr>
            <a:spLocks noChangeShapeType="1"/>
          </p:cNvSpPr>
          <p:nvPr/>
        </p:nvSpPr>
        <p:spPr bwMode="auto">
          <a:xfrm>
            <a:off x="990600" y="3281362"/>
            <a:ext cx="990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8314" name="Line 90"/>
          <p:cNvSpPr>
            <a:spLocks noChangeShapeType="1"/>
          </p:cNvSpPr>
          <p:nvPr/>
        </p:nvSpPr>
        <p:spPr bwMode="auto">
          <a:xfrm>
            <a:off x="990600" y="4119562"/>
            <a:ext cx="990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8387" name="Line 163"/>
          <p:cNvSpPr>
            <a:spLocks noChangeShapeType="1"/>
          </p:cNvSpPr>
          <p:nvPr/>
        </p:nvSpPr>
        <p:spPr bwMode="auto">
          <a:xfrm>
            <a:off x="990600" y="5033962"/>
            <a:ext cx="990600" cy="0"/>
          </a:xfrm>
          <a:prstGeom prst="line">
            <a:avLst/>
          </a:prstGeom>
          <a:noFill/>
          <a:ln w="57150">
            <a:solidFill>
              <a:srgbClr val="A5002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Mensagens</a:t>
            </a:r>
            <a:endParaRPr lang="en-US"/>
          </a:p>
        </p:txBody>
      </p:sp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A2F327-4508-4245-B5F3-D84EC53656CC}" type="slidenum">
              <a:rPr lang="pt-BR"/>
              <a:pPr/>
              <a:t>16</a:t>
            </a:fld>
            <a:endParaRPr lang="pt-BR"/>
          </a:p>
        </p:txBody>
      </p:sp>
      <p:pic>
        <p:nvPicPr>
          <p:cNvPr id="294927" name="Picture 1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685800" y="1746250"/>
            <a:ext cx="9829800" cy="4730750"/>
          </a:xfrm>
          <a:noFill/>
          <a:ln/>
        </p:spPr>
      </p:pic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3810000" y="5943600"/>
            <a:ext cx="13747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mensagens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4921" name="Line 9"/>
          <p:cNvSpPr>
            <a:spLocks noChangeShapeType="1"/>
          </p:cNvSpPr>
          <p:nvPr/>
        </p:nvSpPr>
        <p:spPr bwMode="auto">
          <a:xfrm flipH="1" flipV="1">
            <a:off x="3886200" y="4953000"/>
            <a:ext cx="381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 flipH="1" flipV="1">
            <a:off x="4267200" y="4343400"/>
            <a:ext cx="457200" cy="1600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 flipV="1">
            <a:off x="2514600" y="3657600"/>
            <a:ext cx="1447800" cy="2286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4724400" y="1676400"/>
            <a:ext cx="1793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rgbClr val="A50021"/>
                </a:solidFill>
              </a:rPr>
              <a:t>Auto-delegação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294925" name="Line 13"/>
          <p:cNvSpPr>
            <a:spLocks noChangeShapeType="1"/>
          </p:cNvSpPr>
          <p:nvPr/>
        </p:nvSpPr>
        <p:spPr bwMode="auto">
          <a:xfrm flipH="1">
            <a:off x="3962400" y="2133600"/>
            <a:ext cx="1676400" cy="1600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60" name="Rectangle 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Mensagens – Condições de Guarda</a:t>
            </a:r>
          </a:p>
        </p:txBody>
      </p:sp>
      <p:sp>
        <p:nvSpPr>
          <p:cNvPr id="32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4686518-A0CC-485E-B255-C56087F4B625}" type="slidenum">
              <a:rPr lang="pt-BR"/>
              <a:pPr/>
              <a:t>17</a:t>
            </a:fld>
            <a:endParaRPr lang="pt-BR"/>
          </a:p>
        </p:txBody>
      </p:sp>
      <p:sp>
        <p:nvSpPr>
          <p:cNvPr id="278563" name="Rectangle 35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/>
          </a:bodyPr>
          <a:lstStyle/>
          <a:p>
            <a:r>
              <a:rPr lang="pt-BR" sz="2400" dirty="0"/>
              <a:t>Mensagens podem apresentar condições de guarda</a:t>
            </a:r>
          </a:p>
          <a:p>
            <a:pPr lvl="1"/>
            <a:r>
              <a:rPr lang="pt-BR" sz="2400" dirty="0"/>
              <a:t>condições em que a mensagem é enviada</a:t>
            </a:r>
          </a:p>
          <a:p>
            <a:pPr lvl="1"/>
            <a:r>
              <a:rPr lang="pt-BR" sz="2400" dirty="0"/>
              <a:t>[condição de guarda]</a:t>
            </a:r>
            <a:endParaRPr lang="en-US" sz="2400" dirty="0"/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2743200" y="3124200"/>
            <a:ext cx="5715000" cy="3581400"/>
            <a:chOff x="1104" y="1344"/>
            <a:chExt cx="3600" cy="2256"/>
          </a:xfrm>
        </p:grpSpPr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1104" y="134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u="sng" noProof="1">
                  <a:latin typeface="Courier New" pitchFamily="49" charset="0"/>
                </a:rPr>
                <a:t>:Aluno</a:t>
              </a: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2256" y="134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u="sng" noProof="1">
                  <a:latin typeface="Courier New" pitchFamily="49" charset="0"/>
                </a:rPr>
                <a:t>:Sistema</a:t>
              </a: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3792" y="1392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u="sng" noProof="1">
                  <a:latin typeface="Courier New" pitchFamily="49" charset="0"/>
                </a:rPr>
                <a:t>:Impressora</a:t>
              </a:r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1392" y="1632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>
              <a:off x="2640" y="1632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4224" y="168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344" y="1776"/>
              <a:ext cx="96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2592" y="1872"/>
              <a:ext cx="9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2592" y="2448"/>
              <a:ext cx="96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176" y="3168"/>
              <a:ext cx="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1440" y="187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1440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1440" y="246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1440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 flipH="1">
              <a:off x="1440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2688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766" y="1705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Courier New" pitchFamily="49" charset="0"/>
                </a:rPr>
                <a:t>l</a:t>
              </a:r>
              <a:r>
                <a:rPr lang="pt-BR" sz="1600" noProof="1">
                  <a:latin typeface="Courier New" pitchFamily="49" charset="0"/>
                </a:rPr>
                <a:t>ogin()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1670" y="2017"/>
              <a:ext cx="8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Courier New" pitchFamily="49" charset="0"/>
                </a:rPr>
                <a:t>s</a:t>
              </a:r>
              <a:r>
                <a:rPr lang="pt-BR" sz="1600" noProof="1">
                  <a:latin typeface="Courier New" pitchFamily="49" charset="0"/>
                </a:rPr>
                <a:t>istemaOk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1632" y="2296"/>
              <a:ext cx="9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Courier New" pitchFamily="49" charset="0"/>
                </a:rPr>
                <a:t>m</a:t>
              </a:r>
              <a:r>
                <a:rPr lang="pt-BR" sz="1600" noProof="1">
                  <a:latin typeface="Courier New" pitchFamily="49" charset="0"/>
                </a:rPr>
                <a:t>atricula()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612" y="2770"/>
              <a:ext cx="8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Courier New" pitchFamily="49" charset="0"/>
                </a:rPr>
                <a:t>t</a:t>
              </a:r>
              <a:r>
                <a:rPr lang="pt-BR" sz="1600" noProof="1">
                  <a:latin typeface="Courier New" pitchFamily="49" charset="0"/>
                </a:rPr>
                <a:t>urmaCheia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1776" y="2620"/>
              <a:ext cx="8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noProof="1">
                  <a:latin typeface="Courier New" pitchFamily="49" charset="0"/>
                </a:rPr>
                <a:t>[sem vaga]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1622" y="3265"/>
              <a:ext cx="9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Courier New" pitchFamily="49" charset="0"/>
                </a:rPr>
                <a:t>m</a:t>
              </a:r>
              <a:r>
                <a:rPr lang="pt-BR" sz="1600" noProof="1">
                  <a:latin typeface="Courier New" pitchFamily="49" charset="0"/>
                </a:rPr>
                <a:t>atriculado</a:t>
              </a: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2645" y="3121"/>
              <a:ext cx="1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>
                  <a:latin typeface="Courier New" pitchFamily="49" charset="0"/>
                </a:rPr>
                <a:t>i</a:t>
              </a:r>
              <a:r>
                <a:rPr lang="pt-BR" sz="1600" noProof="1">
                  <a:latin typeface="Courier New" pitchFamily="49" charset="0"/>
                </a:rPr>
                <a:t>mprimirRelatório()</a:t>
              </a: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2640" y="2956"/>
              <a:ext cx="8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noProof="1">
                  <a:latin typeface="Courier New" pitchFamily="49" charset="0"/>
                </a:rPr>
                <a:t>[com vaga]</a:t>
              </a:r>
            </a:p>
          </p:txBody>
        </p:sp>
      </p:grp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4953000" y="5715000"/>
            <a:ext cx="1905000" cy="3048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1447800" y="44958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Matrícula</a:t>
            </a:r>
            <a:endParaRPr lang="en-US"/>
          </a:p>
        </p:txBody>
      </p:sp>
      <p:sp>
        <p:nvSpPr>
          <p:cNvPr id="61" name="Oval 31"/>
          <p:cNvSpPr>
            <a:spLocks noChangeArrowheads="1"/>
          </p:cNvSpPr>
          <p:nvPr/>
        </p:nvSpPr>
        <p:spPr bwMode="auto">
          <a:xfrm>
            <a:off x="3657600" y="5181600"/>
            <a:ext cx="1905000" cy="3048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Mensagens - Iteração</a:t>
            </a:r>
            <a:endParaRPr lang="en-US"/>
          </a:p>
        </p:txBody>
      </p:sp>
      <p:sp>
        <p:nvSpPr>
          <p:cNvPr id="1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0CB178-6573-43B3-9F6A-0412BE3F3492}" type="slidenum">
              <a:rPr lang="pt-BR"/>
              <a:pPr/>
              <a:t>18</a:t>
            </a:fld>
            <a:endParaRPr lang="pt-BR"/>
          </a:p>
        </p:txBody>
      </p:sp>
      <p:sp>
        <p:nvSpPr>
          <p:cNvPr id="19" name="Espaço Reservado para Conteúdo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Uma mensagem pode ser enviada repetidas vezes</a:t>
            </a:r>
          </a:p>
          <a:p>
            <a:pPr lvl="1"/>
            <a:r>
              <a:rPr lang="pt-BR" dirty="0"/>
              <a:t>* mensagem(...)</a:t>
            </a:r>
            <a:endParaRPr lang="en-US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8D0148-148D-41F3-82E4-A46EEFA77339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609600"/>
            <a:ext cx="6096000" cy="5943600"/>
          </a:xfrm>
          <a:prstGeom prst="rect">
            <a:avLst/>
          </a:prstGeom>
          <a:noFill/>
          <a:ln/>
        </p:spPr>
      </p:pic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343400" y="3200400"/>
            <a:ext cx="838200" cy="228600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133600" y="30480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438400" y="3733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362200" y="4038600"/>
            <a:ext cx="152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906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914400" y="3505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38200" y="3810000"/>
            <a:ext cx="152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2438400"/>
            <a:ext cx="1038225" cy="809625"/>
          </a:xfrm>
          <a:prstGeom prst="rect">
            <a:avLst/>
          </a:prstGeom>
          <a:noFill/>
        </p:spPr>
      </p:pic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85838" y="3778250"/>
            <a:ext cx="12938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100">
                <a:latin typeface="Verdana" pitchFamily="34" charset="0"/>
              </a:rPr>
              <a:t>* </a:t>
            </a:r>
            <a:r>
              <a:rPr lang="pt-BR" sz="1100" noProof="1">
                <a:latin typeface="Verdana" pitchFamily="34" charset="0"/>
              </a:rPr>
              <a:t>adicionarItem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981200" y="32004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57400" y="3352800"/>
            <a:ext cx="7381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300" u="sng" noProof="1">
                <a:latin typeface="Verdana" pitchFamily="34" charset="0"/>
              </a:rPr>
              <a:t>pedido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87363" y="3200400"/>
            <a:ext cx="96043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300" u="sng" noProof="1">
                <a:latin typeface="Verdana" pitchFamily="34" charset="0"/>
              </a:rPr>
              <a:t>vendedor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6E333157-C330-FA4F-910B-4C63CBF3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69A-7DCF-4363-9E8E-F13E8BBA737B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7185EB5-7472-D948-8CA7-8245D620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919"/>
            <a:ext cx="9144000" cy="47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Foco de Controle</a:t>
            </a:r>
            <a:endParaRPr lang="en-US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33BA8B-4E19-4C45-BA63-64C96ECAD61D}" type="slidenum">
              <a:rPr lang="pt-BR"/>
              <a:pPr/>
              <a:t>20</a:t>
            </a:fld>
            <a:endParaRPr lang="pt-BR"/>
          </a:p>
        </p:txBody>
      </p:sp>
      <p:sp>
        <p:nvSpPr>
          <p:cNvPr id="377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Período de tempo que o objeto executa uma ação</a:t>
            </a:r>
          </a:p>
          <a:p>
            <a:endParaRPr lang="pt-BR"/>
          </a:p>
          <a:p>
            <a:r>
              <a:rPr lang="pt-BR"/>
              <a:t>Relação de controle entre ativação e o responsável pela sua invocação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</a:t>
            </a:r>
            <a:r>
              <a:rPr lang="pt-BR" noProof="1"/>
              <a:t>iagrama </a:t>
            </a:r>
            <a:r>
              <a:rPr lang="pt-BR" dirty="0"/>
              <a:t>de S</a:t>
            </a:r>
            <a:r>
              <a:rPr lang="pt-BR" noProof="1"/>
              <a:t>eq</a:t>
            </a:r>
            <a:r>
              <a:rPr lang="pt-BR" dirty="0"/>
              <a:t>ü</a:t>
            </a:r>
            <a:r>
              <a:rPr lang="pt-BR" noProof="1"/>
              <a:t>ência</a:t>
            </a:r>
            <a:r>
              <a:rPr lang="pt-BR" dirty="0"/>
              <a:t> Construção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F91904C-EB6B-4141-B886-39C497825DB1}" type="slidenum">
              <a:rPr lang="pt-BR"/>
              <a:pPr/>
              <a:t>21</a:t>
            </a:fld>
            <a:endParaRPr lang="pt-BR"/>
          </a:p>
        </p:txBody>
      </p:sp>
      <p:sp>
        <p:nvSpPr>
          <p:cNvPr id="270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noProof="1"/>
              <a:t>Escolher um </a:t>
            </a:r>
            <a:r>
              <a:rPr lang="en-US" sz="2800" b="1" noProof="1"/>
              <a:t>caso de uso</a:t>
            </a:r>
          </a:p>
          <a:p>
            <a:pPr>
              <a:lnSpc>
                <a:spcPct val="80000"/>
              </a:lnSpc>
            </a:pPr>
            <a:endParaRPr lang="pt-BR" sz="2800" b="1" dirty="0"/>
          </a:p>
          <a:p>
            <a:pPr>
              <a:lnSpc>
                <a:spcPct val="80000"/>
              </a:lnSpc>
            </a:pPr>
            <a:r>
              <a:rPr lang="pt-BR" sz="2800" noProof="1"/>
              <a:t>Identificar os </a:t>
            </a:r>
            <a:r>
              <a:rPr lang="pt-BR" sz="2800" b="1" noProof="1"/>
              <a:t>objetos</a:t>
            </a:r>
            <a:r>
              <a:rPr lang="pt-BR" sz="2800" noProof="1"/>
              <a:t> que fazem parte da </a:t>
            </a:r>
            <a:r>
              <a:rPr lang="pt-BR" sz="2800" b="1" noProof="1"/>
              <a:t>interação</a:t>
            </a:r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</a:pPr>
            <a:r>
              <a:rPr lang="pt-BR" sz="2800" noProof="1"/>
              <a:t>Identificar o objeto que </a:t>
            </a:r>
            <a:r>
              <a:rPr lang="pt-BR" sz="2800" b="1" noProof="1"/>
              <a:t>começa</a:t>
            </a:r>
            <a:r>
              <a:rPr lang="pt-BR" sz="2800" noProof="1"/>
              <a:t> a interação</a:t>
            </a:r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</a:pPr>
            <a:r>
              <a:rPr lang="pt-BR" sz="2800" noProof="1"/>
              <a:t>Identificar as </a:t>
            </a:r>
            <a:r>
              <a:rPr lang="pt-BR" sz="2800" b="1" noProof="1"/>
              <a:t>mensagens</a:t>
            </a:r>
            <a:r>
              <a:rPr lang="pt-BR" sz="2800" noProof="1"/>
              <a:t> trocadas entre os objetos</a:t>
            </a:r>
          </a:p>
          <a:p>
            <a:pPr>
              <a:lnSpc>
                <a:spcPct val="80000"/>
              </a:lnSpc>
            </a:pPr>
            <a:endParaRPr lang="pt-BR" sz="2800" dirty="0"/>
          </a:p>
          <a:p>
            <a:pPr>
              <a:lnSpc>
                <a:spcPct val="80000"/>
              </a:lnSpc>
            </a:pPr>
            <a:r>
              <a:rPr lang="pt-BR" sz="2800" noProof="1"/>
              <a:t>Identificar a </a:t>
            </a:r>
            <a:r>
              <a:rPr lang="pt-BR" sz="2800" b="1" noProof="1"/>
              <a:t>sequência</a:t>
            </a:r>
            <a:r>
              <a:rPr lang="pt-BR" sz="2800" noProof="1"/>
              <a:t> destas mensagens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OO do RUP</a:t>
            </a:r>
            <a:endParaRPr lang="en-US"/>
          </a:p>
        </p:txBody>
      </p:sp>
      <p:sp>
        <p:nvSpPr>
          <p:cNvPr id="21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7CC574-9D54-412E-8092-8ED997901575}" type="slidenum">
              <a:rPr lang="pt-BR"/>
              <a:pPr/>
              <a:t>22</a:t>
            </a:fld>
            <a:endParaRPr lang="pt-BR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3429000"/>
            <a:ext cx="8153400" cy="32004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pt-BR" dirty="0"/>
              <a:t>Fronteira (</a:t>
            </a:r>
            <a:r>
              <a:rPr lang="pt-BR" i="1" dirty="0" err="1"/>
              <a:t>boundary</a:t>
            </a:r>
            <a:r>
              <a:rPr lang="pt-BR" dirty="0"/>
              <a:t>)</a:t>
            </a:r>
          </a:p>
          <a:p>
            <a:pPr lvl="2">
              <a:lnSpc>
                <a:spcPct val="110000"/>
              </a:lnSpc>
            </a:pPr>
            <a:r>
              <a:rPr lang="pt-BR" dirty="0"/>
              <a:t>Classes de interface com o mundo externo </a:t>
            </a:r>
            <a:br>
              <a:rPr lang="pt-BR" dirty="0"/>
            </a:br>
            <a:r>
              <a:rPr lang="pt-BR" dirty="0"/>
              <a:t>(ex: GUI, sistemas externos)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Controle (</a:t>
            </a:r>
            <a:r>
              <a:rPr lang="pt-BR" i="1" dirty="0" err="1"/>
              <a:t>control</a:t>
            </a:r>
            <a:r>
              <a:rPr lang="pt-BR" dirty="0"/>
              <a:t>)</a:t>
            </a:r>
          </a:p>
          <a:p>
            <a:pPr lvl="2">
              <a:lnSpc>
                <a:spcPct val="110000"/>
              </a:lnSpc>
            </a:pPr>
            <a:r>
              <a:rPr lang="pt-BR" dirty="0"/>
              <a:t>Coordenam o comportamento do caso de uso definindo uma interface entre classes fronteira e entidade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Entidade (</a:t>
            </a:r>
            <a:r>
              <a:rPr lang="pt-BR" i="1" dirty="0" err="1"/>
              <a:t>entity</a:t>
            </a:r>
            <a:r>
              <a:rPr lang="pt-BR" dirty="0"/>
              <a:t>)</a:t>
            </a:r>
          </a:p>
          <a:p>
            <a:pPr lvl="2">
              <a:lnSpc>
                <a:spcPct val="110000"/>
              </a:lnSpc>
            </a:pPr>
            <a:r>
              <a:rPr lang="pt-BR" dirty="0"/>
              <a:t>Classes que armazenam informações manipuladas pelo sistema</a:t>
            </a:r>
          </a:p>
        </p:txBody>
      </p:sp>
      <p:grpSp>
        <p:nvGrpSpPr>
          <p:cNvPr id="332821" name="Group 21"/>
          <p:cNvGrpSpPr>
            <a:grpSpLocks/>
          </p:cNvGrpSpPr>
          <p:nvPr/>
        </p:nvGrpSpPr>
        <p:grpSpPr bwMode="auto">
          <a:xfrm>
            <a:off x="715962" y="3490210"/>
            <a:ext cx="534988" cy="344488"/>
            <a:chOff x="1947" y="1061"/>
            <a:chExt cx="652" cy="428"/>
          </a:xfrm>
        </p:grpSpPr>
        <p:sp>
          <p:nvSpPr>
            <p:cNvPr id="332822" name="Oval 22"/>
            <p:cNvSpPr>
              <a:spLocks noChangeArrowheads="1"/>
            </p:cNvSpPr>
            <p:nvPr/>
          </p:nvSpPr>
          <p:spPr bwMode="auto">
            <a:xfrm>
              <a:off x="2161" y="1061"/>
              <a:ext cx="438" cy="428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23" name="Line 23"/>
            <p:cNvSpPr>
              <a:spLocks noChangeShapeType="1"/>
            </p:cNvSpPr>
            <p:nvPr/>
          </p:nvSpPr>
          <p:spPr bwMode="auto">
            <a:xfrm>
              <a:off x="1947" y="1163"/>
              <a:ext cx="1" cy="224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24" name="Line 24"/>
            <p:cNvSpPr>
              <a:spLocks noChangeShapeType="1"/>
            </p:cNvSpPr>
            <p:nvPr/>
          </p:nvSpPr>
          <p:spPr bwMode="auto">
            <a:xfrm>
              <a:off x="1947" y="1275"/>
              <a:ext cx="214" cy="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25" name="Oval 25"/>
            <p:cNvSpPr>
              <a:spLocks noChangeArrowheads="1"/>
            </p:cNvSpPr>
            <p:nvPr/>
          </p:nvSpPr>
          <p:spPr bwMode="auto">
            <a:xfrm>
              <a:off x="2161" y="1061"/>
              <a:ext cx="438" cy="428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>
              <a:off x="1947" y="1163"/>
              <a:ext cx="1" cy="224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1947" y="1275"/>
              <a:ext cx="214" cy="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32828" name="Group 28"/>
          <p:cNvGrpSpPr>
            <a:grpSpLocks/>
          </p:cNvGrpSpPr>
          <p:nvPr/>
        </p:nvGrpSpPr>
        <p:grpSpPr bwMode="auto">
          <a:xfrm>
            <a:off x="891655" y="4510087"/>
            <a:ext cx="358775" cy="366713"/>
            <a:chOff x="3196" y="1061"/>
            <a:chExt cx="438" cy="456"/>
          </a:xfrm>
        </p:grpSpPr>
        <p:sp>
          <p:nvSpPr>
            <p:cNvPr id="332829" name="Oval 29"/>
            <p:cNvSpPr>
              <a:spLocks noChangeArrowheads="1"/>
            </p:cNvSpPr>
            <p:nvPr/>
          </p:nvSpPr>
          <p:spPr bwMode="auto">
            <a:xfrm>
              <a:off x="3196" y="1098"/>
              <a:ext cx="438" cy="419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30" name="Line 30"/>
            <p:cNvSpPr>
              <a:spLocks noChangeShapeType="1"/>
            </p:cNvSpPr>
            <p:nvPr/>
          </p:nvSpPr>
          <p:spPr bwMode="auto">
            <a:xfrm flipH="1">
              <a:off x="3364" y="1061"/>
              <a:ext cx="93" cy="3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 flipH="1" flipV="1">
              <a:off x="3364" y="1098"/>
              <a:ext cx="93" cy="3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32" name="Oval 32"/>
            <p:cNvSpPr>
              <a:spLocks noChangeArrowheads="1"/>
            </p:cNvSpPr>
            <p:nvPr/>
          </p:nvSpPr>
          <p:spPr bwMode="auto">
            <a:xfrm>
              <a:off x="3196" y="1098"/>
              <a:ext cx="438" cy="419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 flipH="1">
              <a:off x="3364" y="1061"/>
              <a:ext cx="93" cy="3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34" name="Line 34"/>
            <p:cNvSpPr>
              <a:spLocks noChangeShapeType="1"/>
            </p:cNvSpPr>
            <p:nvPr/>
          </p:nvSpPr>
          <p:spPr bwMode="auto">
            <a:xfrm flipH="1" flipV="1">
              <a:off x="3364" y="1098"/>
              <a:ext cx="93" cy="3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32835" name="Group 35"/>
          <p:cNvGrpSpPr>
            <a:grpSpLocks/>
          </p:cNvGrpSpPr>
          <p:nvPr/>
        </p:nvGrpSpPr>
        <p:grpSpPr bwMode="auto">
          <a:xfrm>
            <a:off x="914400" y="5530850"/>
            <a:ext cx="350838" cy="336550"/>
            <a:chOff x="4147" y="1089"/>
            <a:chExt cx="428" cy="419"/>
          </a:xfrm>
        </p:grpSpPr>
        <p:sp>
          <p:nvSpPr>
            <p:cNvPr id="332836" name="Oval 36"/>
            <p:cNvSpPr>
              <a:spLocks noChangeArrowheads="1"/>
            </p:cNvSpPr>
            <p:nvPr/>
          </p:nvSpPr>
          <p:spPr bwMode="auto">
            <a:xfrm>
              <a:off x="4147" y="1089"/>
              <a:ext cx="428" cy="419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2837" name="Line 37"/>
            <p:cNvSpPr>
              <a:spLocks noChangeShapeType="1"/>
            </p:cNvSpPr>
            <p:nvPr/>
          </p:nvSpPr>
          <p:spPr bwMode="auto">
            <a:xfrm>
              <a:off x="4147" y="1507"/>
              <a:ext cx="419" cy="1"/>
            </a:xfrm>
            <a:prstGeom prst="line">
              <a:avLst/>
            </a:prstGeom>
            <a:noFill/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762000" y="1524001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2000" dirty="0"/>
              <a:t>Objetivo</a:t>
            </a:r>
          </a:p>
          <a:p>
            <a:pPr lvl="1">
              <a:lnSpc>
                <a:spcPct val="110000"/>
              </a:lnSpc>
            </a:pPr>
            <a:r>
              <a:rPr lang="pt-BR" sz="2000" dirty="0"/>
              <a:t>Modelar o comportamento de cada caso de uso com o objetivo de detalhar os serviços de negócios oferecidos pelo sistema</a:t>
            </a:r>
          </a:p>
          <a:p>
            <a:pPr>
              <a:lnSpc>
                <a:spcPct val="110000"/>
              </a:lnSpc>
            </a:pPr>
            <a:endParaRPr lang="pt-BR" sz="2000" dirty="0"/>
          </a:p>
          <a:p>
            <a:pPr>
              <a:lnSpc>
                <a:spcPct val="110000"/>
              </a:lnSpc>
            </a:pPr>
            <a:r>
              <a:rPr lang="pt-BR" sz="2000" dirty="0"/>
              <a:t>Uso de apenas 3 tipos de classes</a:t>
            </a:r>
            <a:endParaRPr lang="pt-BR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457200" y="335280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Blog - Casos de uso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F7151C5-A883-40DF-A755-0B6C8407C9C7}" type="slidenum">
              <a:rPr lang="pt-BR"/>
              <a:pPr/>
              <a:t>23</a:t>
            </a:fld>
            <a:endParaRPr lang="pt-BR"/>
          </a:p>
        </p:txBody>
      </p:sp>
      <p:pic>
        <p:nvPicPr>
          <p:cNvPr id="3102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195387"/>
            <a:ext cx="7924800" cy="5738813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Blog - Diagrama de Seqüência: Criar blog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CEF8-6038-4C84-861F-C63FCCC60540}" type="slidenum">
              <a:rPr lang="pt-BR"/>
              <a:pPr/>
              <a:t>24</a:t>
            </a:fld>
            <a:endParaRPr lang="pt-BR"/>
          </a:p>
        </p:txBody>
      </p:sp>
      <p:pic>
        <p:nvPicPr>
          <p:cNvPr id="313353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201208" y="2092678"/>
            <a:ext cx="6976533" cy="3510844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Blog - Diagrama de Seqüência: Criar Nota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0CCD05-D628-4F2C-8427-863B224A7638}" type="slidenum">
              <a:rPr lang="pt-BR"/>
              <a:pPr/>
              <a:t>25</a:t>
            </a:fld>
            <a:endParaRPr lang="pt-BR"/>
          </a:p>
        </p:txBody>
      </p:sp>
      <p:pic>
        <p:nvPicPr>
          <p:cNvPr id="314376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73016" y="1600200"/>
            <a:ext cx="7632918" cy="4495800"/>
          </a:xfrm>
          <a:noFill/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04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57187"/>
            <a:ext cx="7970141" cy="6272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58BA0BA-F71B-49FC-B769-718DD9F2ED9F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5" name="Picture 4" descr="04-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5410200" cy="6621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2004 by Pearson Education</a:t>
            </a:r>
          </a:p>
        </p:txBody>
      </p:sp>
      <p:pic>
        <p:nvPicPr>
          <p:cNvPr id="6148" name="Picture 4" descr="04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7236795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04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4644"/>
            <a:ext cx="6986587" cy="6497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</a:t>
            </a:r>
            <a:r>
              <a:rPr lang="pt-BR"/>
              <a:t>ções</a:t>
            </a:r>
            <a:endParaRPr lang="en-US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F7321EC-75D6-401E-91EF-6D1A12912409}" type="slidenum">
              <a:rPr lang="pt-BR"/>
              <a:pPr/>
              <a:t>3</a:t>
            </a:fld>
            <a:endParaRPr lang="pt-BR"/>
          </a:p>
        </p:txBody>
      </p:sp>
      <p:sp>
        <p:nvSpPr>
          <p:cNvPr id="362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Comportamento que</a:t>
            </a:r>
          </a:p>
          <a:p>
            <a:pPr lvl="1"/>
            <a:r>
              <a:rPr lang="pt-BR"/>
              <a:t>Envolve conjunto de mensagens trocadas entre objetos dentro de um determinado contexto</a:t>
            </a:r>
          </a:p>
          <a:p>
            <a:pPr lvl="1"/>
            <a:r>
              <a:rPr lang="pt-BR"/>
              <a:t>Objetiva atingir resultado específico</a:t>
            </a:r>
          </a:p>
          <a:p>
            <a:endParaRPr lang="pt-BR"/>
          </a:p>
          <a:p>
            <a:r>
              <a:rPr lang="pt-BR"/>
              <a:t>Acontecem em função da troca de mensagens entre objetos</a:t>
            </a:r>
          </a:p>
          <a:p>
            <a:endParaRPr lang="pt-BR"/>
          </a:p>
          <a:p>
            <a:r>
              <a:rPr lang="pt-BR"/>
              <a:t>Usadas para a modelagem dos aspectos dinâmicos de um sistema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Comunicação entre Objetos</a:t>
            </a:r>
            <a:endParaRPr lang="en-US"/>
          </a:p>
        </p:txBody>
      </p:sp>
      <p:sp>
        <p:nvSpPr>
          <p:cNvPr id="1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8A09043-7D15-435A-B48C-786913A326EE}" type="slidenum">
              <a:rPr lang="pt-BR"/>
              <a:pPr/>
              <a:t>4</a:t>
            </a:fld>
            <a:endParaRPr lang="pt-BR"/>
          </a:p>
        </p:txBody>
      </p:sp>
      <p:sp>
        <p:nvSpPr>
          <p:cNvPr id="363541" name="Rectangle 21"/>
          <p:cNvSpPr>
            <a:spLocks noGrp="1" noChangeArrowheads="1"/>
          </p:cNvSpPr>
          <p:nvPr>
            <p:ph sz="quarter" idx="1"/>
          </p:nvPr>
        </p:nvSpPr>
        <p:spPr>
          <a:xfrm>
            <a:off x="609600" y="3810000"/>
            <a:ext cx="8305800" cy="2600325"/>
          </a:xfrm>
        </p:spPr>
        <p:txBody>
          <a:bodyPr>
            <a:normAutofit fontScale="92500"/>
          </a:bodyPr>
          <a:lstStyle/>
          <a:p>
            <a:r>
              <a:rPr lang="pt-BR"/>
              <a:t>Mensagem</a:t>
            </a:r>
          </a:p>
          <a:p>
            <a:pPr lvl="1"/>
            <a:r>
              <a:rPr lang="pt-BR"/>
              <a:t>Recepção de mensagem por um objeto</a:t>
            </a:r>
          </a:p>
          <a:p>
            <a:pPr lvl="2"/>
            <a:r>
              <a:rPr lang="pt-BR"/>
              <a:t>Considerado instância de evento</a:t>
            </a:r>
          </a:p>
          <a:p>
            <a:pPr lvl="1"/>
            <a:r>
              <a:rPr lang="pt-BR"/>
              <a:t>Decorrência da passagem de uma mensagem</a:t>
            </a:r>
          </a:p>
          <a:p>
            <a:pPr lvl="2"/>
            <a:r>
              <a:rPr lang="pt-BR"/>
              <a:t>Repercute ação representada por um comando executável</a:t>
            </a:r>
          </a:p>
          <a:p>
            <a:pPr lvl="2"/>
            <a:r>
              <a:rPr lang="pt-BR"/>
              <a:t>Comando Executável: abstração de procedimento computacional</a:t>
            </a:r>
            <a:endParaRPr lang="en-US"/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6477000" y="1600200"/>
            <a:ext cx="1371600" cy="1219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1447800" y="1600200"/>
            <a:ext cx="1371600" cy="1219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209800" y="2971800"/>
            <a:ext cx="6705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4572000" y="3048000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/>
              <a:t>Ident. Operação</a:t>
            </a:r>
            <a:endParaRPr lang="en-US"/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2362200" y="30480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/>
              <a:t>Ident. Objeto</a:t>
            </a:r>
            <a:endParaRPr lang="en-US"/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7239000" y="30480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/>
              <a:t>Parâmetros</a:t>
            </a:r>
            <a:endParaRPr lang="en-US"/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533400" y="3048000"/>
            <a:ext cx="15621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 b="1"/>
              <a:t>Mensagem =</a:t>
            </a:r>
            <a:endParaRPr lang="en-US" b="1"/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3962400" y="167640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/>
              <a:t>mensagem</a:t>
            </a:r>
            <a:endParaRPr lang="en-US"/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1676400" y="20574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 b="1" u="sng" dirty="0"/>
              <a:t>o:Ob1</a:t>
            </a:r>
            <a:endParaRPr lang="en-US" b="1" u="sng" dirty="0"/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6781800" y="20574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 b="1" u="sng"/>
              <a:t>:Ob2</a:t>
            </a:r>
            <a:endParaRPr lang="en-US" b="1" u="sng"/>
          </a:p>
        </p:txBody>
      </p:sp>
      <p:sp>
        <p:nvSpPr>
          <p:cNvPr id="363537" name="Line 17"/>
          <p:cNvSpPr>
            <a:spLocks noChangeShapeType="1"/>
          </p:cNvSpPr>
          <p:nvPr/>
        </p:nvSpPr>
        <p:spPr bwMode="auto">
          <a:xfrm>
            <a:off x="4191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63538" name="Line 18"/>
          <p:cNvSpPr>
            <a:spLocks noChangeShapeType="1"/>
          </p:cNvSpPr>
          <p:nvPr/>
        </p:nvSpPr>
        <p:spPr bwMode="auto">
          <a:xfrm>
            <a:off x="6858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63539" name="Line 19"/>
          <p:cNvSpPr>
            <a:spLocks noChangeShapeType="1"/>
          </p:cNvSpPr>
          <p:nvPr/>
        </p:nvSpPr>
        <p:spPr bwMode="auto">
          <a:xfrm>
            <a:off x="2819400" y="2209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63540" name="Line 20"/>
          <p:cNvSpPr>
            <a:spLocks noChangeShapeType="1"/>
          </p:cNvSpPr>
          <p:nvPr/>
        </p:nvSpPr>
        <p:spPr bwMode="auto">
          <a:xfrm>
            <a:off x="3962400" y="1752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Diagramas de Interação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35D0E6F-4CDF-4761-906B-1CBC9B5C1C87}" type="slidenum">
              <a:rPr lang="pt-BR"/>
              <a:pPr/>
              <a:t>5</a:t>
            </a:fld>
            <a:endParaRPr lang="pt-BR"/>
          </a:p>
        </p:txBody>
      </p:sp>
      <p:sp>
        <p:nvSpPr>
          <p:cNvPr id="26829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Deseja-se </a:t>
            </a:r>
            <a:r>
              <a:rPr lang="pt-BR" b="1" dirty="0"/>
              <a:t>representar o comportamento</a:t>
            </a:r>
            <a:r>
              <a:rPr lang="pt-BR" dirty="0"/>
              <a:t> de vários objetos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Dentro de um único caso de uso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A partir das </a:t>
            </a:r>
            <a:r>
              <a:rPr lang="pt-BR" b="1" dirty="0"/>
              <a:t>mensagens</a:t>
            </a:r>
            <a:r>
              <a:rPr lang="pt-BR" dirty="0"/>
              <a:t> que são passadas entre eles</a:t>
            </a:r>
          </a:p>
          <a:p>
            <a:pPr>
              <a:lnSpc>
                <a:spcPct val="110000"/>
              </a:lnSpc>
            </a:pPr>
            <a:endParaRPr lang="pt-BR" dirty="0"/>
          </a:p>
          <a:p>
            <a:pPr>
              <a:lnSpc>
                <a:spcPct val="110000"/>
              </a:lnSpc>
            </a:pPr>
            <a:r>
              <a:rPr lang="pt-BR" dirty="0"/>
              <a:t>Objetivo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Definir um </a:t>
            </a:r>
            <a:r>
              <a:rPr lang="pt-BR" b="1" dirty="0"/>
              <a:t>contexto</a:t>
            </a:r>
            <a:r>
              <a:rPr lang="pt-BR" dirty="0"/>
              <a:t> de caso de uso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Estabelecer os </a:t>
            </a:r>
            <a:r>
              <a:rPr lang="pt-BR" b="1" dirty="0"/>
              <a:t>objetos</a:t>
            </a:r>
            <a:r>
              <a:rPr lang="pt-BR" dirty="0"/>
              <a:t> que interagem e seus </a:t>
            </a:r>
            <a:r>
              <a:rPr lang="pt-BR" b="1" dirty="0"/>
              <a:t>relacionamentos</a:t>
            </a:r>
          </a:p>
          <a:p>
            <a:pPr>
              <a:lnSpc>
                <a:spcPct val="110000"/>
              </a:lnSpc>
            </a:pPr>
            <a:endParaRPr lang="pt-BR" dirty="0"/>
          </a:p>
          <a:p>
            <a:pPr>
              <a:lnSpc>
                <a:spcPct val="110000"/>
              </a:lnSpc>
            </a:pPr>
            <a:r>
              <a:rPr lang="pt-BR" dirty="0"/>
              <a:t>Termo genérico que se aplica a quatro tipos de diagramas que enfatizam interações entre objetos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Diagrama de Seqüência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Diagrama de Colaboração/Comunicação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Vista Geral de Interação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Temporal ou </a:t>
            </a:r>
            <a:r>
              <a:rPr lang="pt-BR" b="1" i="1" dirty="0"/>
              <a:t>Timing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formas de representação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F4FB35E-81F8-4FBD-8816-179834CBAFD1}" type="slidenum">
              <a:rPr lang="pt-BR"/>
              <a:pPr/>
              <a:t>6</a:t>
            </a:fld>
            <a:endParaRPr lang="pt-BR"/>
          </a:p>
        </p:txBody>
      </p:sp>
      <p:sp>
        <p:nvSpPr>
          <p:cNvPr id="2693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Informações bastante similares mas de maneira diferente</a:t>
            </a:r>
          </a:p>
          <a:p>
            <a:endParaRPr lang="pt-BR" dirty="0"/>
          </a:p>
          <a:p>
            <a:pPr lvl="1"/>
            <a:r>
              <a:rPr lang="pt-BR" dirty="0"/>
              <a:t>Diagrama de Seqüência</a:t>
            </a:r>
          </a:p>
          <a:p>
            <a:pPr lvl="2"/>
            <a:r>
              <a:rPr lang="pt-BR" dirty="0"/>
              <a:t>Interação enfatizando o </a:t>
            </a:r>
            <a:r>
              <a:rPr lang="pt-BR" b="1" dirty="0">
                <a:solidFill>
                  <a:srgbClr val="48A7AE"/>
                </a:solidFill>
              </a:rPr>
              <a:t>tempo de seqüência</a:t>
            </a:r>
          </a:p>
          <a:p>
            <a:pPr lvl="2"/>
            <a:r>
              <a:rPr lang="pt-BR" dirty="0"/>
              <a:t>Mostra objetos participando em interações de acordo com suas linhas de vida e as mensagens que trocam</a:t>
            </a:r>
          </a:p>
          <a:p>
            <a:endParaRPr lang="pt-BR" dirty="0"/>
          </a:p>
          <a:p>
            <a:pPr lvl="1"/>
            <a:r>
              <a:rPr lang="pt-BR" dirty="0"/>
              <a:t>Diagrama de </a:t>
            </a:r>
            <a:r>
              <a:rPr lang="pt-BR" dirty="0" err="1"/>
              <a:t>Comunição</a:t>
            </a:r>
            <a:endParaRPr lang="pt-BR" dirty="0"/>
          </a:p>
          <a:p>
            <a:pPr lvl="2"/>
            <a:r>
              <a:rPr lang="pt-BR" dirty="0"/>
              <a:t>Interação enfatizando o </a:t>
            </a:r>
            <a:r>
              <a:rPr lang="pt-BR" b="1" dirty="0">
                <a:solidFill>
                  <a:srgbClr val="48A7AE"/>
                </a:solidFill>
              </a:rPr>
              <a:t>relacionamento</a:t>
            </a:r>
            <a:r>
              <a:rPr lang="pt-BR" dirty="0"/>
              <a:t> entre os objetos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seqüência</a:t>
            </a:r>
          </a:p>
        </p:txBody>
      </p:sp>
      <p:sp>
        <p:nvSpPr>
          <p:cNvPr id="38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78669AC-F4CF-44C8-B251-0654B761A5C2}" type="slidenum">
              <a:rPr lang="pt-BR"/>
              <a:pPr/>
              <a:t>7</a:t>
            </a:fld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711200" y="1676400"/>
            <a:ext cx="8128000" cy="4762500"/>
            <a:chOff x="711200" y="1295400"/>
            <a:chExt cx="8128000" cy="4762500"/>
          </a:xfrm>
        </p:grpSpPr>
        <p:sp>
          <p:nvSpPr>
            <p:cNvPr id="271363" name="Line 3"/>
            <p:cNvSpPr>
              <a:spLocks noChangeShapeType="1"/>
            </p:cNvSpPr>
            <p:nvPr/>
          </p:nvSpPr>
          <p:spPr bwMode="auto">
            <a:xfrm>
              <a:off x="1260475" y="2095500"/>
              <a:ext cx="0" cy="3733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64" name="Text Box 4"/>
            <p:cNvSpPr txBox="1">
              <a:spLocks noChangeArrowheads="1"/>
            </p:cNvSpPr>
            <p:nvPr/>
          </p:nvSpPr>
          <p:spPr bwMode="auto">
            <a:xfrm>
              <a:off x="711200" y="1395413"/>
              <a:ext cx="1100138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>
                  <a:solidFill>
                    <a:schemeClr val="accent2"/>
                  </a:solidFill>
                  <a:latin typeface="Times New Roman" pitchFamily="18" charset="0"/>
                </a:rPr>
                <a:t>Tempo</a:t>
              </a:r>
            </a:p>
            <a:p>
              <a:pPr algn="ctr" eaLnBrk="0" hangingPunct="0"/>
              <a:r>
                <a:rPr lang="pt-BR" sz="1600">
                  <a:solidFill>
                    <a:schemeClr val="accent2"/>
                  </a:solidFill>
                  <a:latin typeface="Times New Roman" pitchFamily="18" charset="0"/>
                </a:rPr>
                <a:t>(top-down)</a:t>
              </a:r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2403475" y="1485900"/>
              <a:ext cx="1219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u="sng" dirty="0" err="1">
                  <a:latin typeface="Times New Roman" pitchFamily="18" charset="0"/>
                </a:rPr>
                <a:t>ObjetoA</a:t>
              </a:r>
              <a:endParaRPr lang="pt-BR" u="sng" dirty="0">
                <a:latin typeface="Times New Roman" pitchFamily="18" charset="0"/>
              </a:endParaRPr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4994275" y="2324100"/>
              <a:ext cx="1219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u="sng">
                  <a:latin typeface="Times New Roman" pitchFamily="18" charset="0"/>
                </a:rPr>
                <a:t>ObjetoB</a:t>
              </a:r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3013075" y="2019300"/>
              <a:ext cx="0" cy="403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>
              <a:off x="5603875" y="28575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2936875" y="2476500"/>
              <a:ext cx="152400" cy="266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5527675" y="3238500"/>
              <a:ext cx="152400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>
              <a:off x="3089275" y="26289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3378200" y="2019300"/>
              <a:ext cx="1244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latin typeface="Times New Roman" pitchFamily="18" charset="0"/>
                </a:rPr>
                <a:t>[se novo]</a:t>
              </a:r>
            </a:p>
            <a:p>
              <a:pPr eaLnBrk="0" hangingPunct="0"/>
              <a:r>
                <a:rPr lang="pt-BR">
                  <a:latin typeface="Times New Roman" pitchFamily="18" charset="0"/>
                </a:rPr>
                <a:t>&lt;&lt;create&gt;&gt;</a:t>
              </a:r>
            </a:p>
          </p:txBody>
        </p:sp>
        <p:sp>
          <p:nvSpPr>
            <p:cNvPr id="271373" name="Line 13"/>
            <p:cNvSpPr>
              <a:spLocks noChangeShapeType="1"/>
            </p:cNvSpPr>
            <p:nvPr/>
          </p:nvSpPr>
          <p:spPr bwMode="auto">
            <a:xfrm>
              <a:off x="3089275" y="32385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3378200" y="2895600"/>
              <a:ext cx="1162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latin typeface="Times New Roman" pitchFamily="18" charset="0"/>
                </a:rPr>
                <a:t>mensagem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>
              <a:off x="5680075" y="36195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76" name="Line 16"/>
            <p:cNvSpPr>
              <a:spLocks noChangeShapeType="1"/>
            </p:cNvSpPr>
            <p:nvPr/>
          </p:nvSpPr>
          <p:spPr bwMode="auto">
            <a:xfrm>
              <a:off x="6061075" y="36195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77" name="Line 17"/>
            <p:cNvSpPr>
              <a:spLocks noChangeShapeType="1"/>
            </p:cNvSpPr>
            <p:nvPr/>
          </p:nvSpPr>
          <p:spPr bwMode="auto">
            <a:xfrm flipH="1">
              <a:off x="5680075" y="40767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6045200" y="3657600"/>
              <a:ext cx="2794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solidFill>
                    <a:schemeClr val="accent2"/>
                  </a:solidFill>
                  <a:latin typeface="Times New Roman" pitchFamily="18" charset="0"/>
                </a:rPr>
                <a:t>mensagem  (auto delegação)</a:t>
              </a:r>
            </a:p>
          </p:txBody>
        </p:sp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 flipH="1">
              <a:off x="3089275" y="45339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3378200" y="4191000"/>
              <a:ext cx="1644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latin typeface="Times New Roman" pitchFamily="18" charset="0"/>
                </a:rPr>
                <a:t>valor de retorno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>
              <a:off x="3089275" y="49911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3378200" y="4648200"/>
              <a:ext cx="1371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latin typeface="Times New Roman" pitchFamily="18" charset="0"/>
                </a:rPr>
                <a:t>&lt;&lt;destroy&gt;&gt;</a:t>
              </a:r>
            </a:p>
          </p:txBody>
        </p:sp>
        <p:sp>
          <p:nvSpPr>
            <p:cNvPr id="271383" name="Line 23"/>
            <p:cNvSpPr>
              <a:spLocks noChangeShapeType="1"/>
            </p:cNvSpPr>
            <p:nvPr/>
          </p:nvSpPr>
          <p:spPr bwMode="auto">
            <a:xfrm>
              <a:off x="5451475" y="48387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84" name="Line 24"/>
            <p:cNvSpPr>
              <a:spLocks noChangeShapeType="1"/>
            </p:cNvSpPr>
            <p:nvPr/>
          </p:nvSpPr>
          <p:spPr bwMode="auto">
            <a:xfrm flipH="1">
              <a:off x="5451475" y="48387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85" name="Text Box 25"/>
            <p:cNvSpPr txBox="1">
              <a:spLocks noChangeArrowheads="1"/>
            </p:cNvSpPr>
            <p:nvPr/>
          </p:nvSpPr>
          <p:spPr bwMode="auto">
            <a:xfrm>
              <a:off x="1184275" y="3924300"/>
              <a:ext cx="1854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solidFill>
                    <a:schemeClr val="accent2"/>
                  </a:solidFill>
                  <a:latin typeface="Times New Roman" pitchFamily="18" charset="0"/>
                </a:rPr>
                <a:t>(caixa de)ativação</a:t>
              </a:r>
            </a:p>
          </p:txBody>
        </p:sp>
        <p:sp>
          <p:nvSpPr>
            <p:cNvPr id="271386" name="Text Box 26"/>
            <p:cNvSpPr txBox="1">
              <a:spLocks noChangeArrowheads="1"/>
            </p:cNvSpPr>
            <p:nvPr/>
          </p:nvSpPr>
          <p:spPr bwMode="auto">
            <a:xfrm>
              <a:off x="4368800" y="1295400"/>
              <a:ext cx="1962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solidFill>
                    <a:schemeClr val="accent2"/>
                  </a:solidFill>
                  <a:latin typeface="Times New Roman" pitchFamily="18" charset="0"/>
                </a:rPr>
                <a:t>condição de guarda</a:t>
              </a:r>
            </a:p>
          </p:txBody>
        </p:sp>
        <p:sp>
          <p:nvSpPr>
            <p:cNvPr id="271387" name="Text Box 27"/>
            <p:cNvSpPr txBox="1">
              <a:spLocks noChangeArrowheads="1"/>
            </p:cNvSpPr>
            <p:nvPr/>
          </p:nvSpPr>
          <p:spPr bwMode="auto">
            <a:xfrm>
              <a:off x="5664200" y="1676400"/>
              <a:ext cx="19939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solidFill>
                    <a:schemeClr val="accent2"/>
                  </a:solidFill>
                  <a:latin typeface="Times New Roman" pitchFamily="18" charset="0"/>
                </a:rPr>
                <a:t>mensagem síncrona</a:t>
              </a:r>
            </a:p>
          </p:txBody>
        </p:sp>
        <p:sp>
          <p:nvSpPr>
            <p:cNvPr id="271388" name="Text Box 28"/>
            <p:cNvSpPr txBox="1">
              <a:spLocks noChangeArrowheads="1"/>
            </p:cNvSpPr>
            <p:nvPr/>
          </p:nvSpPr>
          <p:spPr bwMode="auto">
            <a:xfrm>
              <a:off x="6731000" y="2362200"/>
              <a:ext cx="755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solidFill>
                    <a:schemeClr val="accent2"/>
                  </a:solidFill>
                  <a:latin typeface="Times New Roman" pitchFamily="18" charset="0"/>
                </a:rPr>
                <a:t>objeto</a:t>
              </a:r>
            </a:p>
          </p:txBody>
        </p:sp>
        <p:sp>
          <p:nvSpPr>
            <p:cNvPr id="271389" name="Text Box 29"/>
            <p:cNvSpPr txBox="1">
              <a:spLocks noChangeArrowheads="1"/>
            </p:cNvSpPr>
            <p:nvPr/>
          </p:nvSpPr>
          <p:spPr bwMode="auto">
            <a:xfrm>
              <a:off x="5892800" y="4800600"/>
              <a:ext cx="22479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>
                  <a:solidFill>
                    <a:schemeClr val="accent2"/>
                  </a:solidFill>
                  <a:latin typeface="Times New Roman" pitchFamily="18" charset="0"/>
                </a:rPr>
                <a:t>símbolo de destruição </a:t>
              </a:r>
            </a:p>
          </p:txBody>
        </p:sp>
        <p:sp>
          <p:nvSpPr>
            <p:cNvPr id="271390" name="Text Box 30"/>
            <p:cNvSpPr txBox="1">
              <a:spLocks noChangeArrowheads="1"/>
            </p:cNvSpPr>
            <p:nvPr/>
          </p:nvSpPr>
          <p:spPr bwMode="auto">
            <a:xfrm>
              <a:off x="3302000" y="5562600"/>
              <a:ext cx="1365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dirty="0">
                  <a:solidFill>
                    <a:schemeClr val="accent2"/>
                  </a:solidFill>
                  <a:latin typeface="Times New Roman" pitchFamily="18" charset="0"/>
                </a:rPr>
                <a:t>linha de vida</a:t>
              </a:r>
            </a:p>
          </p:txBody>
        </p:sp>
        <p:sp>
          <p:nvSpPr>
            <p:cNvPr id="271391" name="Arc 31"/>
            <p:cNvSpPr>
              <a:spLocks/>
            </p:cNvSpPr>
            <p:nvPr/>
          </p:nvSpPr>
          <p:spPr bwMode="auto">
            <a:xfrm flipH="1">
              <a:off x="3927475" y="1562100"/>
              <a:ext cx="381000" cy="533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392" name="Arc 32"/>
            <p:cNvSpPr>
              <a:spLocks/>
            </p:cNvSpPr>
            <p:nvPr/>
          </p:nvSpPr>
          <p:spPr bwMode="auto">
            <a:xfrm flipH="1">
              <a:off x="4689475" y="1866900"/>
              <a:ext cx="990600" cy="685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393" name="Freeform 33"/>
            <p:cNvSpPr>
              <a:spLocks/>
            </p:cNvSpPr>
            <p:nvPr/>
          </p:nvSpPr>
          <p:spPr bwMode="auto">
            <a:xfrm>
              <a:off x="5908675" y="3365500"/>
              <a:ext cx="762000" cy="330200"/>
            </a:xfrm>
            <a:custGeom>
              <a:avLst/>
              <a:gdLst/>
              <a:ahLst/>
              <a:cxnLst>
                <a:cxn ang="0">
                  <a:pos x="480" y="208"/>
                </a:cxn>
                <a:cxn ang="0">
                  <a:pos x="240" y="16"/>
                </a:cxn>
                <a:cxn ang="0">
                  <a:pos x="0" y="112"/>
                </a:cxn>
              </a:cxnLst>
              <a:rect l="0" t="0" r="r" b="b"/>
              <a:pathLst>
                <a:path w="480" h="208">
                  <a:moveTo>
                    <a:pt x="480" y="208"/>
                  </a:moveTo>
                  <a:cubicBezTo>
                    <a:pt x="400" y="120"/>
                    <a:pt x="320" y="32"/>
                    <a:pt x="240" y="16"/>
                  </a:cubicBezTo>
                  <a:cubicBezTo>
                    <a:pt x="160" y="0"/>
                    <a:pt x="80" y="56"/>
                    <a:pt x="0" y="112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94" name="Freeform 34"/>
            <p:cNvSpPr>
              <a:spLocks/>
            </p:cNvSpPr>
            <p:nvPr/>
          </p:nvSpPr>
          <p:spPr bwMode="auto">
            <a:xfrm>
              <a:off x="6365875" y="2095500"/>
              <a:ext cx="762000" cy="304800"/>
            </a:xfrm>
            <a:custGeom>
              <a:avLst/>
              <a:gdLst/>
              <a:ahLst/>
              <a:cxnLst>
                <a:cxn ang="0">
                  <a:pos x="480" y="192"/>
                </a:cxn>
                <a:cxn ang="0">
                  <a:pos x="240" y="0"/>
                </a:cxn>
                <a:cxn ang="0">
                  <a:pos x="0" y="192"/>
                </a:cxn>
              </a:cxnLst>
              <a:rect l="0" t="0" r="r" b="b"/>
              <a:pathLst>
                <a:path w="480" h="192">
                  <a:moveTo>
                    <a:pt x="480" y="192"/>
                  </a:moveTo>
                  <a:cubicBezTo>
                    <a:pt x="400" y="96"/>
                    <a:pt x="320" y="0"/>
                    <a:pt x="240" y="0"/>
                  </a:cubicBezTo>
                  <a:cubicBezTo>
                    <a:pt x="160" y="0"/>
                    <a:pt x="80" y="96"/>
                    <a:pt x="0" y="192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95" name="Freeform 35"/>
            <p:cNvSpPr>
              <a:spLocks/>
            </p:cNvSpPr>
            <p:nvPr/>
          </p:nvSpPr>
          <p:spPr bwMode="auto">
            <a:xfrm>
              <a:off x="5756275" y="4597400"/>
              <a:ext cx="838200" cy="241300"/>
            </a:xfrm>
            <a:custGeom>
              <a:avLst/>
              <a:gdLst/>
              <a:ahLst/>
              <a:cxnLst>
                <a:cxn ang="0">
                  <a:pos x="528" y="152"/>
                </a:cxn>
                <a:cxn ang="0">
                  <a:pos x="192" y="8"/>
                </a:cxn>
                <a:cxn ang="0">
                  <a:pos x="0" y="104"/>
                </a:cxn>
              </a:cxnLst>
              <a:rect l="0" t="0" r="r" b="b"/>
              <a:pathLst>
                <a:path w="528" h="152">
                  <a:moveTo>
                    <a:pt x="528" y="152"/>
                  </a:moveTo>
                  <a:cubicBezTo>
                    <a:pt x="404" y="84"/>
                    <a:pt x="280" y="16"/>
                    <a:pt x="192" y="8"/>
                  </a:cubicBezTo>
                  <a:cubicBezTo>
                    <a:pt x="104" y="0"/>
                    <a:pt x="52" y="52"/>
                    <a:pt x="0" y="10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96" name="Freeform 36"/>
            <p:cNvSpPr>
              <a:spLocks/>
            </p:cNvSpPr>
            <p:nvPr/>
          </p:nvSpPr>
          <p:spPr bwMode="auto">
            <a:xfrm>
              <a:off x="3089275" y="5372100"/>
              <a:ext cx="762000" cy="22860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240" y="0"/>
                </a:cxn>
                <a:cxn ang="0">
                  <a:pos x="0" y="144"/>
                </a:cxn>
              </a:cxnLst>
              <a:rect l="0" t="0" r="r" b="b"/>
              <a:pathLst>
                <a:path w="528" h="144">
                  <a:moveTo>
                    <a:pt x="528" y="144"/>
                  </a:moveTo>
                  <a:cubicBezTo>
                    <a:pt x="428" y="72"/>
                    <a:pt x="328" y="0"/>
                    <a:pt x="240" y="0"/>
                  </a:cubicBezTo>
                  <a:cubicBezTo>
                    <a:pt x="152" y="0"/>
                    <a:pt x="76" y="72"/>
                    <a:pt x="0" y="14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1397" name="Freeform 37"/>
            <p:cNvSpPr>
              <a:spLocks/>
            </p:cNvSpPr>
            <p:nvPr/>
          </p:nvSpPr>
          <p:spPr bwMode="auto">
            <a:xfrm>
              <a:off x="2174875" y="3848100"/>
              <a:ext cx="6858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40" y="0"/>
                </a:cxn>
                <a:cxn ang="0">
                  <a:pos x="432" y="96"/>
                </a:cxn>
              </a:cxnLst>
              <a:rect l="0" t="0" r="r" b="b"/>
              <a:pathLst>
                <a:path w="432" h="96">
                  <a:moveTo>
                    <a:pt x="0" y="96"/>
                  </a:moveTo>
                  <a:cubicBezTo>
                    <a:pt x="84" y="48"/>
                    <a:pt x="168" y="0"/>
                    <a:pt x="240" y="0"/>
                  </a:cubicBezTo>
                  <a:cubicBezTo>
                    <a:pt x="312" y="0"/>
                    <a:pt x="372" y="48"/>
                    <a:pt x="432" y="9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Termos e conceitos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4F5D35-2684-4994-8BC8-2094FC1B2692}" type="slidenum">
              <a:rPr lang="pt-BR"/>
              <a:pPr/>
              <a:t>8</a:t>
            </a:fld>
            <a:endParaRPr lang="pt-BR"/>
          </a:p>
        </p:txBody>
      </p:sp>
      <p:sp>
        <p:nvSpPr>
          <p:cNvPr id="27239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Objetos</a:t>
            </a:r>
          </a:p>
          <a:p>
            <a:endParaRPr lang="pt-BR"/>
          </a:p>
          <a:p>
            <a:r>
              <a:rPr lang="pt-BR"/>
              <a:t>Linhas de vida</a:t>
            </a:r>
          </a:p>
          <a:p>
            <a:endParaRPr lang="pt-BR"/>
          </a:p>
          <a:p>
            <a:r>
              <a:rPr lang="pt-BR"/>
              <a:t>Mensagens</a:t>
            </a:r>
          </a:p>
          <a:p>
            <a:endParaRPr lang="pt-BR"/>
          </a:p>
          <a:p>
            <a:r>
              <a:rPr lang="pt-BR"/>
              <a:t>Focos de controle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Objetos</a:t>
            </a:r>
            <a:endParaRPr lang="en-US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4F0202-6226-4226-BD83-1A3C14F4AFCC}" type="slidenum">
              <a:rPr lang="pt-BR"/>
              <a:pPr/>
              <a:t>9</a:t>
            </a:fld>
            <a:endParaRPr lang="pt-BR"/>
          </a:p>
        </p:txBody>
      </p:sp>
      <p:sp>
        <p:nvSpPr>
          <p:cNvPr id="287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Apresentados na </a:t>
            </a:r>
            <a:r>
              <a:rPr lang="pt-BR" sz="2400" b="1" dirty="0"/>
              <a:t>dimensão horizontal</a:t>
            </a:r>
            <a:r>
              <a:rPr lang="pt-BR" sz="2400" dirty="0"/>
              <a:t> do diagrama</a:t>
            </a:r>
          </a:p>
          <a:p>
            <a:endParaRPr lang="pt-BR" sz="2400" dirty="0"/>
          </a:p>
          <a:p>
            <a:r>
              <a:rPr lang="pt-BR" sz="2400" b="1" dirty="0"/>
              <a:t>Ordem</a:t>
            </a:r>
            <a:r>
              <a:rPr lang="pt-BR" sz="2400" dirty="0"/>
              <a:t> dos objetos não é considerada</a:t>
            </a:r>
          </a:p>
          <a:p>
            <a:pPr lvl="1"/>
            <a:r>
              <a:rPr lang="pt-BR" sz="2400" dirty="0"/>
              <a:t>Dispô-los de forma a tornar o diagrama “mais legível”</a:t>
            </a:r>
          </a:p>
          <a:p>
            <a:endParaRPr lang="pt-BR" sz="2400" dirty="0"/>
          </a:p>
          <a:p>
            <a:r>
              <a:rPr lang="pt-BR" sz="2400" dirty="0"/>
              <a:t>Objetos tem nomes</a:t>
            </a:r>
          </a:p>
          <a:p>
            <a:pPr lvl="1"/>
            <a:r>
              <a:rPr lang="pt-BR" sz="2400" b="1" u="sng" dirty="0" err="1"/>
              <a:t>obj</a:t>
            </a:r>
            <a:r>
              <a:rPr lang="pt-BR" sz="2400" b="1" u="sng" dirty="0"/>
              <a:t>:Classe</a:t>
            </a:r>
          </a:p>
          <a:p>
            <a:pPr lvl="1"/>
            <a:endParaRPr lang="pt-BR" sz="2400" b="1" u="sng" dirty="0"/>
          </a:p>
          <a:p>
            <a:pPr lvl="1">
              <a:buFontTx/>
              <a:buNone/>
            </a:pPr>
            <a:r>
              <a:rPr lang="pt-BR" sz="2400" dirty="0"/>
              <a:t>Ex.: </a:t>
            </a:r>
            <a:r>
              <a:rPr lang="pt-BR" sz="2400" u="sng" dirty="0" err="1"/>
              <a:t>joão</a:t>
            </a:r>
            <a:r>
              <a:rPr lang="pt-BR" sz="2400" u="sng" dirty="0"/>
              <a:t>:Dentista</a:t>
            </a:r>
          </a:p>
          <a:p>
            <a:pPr lvl="1">
              <a:buFontTx/>
              <a:buNone/>
            </a:pPr>
            <a:r>
              <a:rPr lang="pt-BR" sz="2400" dirty="0"/>
              <a:t>       </a:t>
            </a:r>
            <a:r>
              <a:rPr lang="pt-BR" sz="2400" u="sng" dirty="0"/>
              <a:t>:Floricultor</a:t>
            </a:r>
            <a:r>
              <a:rPr lang="pt-BR" sz="2400" dirty="0"/>
              <a:t> (um objeto floricultor não identificado)</a:t>
            </a:r>
          </a:p>
          <a:p>
            <a:pPr lvl="1">
              <a:buFontTx/>
              <a:buNone/>
            </a:pPr>
            <a:r>
              <a:rPr lang="pt-BR" sz="2400" dirty="0"/>
              <a:t>       </a:t>
            </a:r>
            <a:r>
              <a:rPr lang="pt-BR" sz="2400" u="sng" dirty="0"/>
              <a:t>obj1:</a:t>
            </a:r>
            <a:r>
              <a:rPr lang="pt-BR" sz="2400" dirty="0"/>
              <a:t> (um objeto obj1 sem classe definida)</a:t>
            </a:r>
          </a:p>
          <a:p>
            <a:pPr lvl="1">
              <a:buFontTx/>
              <a:buNone/>
            </a:pPr>
            <a:r>
              <a:rPr lang="pt-BR" sz="2400" dirty="0"/>
              <a:t>	  </a:t>
            </a:r>
            <a:endParaRPr lang="en-US" sz="2400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Aula06</Template>
  <TotalTime>1551</TotalTime>
  <Words>809</Words>
  <Application>Microsoft Office PowerPoint</Application>
  <PresentationFormat>Apresentação na tela (4:3)</PresentationFormat>
  <Paragraphs>246</Paragraphs>
  <Slides>29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Times New Roman</vt:lpstr>
      <vt:lpstr>Tw Cen MT</vt:lpstr>
      <vt:lpstr>Verdana</vt:lpstr>
      <vt:lpstr>Wingdings</vt:lpstr>
      <vt:lpstr>Wingdings 2</vt:lpstr>
      <vt:lpstr>Mediano</vt:lpstr>
      <vt:lpstr>Diagramas de Seqüência</vt:lpstr>
      <vt:lpstr>Apresentação do PowerPoint</vt:lpstr>
      <vt:lpstr>Interações</vt:lpstr>
      <vt:lpstr>Comunicação entre Objetos</vt:lpstr>
      <vt:lpstr>Diagramas de Interação</vt:lpstr>
      <vt:lpstr>Duas formas de representação</vt:lpstr>
      <vt:lpstr>Diagrama de seqüência</vt:lpstr>
      <vt:lpstr>Termos e conceitos</vt:lpstr>
      <vt:lpstr>Objetos</vt:lpstr>
      <vt:lpstr>Objetos</vt:lpstr>
      <vt:lpstr>Linhas de Vida</vt:lpstr>
      <vt:lpstr>Linhas de Vida</vt:lpstr>
      <vt:lpstr>Mensagens</vt:lpstr>
      <vt:lpstr>Mensagens - Tipos</vt:lpstr>
      <vt:lpstr>Mensagens - Representações</vt:lpstr>
      <vt:lpstr>Mensagens</vt:lpstr>
      <vt:lpstr>Mensagens – Condições de Guarda</vt:lpstr>
      <vt:lpstr>Mensagens - Iteração</vt:lpstr>
      <vt:lpstr>Apresentação do PowerPoint</vt:lpstr>
      <vt:lpstr>Foco de Controle</vt:lpstr>
      <vt:lpstr>Diagrama de Seqüência Construção</vt:lpstr>
      <vt:lpstr>Análise OO do RUP</vt:lpstr>
      <vt:lpstr>Blog - Casos de uso</vt:lpstr>
      <vt:lpstr>Blog - Diagrama de Seqüência: Criar blog</vt:lpstr>
      <vt:lpstr>Blog - Diagrama de Seqüência: Criar Nota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Aluno0315</cp:lastModifiedBy>
  <cp:revision>134</cp:revision>
  <dcterms:created xsi:type="dcterms:W3CDTF">1601-01-01T00:00:00Z</dcterms:created>
  <dcterms:modified xsi:type="dcterms:W3CDTF">2019-10-02T00:18:25Z</dcterms:modified>
</cp:coreProperties>
</file>